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1.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9.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0.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1.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charts/chart9.xml" ContentType="application/vnd.openxmlformats-officedocument.drawingml.chart+xml"/>
  <Override PartName="/ppt/notesSlides/notesSlide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8.xml" ContentType="application/vnd.openxmlformats-officedocument.presentationml.notesSlide+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notesSlides/notesSlide10.xml" ContentType="application/vnd.openxmlformats-officedocument.presentationml.notesSlide+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2.xml" ContentType="application/vnd.openxmlformats-officedocument.presentationml.notesSlide+xml"/>
  <Override PartName="/ppt/charts/chart17.xml" ContentType="application/vnd.openxmlformats-officedocument.drawingml.chart+xml"/>
  <Override PartName="/ppt/notesSlides/notesSlide13.xml" ContentType="application/vnd.openxmlformats-officedocument.presentationml.notesSlide+xml"/>
  <Override PartName="/ppt/charts/chart18.xml" ContentType="application/vnd.openxmlformats-officedocument.drawingml.chart+xml"/>
  <Override PartName="/ppt/notesSlides/notesSlide1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17.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19.xml" ContentType="application/vnd.openxmlformats-officedocument.presentationml.notesSlide+xml"/>
  <Override PartName="/ppt/charts/chart33.xml" ContentType="application/vnd.openxmlformats-officedocument.drawingml.chart+xml"/>
  <Override PartName="/ppt/notesSlides/notesSlide20.xml" ContentType="application/vnd.openxmlformats-officedocument.presentationml.notesSlide+xml"/>
  <Override PartName="/ppt/charts/chart3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notesSlides/notesSlide23.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24.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notesSlides/notesSlide25.xml" ContentType="application/vnd.openxmlformats-officedocument.presentationml.notesSlide+xml"/>
  <Override PartName="/ppt/charts/chart43.xml" ContentType="application/vnd.openxmlformats-officedocument.drawingml.chart+xml"/>
  <Override PartName="/ppt/notesSlides/notesSlide26.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702" r:id="rId2"/>
    <p:sldMasterId id="2147483677" r:id="rId3"/>
    <p:sldMasterId id="2147483706" r:id="rId4"/>
    <p:sldMasterId id="2147483679" r:id="rId5"/>
    <p:sldMasterId id="2147483697" r:id="rId6"/>
    <p:sldMasterId id="2147483711" r:id="rId7"/>
    <p:sldMasterId id="2147483714" r:id="rId8"/>
    <p:sldMasterId id="2147483718" r:id="rId9"/>
    <p:sldMasterId id="2147483721" r:id="rId10"/>
    <p:sldMasterId id="2147483724" r:id="rId11"/>
    <p:sldMasterId id="2147483727" r:id="rId12"/>
    <p:sldMasterId id="2147483730" r:id="rId13"/>
    <p:sldMasterId id="2147483733" r:id="rId14"/>
    <p:sldMasterId id="2147483736" r:id="rId15"/>
    <p:sldMasterId id="2147483739" r:id="rId16"/>
    <p:sldMasterId id="2147483743" r:id="rId17"/>
    <p:sldMasterId id="2147483746" r:id="rId18"/>
    <p:sldMasterId id="2147483749" r:id="rId19"/>
    <p:sldMasterId id="2147483752" r:id="rId20"/>
    <p:sldMasterId id="2147483755" r:id="rId21"/>
    <p:sldMasterId id="2147483758" r:id="rId22"/>
    <p:sldMasterId id="2147483761" r:id="rId23"/>
    <p:sldMasterId id="2147483764" r:id="rId24"/>
  </p:sldMasterIdLst>
  <p:notesMasterIdLst>
    <p:notesMasterId r:id="rId65"/>
  </p:notesMasterIdLst>
  <p:handoutMasterIdLst>
    <p:handoutMasterId r:id="rId66"/>
  </p:handoutMasterIdLst>
  <p:sldIdLst>
    <p:sldId id="264" r:id="rId25"/>
    <p:sldId id="379" r:id="rId26"/>
    <p:sldId id="312" r:id="rId27"/>
    <p:sldId id="382" r:id="rId28"/>
    <p:sldId id="325" r:id="rId29"/>
    <p:sldId id="335" r:id="rId30"/>
    <p:sldId id="332" r:id="rId31"/>
    <p:sldId id="315" r:id="rId32"/>
    <p:sldId id="334" r:id="rId33"/>
    <p:sldId id="358" r:id="rId34"/>
    <p:sldId id="333" r:id="rId35"/>
    <p:sldId id="336" r:id="rId36"/>
    <p:sldId id="339" r:id="rId37"/>
    <p:sldId id="359" r:id="rId38"/>
    <p:sldId id="373" r:id="rId39"/>
    <p:sldId id="374" r:id="rId40"/>
    <p:sldId id="375" r:id="rId41"/>
    <p:sldId id="377" r:id="rId42"/>
    <p:sldId id="317" r:id="rId43"/>
    <p:sldId id="354" r:id="rId44"/>
    <p:sldId id="355" r:id="rId45"/>
    <p:sldId id="357" r:id="rId46"/>
    <p:sldId id="361" r:id="rId47"/>
    <p:sldId id="318" r:id="rId48"/>
    <p:sldId id="362" r:id="rId49"/>
    <p:sldId id="343" r:id="rId50"/>
    <p:sldId id="344" r:id="rId51"/>
    <p:sldId id="345" r:id="rId52"/>
    <p:sldId id="366" r:id="rId53"/>
    <p:sldId id="367" r:id="rId54"/>
    <p:sldId id="368" r:id="rId55"/>
    <p:sldId id="365" r:id="rId56"/>
    <p:sldId id="371" r:id="rId57"/>
    <p:sldId id="370" r:id="rId58"/>
    <p:sldId id="319" r:id="rId59"/>
    <p:sldId id="347" r:id="rId60"/>
    <p:sldId id="364" r:id="rId61"/>
    <p:sldId id="348" r:id="rId62"/>
    <p:sldId id="372" r:id="rId63"/>
    <p:sldId id="313"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eten Pieter" initials="BP" lastIdx="1" clrIdx="0">
    <p:extLst>
      <p:ext uri="{19B8F6BF-5375-455C-9EA6-DF929625EA0E}">
        <p15:presenceInfo xmlns:p15="http://schemas.microsoft.com/office/powerpoint/2012/main" userId="S-1-5-21-1436632372-1691693462-355810188-21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4BACC6"/>
    <a:srgbClr val="8064A2"/>
    <a:srgbClr val="FFC000"/>
    <a:srgbClr val="00FF00"/>
    <a:srgbClr val="008000"/>
    <a:srgbClr val="0000FF"/>
    <a:srgbClr val="FF0000"/>
    <a:srgbClr val="22B14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70" autoAdjust="0"/>
    <p:restoredTop sz="81688" autoAdjust="0"/>
  </p:normalViewPr>
  <p:slideViewPr>
    <p:cSldViewPr snapToGrid="0" snapToObjects="1">
      <p:cViewPr varScale="1">
        <p:scale>
          <a:sx n="102" d="100"/>
          <a:sy n="102" d="100"/>
        </p:scale>
        <p:origin x="144" y="288"/>
      </p:cViewPr>
      <p:guideLst>
        <p:guide orient="horz" pos="2160"/>
        <p:guide pos="2880"/>
      </p:guideLst>
    </p:cSldViewPr>
  </p:slideViewPr>
  <p:notesTextViewPr>
    <p:cViewPr>
      <p:scale>
        <a:sx n="3" d="2"/>
        <a:sy n="3" d="2"/>
      </p:scale>
      <p:origin x="0" y="0"/>
    </p:cViewPr>
  </p:notesTextViewPr>
  <p:sorterViewPr>
    <p:cViewPr>
      <p:scale>
        <a:sx n="125" d="100"/>
        <a:sy n="125" d="100"/>
      </p:scale>
      <p:origin x="0" y="-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61"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commentAuthors" Target="commentAuthors.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8666565298177E-2"/>
          <c:y val="1.7422828692438962E-2"/>
          <c:w val="0.89466182979311715"/>
          <c:h val="0.70854672061527224"/>
        </c:manualLayout>
      </c:layout>
      <c:barChart>
        <c:barDir val="bar"/>
        <c:grouping val="percentStacked"/>
        <c:varyColors val="0"/>
        <c:ser>
          <c:idx val="0"/>
          <c:order val="0"/>
          <c:tx>
            <c:strRef>
              <c:f>'Blad1'!$B$1</c:f>
              <c:strCache>
                <c:ptCount val="1"/>
                <c:pt idx="0">
                  <c:v>Heel bezorgd</c:v>
                </c:pt>
              </c:strCache>
            </c:strRef>
          </c:tx>
          <c:spPr>
            <a:solidFill>
              <a:srgbClr val="008000"/>
            </a:solidFill>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'Blad1'!$B$2:$B$16</c:f>
              <c:numCache>
                <c:formatCode>General</c:formatCode>
                <c:ptCount val="15"/>
              </c:numCache>
            </c:numRef>
          </c:val>
        </c:ser>
        <c:ser>
          <c:idx val="1"/>
          <c:order val="1"/>
          <c:tx>
            <c:strRef>
              <c:f>'Blad1'!$C$1</c:f>
              <c:strCache>
                <c:ptCount val="1"/>
                <c:pt idx="0">
                  <c:v>bezorgd</c:v>
                </c:pt>
              </c:strCache>
            </c:strRef>
          </c:tx>
          <c:spPr>
            <a:solidFill>
              <a:srgbClr val="92D050"/>
            </a:solidFill>
            <a:ln>
              <a:solidFill>
                <a:srgbClr val="4F81BD"/>
              </a:solid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'Blad1'!$C$2:$C$16</c:f>
              <c:numCache>
                <c:formatCode>General</c:formatCode>
                <c:ptCount val="15"/>
              </c:numCache>
            </c:numRef>
          </c:val>
        </c:ser>
        <c:ser>
          <c:idx val="2"/>
          <c:order val="2"/>
          <c:tx>
            <c:strRef>
              <c:f>'Blad1'!$D$1</c:f>
              <c:strCache>
                <c:ptCount val="1"/>
                <c:pt idx="0">
                  <c:v>Tussen beide</c:v>
                </c:pt>
              </c:strCache>
            </c:strRef>
          </c:tx>
          <c:spPr>
            <a:solidFill>
              <a:srgbClr val="FFFF00"/>
            </a:solidFill>
            <a:ln>
              <a:solidFill>
                <a:srgbClr val="4F81BD"/>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'Blad1'!$D$2:$D$16</c:f>
              <c:numCache>
                <c:formatCode>General</c:formatCode>
                <c:ptCount val="15"/>
              </c:numCache>
            </c:numRef>
          </c:val>
        </c:ser>
        <c:ser>
          <c:idx val="3"/>
          <c:order val="3"/>
          <c:tx>
            <c:strRef>
              <c:f>'Blad1'!$E$1</c:f>
              <c:strCache>
                <c:ptCount val="1"/>
                <c:pt idx="0">
                  <c:v>Niet bezorgd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'Blad1'!$E$2:$E$16</c:f>
              <c:numCache>
                <c:formatCode>General</c:formatCode>
                <c:ptCount val="15"/>
              </c:numCache>
            </c:numRef>
          </c:val>
        </c:ser>
        <c:ser>
          <c:idx val="4"/>
          <c:order val="4"/>
          <c:tx>
            <c:strRef>
              <c:f>'Blad1'!$F$1</c:f>
              <c:strCache>
                <c:ptCount val="1"/>
                <c:pt idx="0">
                  <c:v>Helemaal niet bezorgd</c:v>
                </c:pt>
              </c:strCache>
            </c:strRef>
          </c:tx>
          <c:spPr>
            <a:solidFill>
              <a:srgbClr val="C00000"/>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'Blad1'!$F$2:$F$16</c:f>
              <c:numCache>
                <c:formatCode>General</c:formatCode>
                <c:ptCount val="15"/>
              </c:numCache>
            </c:numRef>
          </c:val>
        </c:ser>
        <c:dLbls>
          <c:showLegendKey val="0"/>
          <c:showVal val="0"/>
          <c:showCatName val="0"/>
          <c:showSerName val="0"/>
          <c:showPercent val="0"/>
          <c:showBubbleSize val="0"/>
        </c:dLbls>
        <c:gapWidth val="150"/>
        <c:overlap val="100"/>
        <c:axId val="178777272"/>
        <c:axId val="178777664"/>
      </c:barChart>
      <c:catAx>
        <c:axId val="178777272"/>
        <c:scaling>
          <c:orientation val="minMax"/>
        </c:scaling>
        <c:delete val="1"/>
        <c:axPos val="l"/>
        <c:numFmt formatCode="General" sourceLinked="0"/>
        <c:majorTickMark val="out"/>
        <c:minorTickMark val="none"/>
        <c:tickLblPos val="none"/>
        <c:crossAx val="178777664"/>
        <c:crosses val="autoZero"/>
        <c:auto val="1"/>
        <c:lblAlgn val="ctr"/>
        <c:lblOffset val="100"/>
        <c:noMultiLvlLbl val="0"/>
      </c:catAx>
      <c:valAx>
        <c:axId val="178777664"/>
        <c:scaling>
          <c:orientation val="minMax"/>
        </c:scaling>
        <c:delete val="1"/>
        <c:axPos val="b"/>
        <c:numFmt formatCode="0%" sourceLinked="1"/>
        <c:majorTickMark val="out"/>
        <c:minorTickMark val="none"/>
        <c:tickLblPos val="none"/>
        <c:crossAx val="178777272"/>
        <c:crosses val="autoZero"/>
        <c:crossBetween val="between"/>
      </c:valAx>
      <c:spPr>
        <a:noFill/>
        <a:ln w="25400">
          <a:noFill/>
        </a:ln>
      </c:spPr>
    </c:plotArea>
    <c:legend>
      <c:legendPos val="r"/>
      <c:layout>
        <c:manualLayout>
          <c:xMode val="edge"/>
          <c:yMode val="edge"/>
          <c:x val="0"/>
          <c:y val="0"/>
          <c:w val="0.99898531914279942"/>
          <c:h val="1"/>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8666565298177E-2"/>
          <c:y val="1.7422828692438982E-2"/>
          <c:w val="0.89466182979311715"/>
          <c:h val="0.70854672061527224"/>
        </c:manualLayout>
      </c:layout>
      <c:barChart>
        <c:barDir val="bar"/>
        <c:grouping val="percentStacked"/>
        <c:varyColors val="0"/>
        <c:ser>
          <c:idx val="0"/>
          <c:order val="0"/>
          <c:tx>
            <c:strRef>
              <c:f>Blad1!$B$1</c:f>
              <c:strCache>
                <c:ptCount val="1"/>
                <c:pt idx="0">
                  <c:v>Helemaal akkoord</c:v>
                </c:pt>
              </c:strCache>
            </c:strRef>
          </c:tx>
          <c:spPr>
            <a:solidFill>
              <a:srgbClr val="008000"/>
            </a:solidFill>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Blad1!$B$2:$B$16</c:f>
              <c:numCache>
                <c:formatCode>General</c:formatCode>
                <c:ptCount val="15"/>
              </c:numCache>
            </c:numRef>
          </c:val>
        </c:ser>
        <c:ser>
          <c:idx val="1"/>
          <c:order val="1"/>
          <c:tx>
            <c:strRef>
              <c:f>Blad1!$C$1</c:f>
              <c:strCache>
                <c:ptCount val="1"/>
                <c:pt idx="0">
                  <c:v>Akkoord</c:v>
                </c:pt>
              </c:strCache>
            </c:strRef>
          </c:tx>
          <c:spPr>
            <a:solidFill>
              <a:srgbClr val="92D050"/>
            </a:solidFill>
            <a:ln>
              <a:solidFill>
                <a:srgbClr val="4F81BD"/>
              </a:solid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Blad1!$C$2:$C$16</c:f>
              <c:numCache>
                <c:formatCode>General</c:formatCode>
                <c:ptCount val="15"/>
              </c:numCache>
            </c:numRef>
          </c:val>
        </c:ser>
        <c:ser>
          <c:idx val="2"/>
          <c:order val="2"/>
          <c:tx>
            <c:strRef>
              <c:f>Blad1!$D$1</c:f>
              <c:strCache>
                <c:ptCount val="1"/>
                <c:pt idx="0">
                  <c:v>Tussen beide</c:v>
                </c:pt>
              </c:strCache>
            </c:strRef>
          </c:tx>
          <c:spPr>
            <a:solidFill>
              <a:srgbClr val="FFFF00"/>
            </a:solidFill>
            <a:ln>
              <a:solidFill>
                <a:srgbClr val="4F81BD"/>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Blad1!$D$2:$D$16</c:f>
              <c:numCache>
                <c:formatCode>General</c:formatCode>
                <c:ptCount val="15"/>
              </c:numCache>
            </c:numRef>
          </c:val>
        </c:ser>
        <c:ser>
          <c:idx val="3"/>
          <c:order val="3"/>
          <c:tx>
            <c:strRef>
              <c:f>Blad1!$E$1</c:f>
              <c:strCache>
                <c:ptCount val="1"/>
                <c:pt idx="0">
                  <c:v>Niet akkoord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Blad1!$E$2:$E$16</c:f>
              <c:numCache>
                <c:formatCode>General</c:formatCode>
                <c:ptCount val="15"/>
              </c:numCache>
            </c:numRef>
          </c:val>
        </c:ser>
        <c:ser>
          <c:idx val="4"/>
          <c:order val="4"/>
          <c:tx>
            <c:strRef>
              <c:f>Blad1!$F$1</c:f>
              <c:strCache>
                <c:ptCount val="1"/>
                <c:pt idx="0">
                  <c:v>Helemaal niet akkoord</c:v>
                </c:pt>
              </c:strCache>
            </c:strRef>
          </c:tx>
          <c:spPr>
            <a:solidFill>
              <a:srgbClr val="C00000"/>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Blad1!$F$2:$F$16</c:f>
              <c:numCache>
                <c:formatCode>General</c:formatCode>
                <c:ptCount val="15"/>
              </c:numCache>
            </c:numRef>
          </c:val>
        </c:ser>
        <c:dLbls>
          <c:showLegendKey val="0"/>
          <c:showVal val="0"/>
          <c:showCatName val="0"/>
          <c:showSerName val="0"/>
          <c:showPercent val="0"/>
          <c:showBubbleSize val="0"/>
        </c:dLbls>
        <c:gapWidth val="150"/>
        <c:overlap val="100"/>
        <c:axId val="218056280"/>
        <c:axId val="218056672"/>
      </c:barChart>
      <c:catAx>
        <c:axId val="218056280"/>
        <c:scaling>
          <c:orientation val="minMax"/>
        </c:scaling>
        <c:delete val="1"/>
        <c:axPos val="l"/>
        <c:numFmt formatCode="General" sourceLinked="0"/>
        <c:majorTickMark val="out"/>
        <c:minorTickMark val="none"/>
        <c:tickLblPos val="none"/>
        <c:crossAx val="218056672"/>
        <c:crosses val="autoZero"/>
        <c:auto val="1"/>
        <c:lblAlgn val="ctr"/>
        <c:lblOffset val="100"/>
        <c:noMultiLvlLbl val="0"/>
      </c:catAx>
      <c:valAx>
        <c:axId val="218056672"/>
        <c:scaling>
          <c:orientation val="minMax"/>
        </c:scaling>
        <c:delete val="1"/>
        <c:axPos val="b"/>
        <c:numFmt formatCode="0%" sourceLinked="1"/>
        <c:majorTickMark val="out"/>
        <c:minorTickMark val="none"/>
        <c:tickLblPos val="none"/>
        <c:crossAx val="218056280"/>
        <c:crosses val="autoZero"/>
        <c:crossBetween val="between"/>
      </c:valAx>
      <c:spPr>
        <a:noFill/>
        <a:ln w="25400">
          <a:noFill/>
        </a:ln>
      </c:spPr>
    </c:plotArea>
    <c:legend>
      <c:legendPos val="r"/>
      <c:layout>
        <c:manualLayout>
          <c:xMode val="edge"/>
          <c:yMode val="edge"/>
          <c:x val="0"/>
          <c:y val="0"/>
          <c:w val="0.99898531914279942"/>
          <c:h val="1"/>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7443010294987E-2"/>
          <c:y val="1.7236246025575032E-2"/>
          <c:w val="0.89208020537226407"/>
          <c:h val="0.851980998955158"/>
        </c:manualLayout>
      </c:layout>
      <c:barChart>
        <c:barDir val="bar"/>
        <c:grouping val="percentStacked"/>
        <c:varyColors val="0"/>
        <c:ser>
          <c:idx val="0"/>
          <c:order val="0"/>
          <c:tx>
            <c:strRef>
              <c:f>Blad1!$B$1</c:f>
              <c:strCache>
                <c:ptCount val="1"/>
                <c:pt idx="0">
                  <c:v>Helemaal akkoord</c:v>
                </c:pt>
              </c:strCache>
            </c:strRef>
          </c:tx>
          <c:spPr>
            <a:solidFill>
              <a:srgbClr val="008000"/>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Klimaatverandering is een verschijnsel dat zich slechts zeer lokaal voordoet.</c:v>
                </c:pt>
                <c:pt idx="1">
                  <c:v>Er is geen klimaatverandering.</c:v>
                </c:pt>
                <c:pt idx="2">
                  <c:v>Klimaatverandering is uitsluitend een natuurlijk verschijnsel.</c:v>
                </c:pt>
                <c:pt idx="3">
                  <c:v>Wat we ook doen, menselijke activiteiten zorgen voor onherstelbare schade aan het klimaat.</c:v>
                </c:pt>
                <c:pt idx="4">
                  <c:v>Klimaatverandering is een ernstig verschijnsel dat een bedreiging vormt in mijn dagelijks leven.</c:v>
                </c:pt>
                <c:pt idx="5">
                  <c:v>Mijn handelingen kunnen een verschil maken voor klimaatverandering.</c:v>
                </c:pt>
                <c:pt idx="6">
                  <c:v>Klimaatverandering kan tegengehouden worden door onze manier van leven te veranderen.</c:v>
                </c:pt>
                <c:pt idx="7">
                  <c:v>De effecten van klimaatverandering zijn reeds merkbaar bij ons.</c:v>
                </c:pt>
                <c:pt idx="8">
                  <c:v>Klimaatwetenschappers hebben voldoende bewezen dat er een klimaatverandering aan de gang is door toedoen van menselijke activiteiten.</c:v>
                </c:pt>
                <c:pt idx="9">
                  <c:v>Klimaatverandering is een verschijnsel dat zich globaal voordoet.</c:v>
                </c:pt>
                <c:pt idx="10">
                  <c:v>De effecten van klimaatverandering zijn reeds elders merkbaar.</c:v>
                </c:pt>
                <c:pt idx="11">
                  <c:v>Klimaatverandering is een probleem dat dringend aangepakt moet worden.</c:v>
                </c:pt>
              </c:strCache>
            </c:strRef>
          </c:cat>
          <c:val>
            <c:numRef>
              <c:f>Blad1!$B$2:$B$13</c:f>
              <c:numCache>
                <c:formatCode>0%</c:formatCode>
                <c:ptCount val="12"/>
                <c:pt idx="0">
                  <c:v>1.1144394561142273E-2</c:v>
                </c:pt>
                <c:pt idx="1">
                  <c:v>2.9413485431447037E-2</c:v>
                </c:pt>
                <c:pt idx="2">
                  <c:v>1.5333589544807878E-2</c:v>
                </c:pt>
                <c:pt idx="3">
                  <c:v>0.13859274358790652</c:v>
                </c:pt>
                <c:pt idx="4">
                  <c:v>0.2261785993855418</c:v>
                </c:pt>
                <c:pt idx="5">
                  <c:v>0.21161757443386692</c:v>
                </c:pt>
                <c:pt idx="6">
                  <c:v>0.25577042961316204</c:v>
                </c:pt>
                <c:pt idx="7">
                  <c:v>0.23152170881484577</c:v>
                </c:pt>
                <c:pt idx="8">
                  <c:v>0.41975428285603333</c:v>
                </c:pt>
                <c:pt idx="9">
                  <c:v>0.41903673385091017</c:v>
                </c:pt>
                <c:pt idx="10">
                  <c:v>0.38691914409596917</c:v>
                </c:pt>
                <c:pt idx="11">
                  <c:v>0.5448749256430776</c:v>
                </c:pt>
              </c:numCache>
            </c:numRef>
          </c:val>
        </c:ser>
        <c:ser>
          <c:idx val="1"/>
          <c:order val="1"/>
          <c:tx>
            <c:strRef>
              <c:f>Blad1!$C$1</c:f>
              <c:strCache>
                <c:ptCount val="1"/>
                <c:pt idx="0">
                  <c:v>Akkoord</c:v>
                </c:pt>
              </c:strCache>
            </c:strRef>
          </c:tx>
          <c:spPr>
            <a:solidFill>
              <a:srgbClr val="92D050"/>
            </a:solidFill>
            <a:ln>
              <a:no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Klimaatverandering is een verschijnsel dat zich slechts zeer lokaal voordoet.</c:v>
                </c:pt>
                <c:pt idx="1">
                  <c:v>Er is geen klimaatverandering.</c:v>
                </c:pt>
                <c:pt idx="2">
                  <c:v>Klimaatverandering is uitsluitend een natuurlijk verschijnsel.</c:v>
                </c:pt>
                <c:pt idx="3">
                  <c:v>Wat we ook doen, menselijke activiteiten zorgen voor onherstelbare schade aan het klimaat.</c:v>
                </c:pt>
                <c:pt idx="4">
                  <c:v>Klimaatverandering is een ernstig verschijnsel dat een bedreiging vormt in mijn dagelijks leven.</c:v>
                </c:pt>
                <c:pt idx="5">
                  <c:v>Mijn handelingen kunnen een verschil maken voor klimaatverandering.</c:v>
                </c:pt>
                <c:pt idx="6">
                  <c:v>Klimaatverandering kan tegengehouden worden door onze manier van leven te veranderen.</c:v>
                </c:pt>
                <c:pt idx="7">
                  <c:v>De effecten van klimaatverandering zijn reeds merkbaar bij ons.</c:v>
                </c:pt>
                <c:pt idx="8">
                  <c:v>Klimaatwetenschappers hebben voldoende bewezen dat er een klimaatverandering aan de gang is door toedoen van menselijke activiteiten.</c:v>
                </c:pt>
                <c:pt idx="9">
                  <c:v>Klimaatverandering is een verschijnsel dat zich globaal voordoet.</c:v>
                </c:pt>
                <c:pt idx="10">
                  <c:v>De effecten van klimaatverandering zijn reeds elders merkbaar.</c:v>
                </c:pt>
                <c:pt idx="11">
                  <c:v>Klimaatverandering is een probleem dat dringend aangepakt moet worden.</c:v>
                </c:pt>
              </c:strCache>
            </c:strRef>
          </c:cat>
          <c:val>
            <c:numRef>
              <c:f>Blad1!$C$2:$C$13</c:f>
              <c:numCache>
                <c:formatCode>0%</c:formatCode>
                <c:ptCount val="12"/>
                <c:pt idx="0">
                  <c:v>3.6623984397477001E-2</c:v>
                </c:pt>
                <c:pt idx="1">
                  <c:v>3.5749640457963576E-2</c:v>
                </c:pt>
                <c:pt idx="2">
                  <c:v>6.4126224828914752E-2</c:v>
                </c:pt>
                <c:pt idx="3">
                  <c:v>0.36192512842681807</c:v>
                </c:pt>
                <c:pt idx="4">
                  <c:v>0.31445962235395114</c:v>
                </c:pt>
                <c:pt idx="5">
                  <c:v>0.40003801941872075</c:v>
                </c:pt>
                <c:pt idx="6">
                  <c:v>0.45793568378312033</c:v>
                </c:pt>
                <c:pt idx="7">
                  <c:v>0.48733032139652188</c:v>
                </c:pt>
                <c:pt idx="8">
                  <c:v>0.37723753714918634</c:v>
                </c:pt>
                <c:pt idx="9">
                  <c:v>0.41125375868976816</c:v>
                </c:pt>
                <c:pt idx="10">
                  <c:v>0.45622079764756734</c:v>
                </c:pt>
                <c:pt idx="11">
                  <c:v>0.30701171786967263</c:v>
                </c:pt>
              </c:numCache>
            </c:numRef>
          </c:val>
        </c:ser>
        <c:ser>
          <c:idx val="2"/>
          <c:order val="2"/>
          <c:tx>
            <c:strRef>
              <c:f>Blad1!$D$1</c:f>
              <c:strCache>
                <c:ptCount val="1"/>
                <c:pt idx="0">
                  <c:v>Tussen beide</c:v>
                </c:pt>
              </c:strCache>
            </c:strRef>
          </c:tx>
          <c:spPr>
            <a:solidFill>
              <a:srgbClr val="FFFF00"/>
            </a:solidFill>
            <a:ln>
              <a:no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Klimaatverandering is een verschijnsel dat zich slechts zeer lokaal voordoet.</c:v>
                </c:pt>
                <c:pt idx="1">
                  <c:v>Er is geen klimaatverandering.</c:v>
                </c:pt>
                <c:pt idx="2">
                  <c:v>Klimaatverandering is uitsluitend een natuurlijk verschijnsel.</c:v>
                </c:pt>
                <c:pt idx="3">
                  <c:v>Wat we ook doen, menselijke activiteiten zorgen voor onherstelbare schade aan het klimaat.</c:v>
                </c:pt>
                <c:pt idx="4">
                  <c:v>Klimaatverandering is een ernstig verschijnsel dat een bedreiging vormt in mijn dagelijks leven.</c:v>
                </c:pt>
                <c:pt idx="5">
                  <c:v>Mijn handelingen kunnen een verschil maken voor klimaatverandering.</c:v>
                </c:pt>
                <c:pt idx="6">
                  <c:v>Klimaatverandering kan tegengehouden worden door onze manier van leven te veranderen.</c:v>
                </c:pt>
                <c:pt idx="7">
                  <c:v>De effecten van klimaatverandering zijn reeds merkbaar bij ons.</c:v>
                </c:pt>
                <c:pt idx="8">
                  <c:v>Klimaatwetenschappers hebben voldoende bewezen dat er een klimaatverandering aan de gang is door toedoen van menselijke activiteiten.</c:v>
                </c:pt>
                <c:pt idx="9">
                  <c:v>Klimaatverandering is een verschijnsel dat zich globaal voordoet.</c:v>
                </c:pt>
                <c:pt idx="10">
                  <c:v>De effecten van klimaatverandering zijn reeds elders merkbaar.</c:v>
                </c:pt>
                <c:pt idx="11">
                  <c:v>Klimaatverandering is een probleem dat dringend aangepakt moet worden.</c:v>
                </c:pt>
              </c:strCache>
            </c:strRef>
          </c:cat>
          <c:val>
            <c:numRef>
              <c:f>Blad1!$D$2:$D$13</c:f>
              <c:numCache>
                <c:formatCode>0%</c:formatCode>
                <c:ptCount val="12"/>
                <c:pt idx="0">
                  <c:v>0.12113560213299022</c:v>
                </c:pt>
                <c:pt idx="1">
                  <c:v>0.10475871329978365</c:v>
                </c:pt>
                <c:pt idx="2">
                  <c:v>0.18001754037135387</c:v>
                </c:pt>
                <c:pt idx="3">
                  <c:v>0.30692713663663884</c:v>
                </c:pt>
                <c:pt idx="4">
                  <c:v>0.29310210410743981</c:v>
                </c:pt>
                <c:pt idx="5">
                  <c:v>0.29613957902603399</c:v>
                </c:pt>
                <c:pt idx="6">
                  <c:v>0.21974595631282035</c:v>
                </c:pt>
                <c:pt idx="7">
                  <c:v>0.21564455108761604</c:v>
                </c:pt>
                <c:pt idx="8">
                  <c:v>0.16795303356655394</c:v>
                </c:pt>
                <c:pt idx="9">
                  <c:v>0.11663123938638183</c:v>
                </c:pt>
                <c:pt idx="10">
                  <c:v>0.12628287427935117</c:v>
                </c:pt>
                <c:pt idx="11">
                  <c:v>0.11453759024585337</c:v>
                </c:pt>
              </c:numCache>
            </c:numRef>
          </c:val>
        </c:ser>
        <c:ser>
          <c:idx val="3"/>
          <c:order val="3"/>
          <c:tx>
            <c:strRef>
              <c:f>Blad1!$E$1</c:f>
              <c:strCache>
                <c:ptCount val="1"/>
                <c:pt idx="0">
                  <c:v>Niet akkoord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Klimaatverandering is een verschijnsel dat zich slechts zeer lokaal voordoet.</c:v>
                </c:pt>
                <c:pt idx="1">
                  <c:v>Er is geen klimaatverandering.</c:v>
                </c:pt>
                <c:pt idx="2">
                  <c:v>Klimaatverandering is uitsluitend een natuurlijk verschijnsel.</c:v>
                </c:pt>
                <c:pt idx="3">
                  <c:v>Wat we ook doen, menselijke activiteiten zorgen voor onherstelbare schade aan het klimaat.</c:v>
                </c:pt>
                <c:pt idx="4">
                  <c:v>Klimaatverandering is een ernstig verschijnsel dat een bedreiging vormt in mijn dagelijks leven.</c:v>
                </c:pt>
                <c:pt idx="5">
                  <c:v>Mijn handelingen kunnen een verschil maken voor klimaatverandering.</c:v>
                </c:pt>
                <c:pt idx="6">
                  <c:v>Klimaatverandering kan tegengehouden worden door onze manier van leven te veranderen.</c:v>
                </c:pt>
                <c:pt idx="7">
                  <c:v>De effecten van klimaatverandering zijn reeds merkbaar bij ons.</c:v>
                </c:pt>
                <c:pt idx="8">
                  <c:v>Klimaatwetenschappers hebben voldoende bewezen dat er een klimaatverandering aan de gang is door toedoen van menselijke activiteiten.</c:v>
                </c:pt>
                <c:pt idx="9">
                  <c:v>Klimaatverandering is een verschijnsel dat zich globaal voordoet.</c:v>
                </c:pt>
                <c:pt idx="10">
                  <c:v>De effecten van klimaatverandering zijn reeds elders merkbaar.</c:v>
                </c:pt>
                <c:pt idx="11">
                  <c:v>Klimaatverandering is een probleem dat dringend aangepakt moet worden.</c:v>
                </c:pt>
              </c:strCache>
            </c:strRef>
          </c:cat>
          <c:val>
            <c:numRef>
              <c:f>Blad1!$E$2:$E$13</c:f>
              <c:numCache>
                <c:formatCode>0%</c:formatCode>
                <c:ptCount val="12"/>
                <c:pt idx="0">
                  <c:v>0.39366588742212488</c:v>
                </c:pt>
                <c:pt idx="1">
                  <c:v>0.29464700370199215</c:v>
                </c:pt>
                <c:pt idx="2">
                  <c:v>0.35911022758982752</c:v>
                </c:pt>
                <c:pt idx="3">
                  <c:v>0.15641801213109344</c:v>
                </c:pt>
                <c:pt idx="4">
                  <c:v>0.11905380218887139</c:v>
                </c:pt>
                <c:pt idx="5">
                  <c:v>6.7517134426739081E-2</c:v>
                </c:pt>
                <c:pt idx="6">
                  <c:v>4.9735146046547024E-2</c:v>
                </c:pt>
                <c:pt idx="7">
                  <c:v>5.5959921676353469E-2</c:v>
                </c:pt>
                <c:pt idx="8">
                  <c:v>2.1582702975007081E-2</c:v>
                </c:pt>
                <c:pt idx="9">
                  <c:v>3.4733513253932591E-2</c:v>
                </c:pt>
                <c:pt idx="10">
                  <c:v>1.9311676792386098E-2</c:v>
                </c:pt>
                <c:pt idx="11">
                  <c:v>2.6083804420141268E-2</c:v>
                </c:pt>
              </c:numCache>
            </c:numRef>
          </c:val>
        </c:ser>
        <c:ser>
          <c:idx val="4"/>
          <c:order val="4"/>
          <c:tx>
            <c:strRef>
              <c:f>Blad1!$F$1</c:f>
              <c:strCache>
                <c:ptCount val="1"/>
                <c:pt idx="0">
                  <c:v>Helemaal niet akkoord</c:v>
                </c:pt>
              </c:strCache>
            </c:strRef>
          </c:tx>
          <c:spPr>
            <a:solidFill>
              <a:srgbClr val="C00000"/>
            </a:solidFill>
          </c:spPr>
          <c:invertIfNegative val="0"/>
          <c:dLbls>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Klimaatverandering is een verschijnsel dat zich slechts zeer lokaal voordoet.</c:v>
                </c:pt>
                <c:pt idx="1">
                  <c:v>Er is geen klimaatverandering.</c:v>
                </c:pt>
                <c:pt idx="2">
                  <c:v>Klimaatverandering is uitsluitend een natuurlijk verschijnsel.</c:v>
                </c:pt>
                <c:pt idx="3">
                  <c:v>Wat we ook doen, menselijke activiteiten zorgen voor onherstelbare schade aan het klimaat.</c:v>
                </c:pt>
                <c:pt idx="4">
                  <c:v>Klimaatverandering is een ernstig verschijnsel dat een bedreiging vormt in mijn dagelijks leven.</c:v>
                </c:pt>
                <c:pt idx="5">
                  <c:v>Mijn handelingen kunnen een verschil maken voor klimaatverandering.</c:v>
                </c:pt>
                <c:pt idx="6">
                  <c:v>Klimaatverandering kan tegengehouden worden door onze manier van leven te veranderen.</c:v>
                </c:pt>
                <c:pt idx="7">
                  <c:v>De effecten van klimaatverandering zijn reeds merkbaar bij ons.</c:v>
                </c:pt>
                <c:pt idx="8">
                  <c:v>Klimaatwetenschappers hebben voldoende bewezen dat er een klimaatverandering aan de gang is door toedoen van menselijke activiteiten.</c:v>
                </c:pt>
                <c:pt idx="9">
                  <c:v>Klimaatverandering is een verschijnsel dat zich globaal voordoet.</c:v>
                </c:pt>
                <c:pt idx="10">
                  <c:v>De effecten van klimaatverandering zijn reeds elders merkbaar.</c:v>
                </c:pt>
                <c:pt idx="11">
                  <c:v>Klimaatverandering is een probleem dat dringend aangepakt moet worden.</c:v>
                </c:pt>
              </c:strCache>
            </c:strRef>
          </c:cat>
          <c:val>
            <c:numRef>
              <c:f>Blad1!$F$2:$F$13</c:f>
              <c:numCache>
                <c:formatCode>0%</c:formatCode>
                <c:ptCount val="12"/>
                <c:pt idx="0">
                  <c:v>0.43743013148626436</c:v>
                </c:pt>
                <c:pt idx="1">
                  <c:v>0.53543115710881162</c:v>
                </c:pt>
                <c:pt idx="2">
                  <c:v>0.38141241766510392</c:v>
                </c:pt>
                <c:pt idx="3">
                  <c:v>3.6136979217547417E-2</c:v>
                </c:pt>
                <c:pt idx="4">
                  <c:v>4.7205871964197663E-2</c:v>
                </c:pt>
                <c:pt idx="5">
                  <c:v>2.4687692694638039E-2</c:v>
                </c:pt>
                <c:pt idx="6">
                  <c:v>1.6812784244349881E-2</c:v>
                </c:pt>
                <c:pt idx="7">
                  <c:v>9.5434970246605841E-3</c:v>
                </c:pt>
                <c:pt idx="8">
                  <c:v>1.347244345321762E-2</c:v>
                </c:pt>
                <c:pt idx="9">
                  <c:v>1.8344754819007974E-2</c:v>
                </c:pt>
                <c:pt idx="10">
                  <c:v>1.1265507184728721E-2</c:v>
                </c:pt>
                <c:pt idx="11">
                  <c:v>7.4919618212635156E-3</c:v>
                </c:pt>
              </c:numCache>
            </c:numRef>
          </c:val>
        </c:ser>
        <c:dLbls>
          <c:showLegendKey val="0"/>
          <c:showVal val="0"/>
          <c:showCatName val="0"/>
          <c:showSerName val="0"/>
          <c:showPercent val="0"/>
          <c:showBubbleSize val="0"/>
        </c:dLbls>
        <c:gapWidth val="70"/>
        <c:overlap val="100"/>
        <c:axId val="216768936"/>
        <c:axId val="216769720"/>
      </c:barChart>
      <c:catAx>
        <c:axId val="216768936"/>
        <c:scaling>
          <c:orientation val="minMax"/>
        </c:scaling>
        <c:delete val="1"/>
        <c:axPos val="l"/>
        <c:numFmt formatCode="General" sourceLinked="0"/>
        <c:majorTickMark val="out"/>
        <c:minorTickMark val="none"/>
        <c:tickLblPos val="none"/>
        <c:crossAx val="216769720"/>
        <c:crosses val="autoZero"/>
        <c:auto val="1"/>
        <c:lblAlgn val="ctr"/>
        <c:lblOffset val="100"/>
        <c:noMultiLvlLbl val="0"/>
      </c:catAx>
      <c:valAx>
        <c:axId val="216769720"/>
        <c:scaling>
          <c:orientation val="minMax"/>
        </c:scaling>
        <c:delete val="0"/>
        <c:axPos val="b"/>
        <c:majorGridlines/>
        <c:numFmt formatCode="0%" sourceLinked="1"/>
        <c:majorTickMark val="out"/>
        <c:minorTickMark val="none"/>
        <c:tickLblPos val="nextTo"/>
        <c:crossAx val="216768936"/>
        <c:crosses val="autoZero"/>
        <c:crossBetween val="between"/>
      </c:valAx>
    </c:plotArea>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81578952168496"/>
          <c:y val="1.7236246025575032E-2"/>
          <c:w val="0.75031099688638314"/>
          <c:h val="0.87873472534880548"/>
        </c:manualLayout>
      </c:layout>
      <c:barChart>
        <c:barDir val="bar"/>
        <c:grouping val="percentStacked"/>
        <c:varyColors val="0"/>
        <c:ser>
          <c:idx val="0"/>
          <c:order val="0"/>
          <c:tx>
            <c:strRef>
              <c:f>Blad1!$B$1</c:f>
              <c:strCache>
                <c:ptCount val="1"/>
                <c:pt idx="0">
                  <c:v>ja</c:v>
                </c:pt>
              </c:strCache>
            </c:strRef>
          </c:tx>
          <c:spPr>
            <a:solidFill>
              <a:srgbClr val="008000"/>
            </a:solidFill>
            <a:ln>
              <a:solidFill>
                <a:srgbClr val="4F81BD"/>
              </a:solidFill>
            </a:ln>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Blad1!$A$2:$A$14</c:f>
              <c:strCache>
                <c:ptCount val="13"/>
                <c:pt idx="0">
                  <c:v>meer heetwaterbronnen in IJsland</c:v>
                </c:pt>
                <c:pt idx="1">
                  <c:v>het opdrogen van de Middellandse Zee</c:v>
                </c:pt>
                <c:pt idx="2">
                  <c:v>huidkanker</c:v>
                </c:pt>
                <c:pt idx="3">
                  <c:v>meer tsunami’s</c:v>
                </c:pt>
                <c:pt idx="4">
                  <c:v>malaria en gele koorts in onze streken</c:v>
                </c:pt>
                <c:pt idx="5">
                  <c:v>ondervoeding en hongersnood in de wereld</c:v>
                </c:pt>
                <c:pt idx="6">
                  <c:v>het uitsterven van dier- en plantensoorten</c:v>
                </c:pt>
                <c:pt idx="7">
                  <c:v>meer neerslag in bepaalde regio’s, minder elders</c:v>
                </c:pt>
                <c:pt idx="8">
                  <c:v>meer orkanen en stormen</c:v>
                </c:pt>
                <c:pt idx="9">
                  <c:v>meer hittegolven</c:v>
                </c:pt>
                <c:pt idx="10">
                  <c:v>een verhoging van de zeespiegel</c:v>
                </c:pt>
                <c:pt idx="11">
                  <c:v>het afsmelten van de ijskap in het noorden</c:v>
                </c:pt>
                <c:pt idx="12">
                  <c:v>het afsmelten van gletsjers</c:v>
                </c:pt>
              </c:strCache>
            </c:strRef>
          </c:cat>
          <c:val>
            <c:numRef>
              <c:f>Blad1!$B$2:$B$14</c:f>
              <c:numCache>
                <c:formatCode>0%</c:formatCode>
                <c:ptCount val="13"/>
                <c:pt idx="0">
                  <c:v>0.1156362440474131</c:v>
                </c:pt>
                <c:pt idx="1">
                  <c:v>0.17297893444434079</c:v>
                </c:pt>
                <c:pt idx="2">
                  <c:v>0.49160143835286396</c:v>
                </c:pt>
                <c:pt idx="3">
                  <c:v>0.58810436885173822</c:v>
                </c:pt>
                <c:pt idx="4">
                  <c:v>0.1994327878644962</c:v>
                </c:pt>
                <c:pt idx="5">
                  <c:v>0.68346996299481422</c:v>
                </c:pt>
                <c:pt idx="6">
                  <c:v>0.82584982637088966</c:v>
                </c:pt>
                <c:pt idx="7">
                  <c:v>0.84251906822580291</c:v>
                </c:pt>
                <c:pt idx="8">
                  <c:v>0.87067026367090461</c:v>
                </c:pt>
                <c:pt idx="9">
                  <c:v>0.87391013232000425</c:v>
                </c:pt>
                <c:pt idx="10">
                  <c:v>0.89860957801413166</c:v>
                </c:pt>
                <c:pt idx="11">
                  <c:v>0.91724703302321164</c:v>
                </c:pt>
                <c:pt idx="12">
                  <c:v>0.9296973125996959</c:v>
                </c:pt>
              </c:numCache>
            </c:numRef>
          </c:val>
        </c:ser>
        <c:ser>
          <c:idx val="1"/>
          <c:order val="1"/>
          <c:tx>
            <c:strRef>
              <c:f>Blad1!$C$1</c:f>
              <c:strCache>
                <c:ptCount val="1"/>
                <c:pt idx="0">
                  <c:v>nee</c:v>
                </c:pt>
              </c:strCache>
            </c:strRef>
          </c:tx>
          <c:spPr>
            <a:solidFill>
              <a:srgbClr val="C00000"/>
            </a:solidFill>
            <a:ln>
              <a:solidFill>
                <a:srgbClr val="4F81BD"/>
              </a:solidFill>
            </a:ln>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Blad1!$A$2:$A$14</c:f>
              <c:strCache>
                <c:ptCount val="13"/>
                <c:pt idx="0">
                  <c:v>meer heetwaterbronnen in IJsland</c:v>
                </c:pt>
                <c:pt idx="1">
                  <c:v>het opdrogen van de Middellandse Zee</c:v>
                </c:pt>
                <c:pt idx="2">
                  <c:v>huidkanker</c:v>
                </c:pt>
                <c:pt idx="3">
                  <c:v>meer tsunami’s</c:v>
                </c:pt>
                <c:pt idx="4">
                  <c:v>malaria en gele koorts in onze streken</c:v>
                </c:pt>
                <c:pt idx="5">
                  <c:v>ondervoeding en hongersnood in de wereld</c:v>
                </c:pt>
                <c:pt idx="6">
                  <c:v>het uitsterven van dier- en plantensoorten</c:v>
                </c:pt>
                <c:pt idx="7">
                  <c:v>meer neerslag in bepaalde regio’s, minder elders</c:v>
                </c:pt>
                <c:pt idx="8">
                  <c:v>meer orkanen en stormen</c:v>
                </c:pt>
                <c:pt idx="9">
                  <c:v>meer hittegolven</c:v>
                </c:pt>
                <c:pt idx="10">
                  <c:v>een verhoging van de zeespiegel</c:v>
                </c:pt>
                <c:pt idx="11">
                  <c:v>het afsmelten van de ijskap in het noorden</c:v>
                </c:pt>
                <c:pt idx="12">
                  <c:v>het afsmelten van gletsjers</c:v>
                </c:pt>
              </c:strCache>
            </c:strRef>
          </c:cat>
          <c:val>
            <c:numRef>
              <c:f>Blad1!$C$2:$C$14</c:f>
              <c:numCache>
                <c:formatCode>0%</c:formatCode>
                <c:ptCount val="13"/>
                <c:pt idx="0">
                  <c:v>0.21130638146856692</c:v>
                </c:pt>
                <c:pt idx="1">
                  <c:v>0.32402766812658973</c:v>
                </c:pt>
                <c:pt idx="2">
                  <c:v>0.17791548227350551</c:v>
                </c:pt>
                <c:pt idx="3">
                  <c:v>0.16467024089545121</c:v>
                </c:pt>
                <c:pt idx="4">
                  <c:v>0.24140882041589604</c:v>
                </c:pt>
                <c:pt idx="5">
                  <c:v>9.5640986740254702E-2</c:v>
                </c:pt>
                <c:pt idx="6">
                  <c:v>4.4845421257489033E-2</c:v>
                </c:pt>
                <c:pt idx="7">
                  <c:v>2.7047788893337848E-2</c:v>
                </c:pt>
                <c:pt idx="8">
                  <c:v>2.6124171901913431E-2</c:v>
                </c:pt>
                <c:pt idx="9">
                  <c:v>3.1946462717229701E-2</c:v>
                </c:pt>
                <c:pt idx="10">
                  <c:v>1.5678183274774753E-2</c:v>
                </c:pt>
                <c:pt idx="11">
                  <c:v>1.5269274684497961E-2</c:v>
                </c:pt>
                <c:pt idx="12">
                  <c:v>1.4535466474141655E-2</c:v>
                </c:pt>
              </c:numCache>
            </c:numRef>
          </c:val>
        </c:ser>
        <c:ser>
          <c:idx val="2"/>
          <c:order val="2"/>
          <c:tx>
            <c:strRef>
              <c:f>Blad1!$D$1</c:f>
              <c:strCache>
                <c:ptCount val="1"/>
                <c:pt idx="0">
                  <c:v>weet niet</c:v>
                </c:pt>
              </c:strCache>
            </c:strRef>
          </c:tx>
          <c:spPr>
            <a:solidFill>
              <a:schemeClr val="bg1">
                <a:lumMod val="85000"/>
              </a:schemeClr>
            </a:solidFill>
            <a:ln>
              <a:solidFill>
                <a:srgbClr val="4F81BD"/>
              </a:solidFill>
            </a:ln>
          </c:spPr>
          <c:invertIfNegative val="0"/>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Blad1!$A$2:$A$14</c:f>
              <c:strCache>
                <c:ptCount val="13"/>
                <c:pt idx="0">
                  <c:v>meer heetwaterbronnen in IJsland</c:v>
                </c:pt>
                <c:pt idx="1">
                  <c:v>het opdrogen van de Middellandse Zee</c:v>
                </c:pt>
                <c:pt idx="2">
                  <c:v>huidkanker</c:v>
                </c:pt>
                <c:pt idx="3">
                  <c:v>meer tsunami’s</c:v>
                </c:pt>
                <c:pt idx="4">
                  <c:v>malaria en gele koorts in onze streken</c:v>
                </c:pt>
                <c:pt idx="5">
                  <c:v>ondervoeding en hongersnood in de wereld</c:v>
                </c:pt>
                <c:pt idx="6">
                  <c:v>het uitsterven van dier- en plantensoorten</c:v>
                </c:pt>
                <c:pt idx="7">
                  <c:v>meer neerslag in bepaalde regio’s, minder elders</c:v>
                </c:pt>
                <c:pt idx="8">
                  <c:v>meer orkanen en stormen</c:v>
                </c:pt>
                <c:pt idx="9">
                  <c:v>meer hittegolven</c:v>
                </c:pt>
                <c:pt idx="10">
                  <c:v>een verhoging van de zeespiegel</c:v>
                </c:pt>
                <c:pt idx="11">
                  <c:v>het afsmelten van de ijskap in het noorden</c:v>
                </c:pt>
                <c:pt idx="12">
                  <c:v>het afsmelten van gletsjers</c:v>
                </c:pt>
              </c:strCache>
            </c:strRef>
          </c:cat>
          <c:val>
            <c:numRef>
              <c:f>Blad1!$D$2:$D$14</c:f>
              <c:numCache>
                <c:formatCode>0%</c:formatCode>
                <c:ptCount val="13"/>
                <c:pt idx="0">
                  <c:v>0.67305737448402336</c:v>
                </c:pt>
                <c:pt idx="1">
                  <c:v>0.50299339742907545</c:v>
                </c:pt>
                <c:pt idx="2">
                  <c:v>0.33048307937363736</c:v>
                </c:pt>
                <c:pt idx="3">
                  <c:v>0.24722539025279983</c:v>
                </c:pt>
                <c:pt idx="4">
                  <c:v>0.55915839171960757</c:v>
                </c:pt>
                <c:pt idx="5">
                  <c:v>0.22088905026492686</c:v>
                </c:pt>
                <c:pt idx="6">
                  <c:v>0.12930475237163092</c:v>
                </c:pt>
                <c:pt idx="7">
                  <c:v>0.13043314288085694</c:v>
                </c:pt>
                <c:pt idx="8">
                  <c:v>0.10320556442718945</c:v>
                </c:pt>
                <c:pt idx="9">
                  <c:v>9.4143404962769642E-2</c:v>
                </c:pt>
                <c:pt idx="10">
                  <c:v>8.5712238711096206E-2</c:v>
                </c:pt>
                <c:pt idx="11">
                  <c:v>6.7483692292289038E-2</c:v>
                </c:pt>
                <c:pt idx="12">
                  <c:v>5.5767220926172464E-2</c:v>
                </c:pt>
              </c:numCache>
            </c:numRef>
          </c:val>
        </c:ser>
        <c:dLbls>
          <c:showLegendKey val="0"/>
          <c:showVal val="0"/>
          <c:showCatName val="0"/>
          <c:showSerName val="0"/>
          <c:showPercent val="0"/>
          <c:showBubbleSize val="0"/>
        </c:dLbls>
        <c:gapWidth val="70"/>
        <c:overlap val="100"/>
        <c:axId val="180464928"/>
        <c:axId val="180464536"/>
      </c:barChart>
      <c:catAx>
        <c:axId val="180464928"/>
        <c:scaling>
          <c:orientation val="minMax"/>
        </c:scaling>
        <c:delete val="1"/>
        <c:axPos val="l"/>
        <c:numFmt formatCode="General" sourceLinked="0"/>
        <c:majorTickMark val="out"/>
        <c:minorTickMark val="none"/>
        <c:tickLblPos val="none"/>
        <c:crossAx val="180464536"/>
        <c:crosses val="autoZero"/>
        <c:auto val="1"/>
        <c:lblAlgn val="ctr"/>
        <c:lblOffset val="100"/>
        <c:noMultiLvlLbl val="0"/>
      </c:catAx>
      <c:valAx>
        <c:axId val="180464536"/>
        <c:scaling>
          <c:orientation val="minMax"/>
        </c:scaling>
        <c:delete val="0"/>
        <c:axPos val="b"/>
        <c:majorGridlines/>
        <c:numFmt formatCode="0%" sourceLinked="1"/>
        <c:majorTickMark val="out"/>
        <c:minorTickMark val="none"/>
        <c:tickLblPos val="nextTo"/>
        <c:crossAx val="180464928"/>
        <c:crosses val="autoZero"/>
        <c:crossBetween val="between"/>
      </c:valAx>
    </c:plotArea>
    <c:legend>
      <c:legendPos val="r"/>
      <c:layout>
        <c:manualLayout>
          <c:xMode val="edge"/>
          <c:yMode val="edge"/>
          <c:x val="0.1129301743588996"/>
          <c:y val="0.96751276733385816"/>
          <c:w val="0.88605520969945484"/>
          <c:h val="3.2487232666142105E-2"/>
        </c:manualLayout>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081652910268193E-2"/>
          <c:y val="1.7236246025575032E-2"/>
          <c:w val="0.90231925163619864"/>
          <c:h val="0.82968355253118398"/>
        </c:manualLayout>
      </c:layout>
      <c:barChart>
        <c:barDir val="bar"/>
        <c:grouping val="percentStacked"/>
        <c:varyColors val="0"/>
        <c:ser>
          <c:idx val="0"/>
          <c:order val="0"/>
          <c:tx>
            <c:strRef>
              <c:f>Blad1!$B$1</c:f>
              <c:strCache>
                <c:ptCount val="1"/>
                <c:pt idx="0">
                  <c:v>Heel groot</c:v>
                </c:pt>
              </c:strCache>
            </c:strRef>
          </c:tx>
          <c:spPr>
            <a:solidFill>
              <a:srgbClr val="008000"/>
            </a:solidFill>
            <a:ln>
              <a:noFill/>
            </a:ln>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Blad1!$A$2:$A$12</c:f>
              <c:strCache>
                <c:ptCount val="11"/>
                <c:pt idx="0">
                  <c:v>Het eten van exotisch fruit en groenten</c:v>
                </c:pt>
                <c:pt idx="1">
                  <c:v>Het gebruik van elektriciteit</c:v>
                </c:pt>
                <c:pt idx="2">
                  <c:v>Het eten van vlees</c:v>
                </c:pt>
                <c:pt idx="3">
                  <c:v>Het gebruik van spuitbussen</c:v>
                </c:pt>
                <c:pt idx="4">
                  <c:v>Het verwarmen van huizen</c:v>
                </c:pt>
                <c:pt idx="5">
                  <c:v>De uitstoot van (vracht)schepen</c:v>
                </c:pt>
                <c:pt idx="6">
                  <c:v>De uitstoot van vliegtuigen</c:v>
                </c:pt>
                <c:pt idx="7">
                  <c:v>De uitstoot van auto’s</c:v>
                </c:pt>
                <c:pt idx="8">
                  <c:v>De ontbossing</c:v>
                </c:pt>
                <c:pt idx="9">
                  <c:v>De uitstoot van broeikasgassen</c:v>
                </c:pt>
                <c:pt idx="10">
                  <c:v>De uitstoot door de industrie</c:v>
                </c:pt>
              </c:strCache>
            </c:strRef>
          </c:cat>
          <c:val>
            <c:numRef>
              <c:f>Blad1!$B$2:$B$12</c:f>
              <c:numCache>
                <c:formatCode>0%</c:formatCode>
                <c:ptCount val="11"/>
                <c:pt idx="0">
                  <c:v>8.2878319518712551E-2</c:v>
                </c:pt>
                <c:pt idx="1">
                  <c:v>8.1070800569203433E-2</c:v>
                </c:pt>
                <c:pt idx="2">
                  <c:v>0.1580702279445407</c:v>
                </c:pt>
                <c:pt idx="3">
                  <c:v>0.14257081535669511</c:v>
                </c:pt>
                <c:pt idx="4">
                  <c:v>0.1319870220181214</c:v>
                </c:pt>
                <c:pt idx="5">
                  <c:v>0.24494469588360224</c:v>
                </c:pt>
                <c:pt idx="6">
                  <c:v>0.37442728959069049</c:v>
                </c:pt>
                <c:pt idx="7">
                  <c:v>0.38595403114895055</c:v>
                </c:pt>
                <c:pt idx="8">
                  <c:v>0.49672939895007112</c:v>
                </c:pt>
                <c:pt idx="9">
                  <c:v>0.44823350599208889</c:v>
                </c:pt>
                <c:pt idx="10">
                  <c:v>0.55299739545608795</c:v>
                </c:pt>
              </c:numCache>
            </c:numRef>
          </c:val>
        </c:ser>
        <c:ser>
          <c:idx val="1"/>
          <c:order val="1"/>
          <c:tx>
            <c:strRef>
              <c:f>Blad1!$C$1</c:f>
              <c:strCache>
                <c:ptCount val="1"/>
                <c:pt idx="0">
                  <c:v>Groot</c:v>
                </c:pt>
              </c:strCache>
            </c:strRef>
          </c:tx>
          <c:spPr>
            <a:solidFill>
              <a:srgbClr val="92D050"/>
            </a:solidFill>
            <a:ln>
              <a:no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Blad1!$A$2:$A$12</c:f>
              <c:strCache>
                <c:ptCount val="11"/>
                <c:pt idx="0">
                  <c:v>Het eten van exotisch fruit en groenten</c:v>
                </c:pt>
                <c:pt idx="1">
                  <c:v>Het gebruik van elektriciteit</c:v>
                </c:pt>
                <c:pt idx="2">
                  <c:v>Het eten van vlees</c:v>
                </c:pt>
                <c:pt idx="3">
                  <c:v>Het gebruik van spuitbussen</c:v>
                </c:pt>
                <c:pt idx="4">
                  <c:v>Het verwarmen van huizen</c:v>
                </c:pt>
                <c:pt idx="5">
                  <c:v>De uitstoot van (vracht)schepen</c:v>
                </c:pt>
                <c:pt idx="6">
                  <c:v>De uitstoot van vliegtuigen</c:v>
                </c:pt>
                <c:pt idx="7">
                  <c:v>De uitstoot van auto’s</c:v>
                </c:pt>
                <c:pt idx="8">
                  <c:v>De ontbossing</c:v>
                </c:pt>
                <c:pt idx="9">
                  <c:v>De uitstoot van broeikasgassen</c:v>
                </c:pt>
                <c:pt idx="10">
                  <c:v>De uitstoot door de industrie</c:v>
                </c:pt>
              </c:strCache>
            </c:strRef>
          </c:cat>
          <c:val>
            <c:numRef>
              <c:f>Blad1!$C$2:$C$12</c:f>
              <c:numCache>
                <c:formatCode>0%</c:formatCode>
                <c:ptCount val="11"/>
                <c:pt idx="0">
                  <c:v>0.31388985253220064</c:v>
                </c:pt>
                <c:pt idx="1">
                  <c:v>0.35258892855251334</c:v>
                </c:pt>
                <c:pt idx="2">
                  <c:v>0.30931185304280134</c:v>
                </c:pt>
                <c:pt idx="3">
                  <c:v>0.42284080086274367</c:v>
                </c:pt>
                <c:pt idx="4">
                  <c:v>0.43811715717340333</c:v>
                </c:pt>
                <c:pt idx="5">
                  <c:v>0.41798089094434604</c:v>
                </c:pt>
                <c:pt idx="6">
                  <c:v>0.43955873547307694</c:v>
                </c:pt>
                <c:pt idx="7">
                  <c:v>0.46218030058569082</c:v>
                </c:pt>
                <c:pt idx="8">
                  <c:v>0.37548310225517306</c:v>
                </c:pt>
                <c:pt idx="9">
                  <c:v>0.42414113867762782</c:v>
                </c:pt>
                <c:pt idx="10">
                  <c:v>0.35912723827353737</c:v>
                </c:pt>
              </c:numCache>
            </c:numRef>
          </c:val>
        </c:ser>
        <c:ser>
          <c:idx val="2"/>
          <c:order val="2"/>
          <c:tx>
            <c:strRef>
              <c:f>Blad1!$D$1</c:f>
              <c:strCache>
                <c:ptCount val="1"/>
                <c:pt idx="0">
                  <c:v>Tussen beide</c:v>
                </c:pt>
              </c:strCache>
            </c:strRef>
          </c:tx>
          <c:spPr>
            <a:solidFill>
              <a:srgbClr val="FFFF00"/>
            </a:solidFill>
            <a:ln>
              <a:noFill/>
            </a:ln>
          </c:spPr>
          <c:invertIfNegative val="0"/>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Blad1!$A$2:$A$12</c:f>
              <c:strCache>
                <c:ptCount val="11"/>
                <c:pt idx="0">
                  <c:v>Het eten van exotisch fruit en groenten</c:v>
                </c:pt>
                <c:pt idx="1">
                  <c:v>Het gebruik van elektriciteit</c:v>
                </c:pt>
                <c:pt idx="2">
                  <c:v>Het eten van vlees</c:v>
                </c:pt>
                <c:pt idx="3">
                  <c:v>Het gebruik van spuitbussen</c:v>
                </c:pt>
                <c:pt idx="4">
                  <c:v>Het verwarmen van huizen</c:v>
                </c:pt>
                <c:pt idx="5">
                  <c:v>De uitstoot van (vracht)schepen</c:v>
                </c:pt>
                <c:pt idx="6">
                  <c:v>De uitstoot van vliegtuigen</c:v>
                </c:pt>
                <c:pt idx="7">
                  <c:v>De uitstoot van auto’s</c:v>
                </c:pt>
                <c:pt idx="8">
                  <c:v>De ontbossing</c:v>
                </c:pt>
                <c:pt idx="9">
                  <c:v>De uitstoot van broeikasgassen</c:v>
                </c:pt>
                <c:pt idx="10">
                  <c:v>De uitstoot door de industrie</c:v>
                </c:pt>
              </c:strCache>
            </c:strRef>
          </c:cat>
          <c:val>
            <c:numRef>
              <c:f>Blad1!$D$2:$D$12</c:f>
              <c:numCache>
                <c:formatCode>0%</c:formatCode>
                <c:ptCount val="11"/>
                <c:pt idx="0">
                  <c:v>0.32929082651694119</c:v>
                </c:pt>
                <c:pt idx="1">
                  <c:v>0.39638886711603127</c:v>
                </c:pt>
                <c:pt idx="2">
                  <c:v>0.31756061426995785</c:v>
                </c:pt>
                <c:pt idx="3">
                  <c:v>0.28113228612530755</c:v>
                </c:pt>
                <c:pt idx="4">
                  <c:v>0.32858661514850673</c:v>
                </c:pt>
                <c:pt idx="5">
                  <c:v>0.24485445281754747</c:v>
                </c:pt>
                <c:pt idx="6">
                  <c:v>0.14908547073923262</c:v>
                </c:pt>
                <c:pt idx="7">
                  <c:v>0.12119780586947297</c:v>
                </c:pt>
                <c:pt idx="8">
                  <c:v>0.10362489010669983</c:v>
                </c:pt>
                <c:pt idx="9">
                  <c:v>0.10945653771450557</c:v>
                </c:pt>
                <c:pt idx="10">
                  <c:v>7.781763673751188E-2</c:v>
                </c:pt>
              </c:numCache>
            </c:numRef>
          </c:val>
        </c:ser>
        <c:ser>
          <c:idx val="3"/>
          <c:order val="3"/>
          <c:tx>
            <c:strRef>
              <c:f>Blad1!$E$1</c:f>
              <c:strCache>
                <c:ptCount val="1"/>
                <c:pt idx="0">
                  <c:v>Klein</c:v>
                </c:pt>
              </c:strCache>
            </c:strRef>
          </c:tx>
          <c:spPr>
            <a:solidFill>
              <a:srgbClr val="FFC000"/>
            </a:solidFill>
            <a:ln>
              <a:noFill/>
            </a:ln>
          </c:spPr>
          <c:invertIfNegative val="0"/>
          <c:dLbls>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Blad1!$A$2:$A$12</c:f>
              <c:strCache>
                <c:ptCount val="11"/>
                <c:pt idx="0">
                  <c:v>Het eten van exotisch fruit en groenten</c:v>
                </c:pt>
                <c:pt idx="1">
                  <c:v>Het gebruik van elektriciteit</c:v>
                </c:pt>
                <c:pt idx="2">
                  <c:v>Het eten van vlees</c:v>
                </c:pt>
                <c:pt idx="3">
                  <c:v>Het gebruik van spuitbussen</c:v>
                </c:pt>
                <c:pt idx="4">
                  <c:v>Het verwarmen van huizen</c:v>
                </c:pt>
                <c:pt idx="5">
                  <c:v>De uitstoot van (vracht)schepen</c:v>
                </c:pt>
                <c:pt idx="6">
                  <c:v>De uitstoot van vliegtuigen</c:v>
                </c:pt>
                <c:pt idx="7">
                  <c:v>De uitstoot van auto’s</c:v>
                </c:pt>
                <c:pt idx="8">
                  <c:v>De ontbossing</c:v>
                </c:pt>
                <c:pt idx="9">
                  <c:v>De uitstoot van broeikasgassen</c:v>
                </c:pt>
                <c:pt idx="10">
                  <c:v>De uitstoot door de industrie</c:v>
                </c:pt>
              </c:strCache>
            </c:strRef>
          </c:cat>
          <c:val>
            <c:numRef>
              <c:f>Blad1!$E$2:$E$12</c:f>
              <c:numCache>
                <c:formatCode>0%</c:formatCode>
                <c:ptCount val="11"/>
                <c:pt idx="0">
                  <c:v>0.16992870126255111</c:v>
                </c:pt>
                <c:pt idx="1">
                  <c:v>0.13889312987850891</c:v>
                </c:pt>
                <c:pt idx="2">
                  <c:v>0.14336239337675741</c:v>
                </c:pt>
                <c:pt idx="3">
                  <c:v>0.1352715353310299</c:v>
                </c:pt>
                <c:pt idx="4">
                  <c:v>9.3198050424598999E-2</c:v>
                </c:pt>
                <c:pt idx="5">
                  <c:v>8.0754226635627285E-2</c:v>
                </c:pt>
                <c:pt idx="6">
                  <c:v>3.363259830509889E-2</c:v>
                </c:pt>
                <c:pt idx="7">
                  <c:v>2.7856044807267735E-2</c:v>
                </c:pt>
                <c:pt idx="8">
                  <c:v>2.1314001168848226E-2</c:v>
                </c:pt>
                <c:pt idx="9">
                  <c:v>1.5356532699576007E-2</c:v>
                </c:pt>
                <c:pt idx="10">
                  <c:v>8.2328272789711707E-3</c:v>
                </c:pt>
              </c:numCache>
            </c:numRef>
          </c:val>
        </c:ser>
        <c:ser>
          <c:idx val="4"/>
          <c:order val="4"/>
          <c:tx>
            <c:strRef>
              <c:f>Blad1!$F$1</c:f>
              <c:strCache>
                <c:ptCount val="1"/>
                <c:pt idx="0">
                  <c:v>Helemaal geen</c:v>
                </c:pt>
              </c:strCache>
            </c:strRef>
          </c:tx>
          <c:spPr>
            <a:solidFill>
              <a:srgbClr val="C00000"/>
            </a:solidFill>
            <a:ln>
              <a:noFill/>
            </a:ln>
          </c:spPr>
          <c:invertIfNegative val="0"/>
          <c:dLbls>
            <c:dLbl>
              <c:idx val="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dLbl>
            <c:dLbl>
              <c:idx val="1"/>
              <c:delete val="1"/>
              <c:extLst>
                <c:ext xmlns:c15="http://schemas.microsoft.com/office/drawing/2012/chart" uri="{CE6537A1-D6FC-4f65-9D91-7224C49458BB}"/>
              </c:extLst>
            </c:dLbl>
            <c:dLbl>
              <c:idx val="2"/>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solidFill>
                <a:srgbClr val="C00000"/>
              </a:solid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Blad1!$A$2:$A$12</c:f>
              <c:strCache>
                <c:ptCount val="11"/>
                <c:pt idx="0">
                  <c:v>Het eten van exotisch fruit en groenten</c:v>
                </c:pt>
                <c:pt idx="1">
                  <c:v>Het gebruik van elektriciteit</c:v>
                </c:pt>
                <c:pt idx="2">
                  <c:v>Het eten van vlees</c:v>
                </c:pt>
                <c:pt idx="3">
                  <c:v>Het gebruik van spuitbussen</c:v>
                </c:pt>
                <c:pt idx="4">
                  <c:v>Het verwarmen van huizen</c:v>
                </c:pt>
                <c:pt idx="5">
                  <c:v>De uitstoot van (vracht)schepen</c:v>
                </c:pt>
                <c:pt idx="6">
                  <c:v>De uitstoot van vliegtuigen</c:v>
                </c:pt>
                <c:pt idx="7">
                  <c:v>De uitstoot van auto’s</c:v>
                </c:pt>
                <c:pt idx="8">
                  <c:v>De ontbossing</c:v>
                </c:pt>
                <c:pt idx="9">
                  <c:v>De uitstoot van broeikasgassen</c:v>
                </c:pt>
                <c:pt idx="10">
                  <c:v>De uitstoot door de industrie</c:v>
                </c:pt>
              </c:strCache>
            </c:strRef>
          </c:cat>
          <c:val>
            <c:numRef>
              <c:f>Blad1!$F$2:$F$12</c:f>
              <c:numCache>
                <c:formatCode>0%</c:formatCode>
                <c:ptCount val="11"/>
                <c:pt idx="0">
                  <c:v>0.10401230016959394</c:v>
                </c:pt>
                <c:pt idx="1">
                  <c:v>3.105827388374199E-2</c:v>
                </c:pt>
                <c:pt idx="2">
                  <c:v>7.1694911365941999E-2</c:v>
                </c:pt>
                <c:pt idx="3">
                  <c:v>1.8184562324221117E-2</c:v>
                </c:pt>
                <c:pt idx="4">
                  <c:v>8.1111552353673351E-3</c:v>
                </c:pt>
                <c:pt idx="5">
                  <c:v>1.1465733718875501E-2</c:v>
                </c:pt>
                <c:pt idx="6">
                  <c:v>3.2959058918985819E-3</c:v>
                </c:pt>
                <c:pt idx="7">
                  <c:v>2.8118175886144392E-3</c:v>
                </c:pt>
                <c:pt idx="8">
                  <c:v>2.8486075192049663E-3</c:v>
                </c:pt>
                <c:pt idx="9">
                  <c:v>2.812284916198662E-3</c:v>
                </c:pt>
                <c:pt idx="10">
                  <c:v>1.8249022538886703E-3</c:v>
                </c:pt>
              </c:numCache>
            </c:numRef>
          </c:val>
        </c:ser>
        <c:dLbls>
          <c:showLegendKey val="0"/>
          <c:showVal val="0"/>
          <c:showCatName val="0"/>
          <c:showSerName val="0"/>
          <c:showPercent val="0"/>
          <c:showBubbleSize val="0"/>
        </c:dLbls>
        <c:gapWidth val="70"/>
        <c:overlap val="100"/>
        <c:axId val="180462968"/>
        <c:axId val="180462576"/>
      </c:barChart>
      <c:catAx>
        <c:axId val="180462968"/>
        <c:scaling>
          <c:orientation val="minMax"/>
        </c:scaling>
        <c:delete val="1"/>
        <c:axPos val="l"/>
        <c:numFmt formatCode="General" sourceLinked="0"/>
        <c:majorTickMark val="out"/>
        <c:minorTickMark val="none"/>
        <c:tickLblPos val="none"/>
        <c:crossAx val="180462576"/>
        <c:crosses val="autoZero"/>
        <c:auto val="1"/>
        <c:lblAlgn val="ctr"/>
        <c:lblOffset val="100"/>
        <c:noMultiLvlLbl val="0"/>
      </c:catAx>
      <c:valAx>
        <c:axId val="180462576"/>
        <c:scaling>
          <c:orientation val="minMax"/>
        </c:scaling>
        <c:delete val="0"/>
        <c:axPos val="b"/>
        <c:majorGridlines/>
        <c:numFmt formatCode="0%" sourceLinked="1"/>
        <c:majorTickMark val="out"/>
        <c:minorTickMark val="none"/>
        <c:tickLblPos val="nextTo"/>
        <c:crossAx val="180462968"/>
        <c:crosses val="autoZero"/>
        <c:crossBetween val="between"/>
      </c:valAx>
    </c:plotArea>
    <c:legend>
      <c:legendPos val="b"/>
      <c:layout>
        <c:manualLayout>
          <c:xMode val="edge"/>
          <c:yMode val="edge"/>
          <c:x val="0"/>
          <c:y val="0.91745824690702138"/>
          <c:w val="1"/>
          <c:h val="6.5314893208163527E-2"/>
        </c:manualLayout>
      </c:layout>
      <c:overlay val="0"/>
      <c:txPr>
        <a:bodyPr/>
        <a:lstStyle/>
        <a:p>
          <a:pPr>
            <a:defRPr sz="1100"/>
          </a:pPr>
          <a:endParaRPr lang="en-US"/>
        </a:p>
      </c:txPr>
    </c:legend>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5135321355732E-2"/>
          <c:y val="0.11857265859348973"/>
          <c:w val="0.84366816127150768"/>
          <c:h val="0.62820991126109793"/>
        </c:manualLayout>
      </c:layout>
      <c:barChart>
        <c:barDir val="col"/>
        <c:grouping val="stacked"/>
        <c:varyColors val="0"/>
        <c:ser>
          <c:idx val="0"/>
          <c:order val="0"/>
          <c:tx>
            <c:strRef>
              <c:f>Blad1!$B$1</c:f>
              <c:strCache>
                <c:ptCount val="1"/>
                <c:pt idx="0">
                  <c:v>Belangrijkste</c:v>
                </c:pt>
              </c:strCache>
            </c:strRef>
          </c:tx>
          <c:spPr>
            <a:solidFill>
              <a:srgbClr val="FF0000"/>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De industrie</c:v>
                </c:pt>
                <c:pt idx="1">
                  <c:v>Het vrachtvervoer</c:v>
                </c:pt>
                <c:pt idx="2">
                  <c:v>Het personenvervoer</c:v>
                </c:pt>
                <c:pt idx="3">
                  <c:v>De landbouw</c:v>
                </c:pt>
                <c:pt idx="4">
                  <c:v>De gezinnen thuis</c:v>
                </c:pt>
              </c:strCache>
            </c:strRef>
          </c:cat>
          <c:val>
            <c:numRef>
              <c:f>Blad1!$B$2:$B$6</c:f>
              <c:numCache>
                <c:formatCode>0%</c:formatCode>
                <c:ptCount val="5"/>
                <c:pt idx="0">
                  <c:v>0.66971812381465046</c:v>
                </c:pt>
                <c:pt idx="1">
                  <c:v>0.1701286580334774</c:v>
                </c:pt>
                <c:pt idx="2">
                  <c:v>0.12217455457538301</c:v>
                </c:pt>
                <c:pt idx="3">
                  <c:v>6.1557196542876641E-2</c:v>
                </c:pt>
                <c:pt idx="4">
                  <c:v>7.7876060009420586E-2</c:v>
                </c:pt>
              </c:numCache>
            </c:numRef>
          </c:val>
        </c:ser>
        <c:ser>
          <c:idx val="1"/>
          <c:order val="1"/>
          <c:tx>
            <c:strRef>
              <c:f>Blad1!$C$1</c:f>
              <c:strCache>
                <c:ptCount val="1"/>
                <c:pt idx="0">
                  <c:v>2de actor</c:v>
                </c:pt>
              </c:strCache>
            </c:strRef>
          </c:tx>
          <c:spPr>
            <a:solidFill>
              <a:srgbClr val="FF6600"/>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De industrie</c:v>
                </c:pt>
                <c:pt idx="1">
                  <c:v>Het vrachtvervoer</c:v>
                </c:pt>
                <c:pt idx="2">
                  <c:v>Het personenvervoer</c:v>
                </c:pt>
                <c:pt idx="3">
                  <c:v>De landbouw</c:v>
                </c:pt>
                <c:pt idx="4">
                  <c:v>De gezinnen thuis</c:v>
                </c:pt>
              </c:strCache>
            </c:strRef>
          </c:cat>
          <c:val>
            <c:numRef>
              <c:f>Blad1!$C$2:$C$6</c:f>
              <c:numCache>
                <c:formatCode>0%</c:formatCode>
                <c:ptCount val="5"/>
                <c:pt idx="0">
                  <c:v>0.14727865649888741</c:v>
                </c:pt>
                <c:pt idx="1">
                  <c:v>0.45337050810031765</c:v>
                </c:pt>
                <c:pt idx="2">
                  <c:v>0.22192749064084294</c:v>
                </c:pt>
                <c:pt idx="3">
                  <c:v>0.17829338733071026</c:v>
                </c:pt>
                <c:pt idx="4">
                  <c:v>7.7469988935403064E-2</c:v>
                </c:pt>
              </c:numCache>
            </c:numRef>
          </c:val>
        </c:ser>
        <c:ser>
          <c:idx val="2"/>
          <c:order val="2"/>
          <c:tx>
            <c:strRef>
              <c:f>Blad1!$D$1</c:f>
              <c:strCache>
                <c:ptCount val="1"/>
                <c:pt idx="0">
                  <c:v>3de actor</c:v>
                </c:pt>
              </c:strCache>
            </c:strRef>
          </c:tx>
          <c:spPr>
            <a:solidFill>
              <a:srgbClr val="FFCC00"/>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De industrie</c:v>
                </c:pt>
                <c:pt idx="1">
                  <c:v>Het vrachtvervoer</c:v>
                </c:pt>
                <c:pt idx="2">
                  <c:v>Het personenvervoer</c:v>
                </c:pt>
                <c:pt idx="3">
                  <c:v>De landbouw</c:v>
                </c:pt>
                <c:pt idx="4">
                  <c:v>De gezinnen thuis</c:v>
                </c:pt>
              </c:strCache>
            </c:strRef>
          </c:cat>
          <c:val>
            <c:numRef>
              <c:f>Blad1!$D$2:$D$6</c:f>
              <c:numCache>
                <c:formatCode>0%</c:formatCode>
                <c:ptCount val="5"/>
                <c:pt idx="0">
                  <c:v>9.1945147229258076E-2</c:v>
                </c:pt>
                <c:pt idx="1">
                  <c:v>0.20446946696912749</c:v>
                </c:pt>
                <c:pt idx="2">
                  <c:v>0.29578554972307486</c:v>
                </c:pt>
                <c:pt idx="3">
                  <c:v>0.20403171984251331</c:v>
                </c:pt>
                <c:pt idx="4">
                  <c:v>0.18797386831037938</c:v>
                </c:pt>
              </c:numCache>
            </c:numRef>
          </c:val>
        </c:ser>
        <c:dLbls>
          <c:showLegendKey val="0"/>
          <c:showVal val="0"/>
          <c:showCatName val="0"/>
          <c:showSerName val="0"/>
          <c:showPercent val="0"/>
          <c:showBubbleSize val="0"/>
        </c:dLbls>
        <c:gapWidth val="150"/>
        <c:overlap val="100"/>
        <c:axId val="219671216"/>
        <c:axId val="219670824"/>
      </c:barChart>
      <c:catAx>
        <c:axId val="219671216"/>
        <c:scaling>
          <c:orientation val="minMax"/>
        </c:scaling>
        <c:delete val="0"/>
        <c:axPos val="b"/>
        <c:numFmt formatCode="General" sourceLinked="0"/>
        <c:majorTickMark val="out"/>
        <c:minorTickMark val="none"/>
        <c:tickLblPos val="nextTo"/>
        <c:crossAx val="219670824"/>
        <c:crosses val="autoZero"/>
        <c:auto val="1"/>
        <c:lblAlgn val="ctr"/>
        <c:lblOffset val="100"/>
        <c:noMultiLvlLbl val="0"/>
      </c:catAx>
      <c:valAx>
        <c:axId val="219670824"/>
        <c:scaling>
          <c:orientation val="minMax"/>
        </c:scaling>
        <c:delete val="0"/>
        <c:axPos val="l"/>
        <c:majorGridlines/>
        <c:numFmt formatCode="0%" sourceLinked="1"/>
        <c:majorTickMark val="out"/>
        <c:minorTickMark val="none"/>
        <c:tickLblPos val="nextTo"/>
        <c:crossAx val="219671216"/>
        <c:crosses val="autoZero"/>
        <c:crossBetween val="between"/>
        <c:majorUnit val="0.2"/>
      </c:valAx>
      <c:spPr>
        <a:noFill/>
        <a:ln w="25400">
          <a:noFill/>
        </a:ln>
      </c:spPr>
    </c:plotArea>
    <c:legend>
      <c:legendPos val="r"/>
      <c:layout>
        <c:manualLayout>
          <c:xMode val="edge"/>
          <c:yMode val="edge"/>
          <c:x val="0.6494726885595804"/>
          <c:y val="7.8871514276191532E-2"/>
          <c:w val="0.15021542761700418"/>
          <c:h val="0.2152727784026997"/>
        </c:manualLayout>
      </c:layout>
      <c:overlay val="0"/>
      <c:spPr>
        <a:solidFill>
          <a:schemeClr val="bg1"/>
        </a:solidFill>
        <a:ln>
          <a:solidFill>
            <a:schemeClr val="accent1"/>
          </a:solidFill>
        </a:ln>
      </c:sp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8666565298177E-2"/>
          <c:y val="1.7422828692438982E-2"/>
          <c:w val="0.89466182979311715"/>
          <c:h val="0.70854672061527224"/>
        </c:manualLayout>
      </c:layout>
      <c:barChart>
        <c:barDir val="bar"/>
        <c:grouping val="percentStacked"/>
        <c:varyColors val="0"/>
        <c:ser>
          <c:idx val="0"/>
          <c:order val="0"/>
          <c:tx>
            <c:strRef>
              <c:f>Blad1!$B$1</c:f>
              <c:strCache>
                <c:ptCount val="1"/>
                <c:pt idx="0">
                  <c:v>Helemaal akkoord</c:v>
                </c:pt>
              </c:strCache>
            </c:strRef>
          </c:tx>
          <c:spPr>
            <a:solidFill>
              <a:srgbClr val="008000"/>
            </a:solidFill>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Blad1!$B$2:$B$16</c:f>
              <c:numCache>
                <c:formatCode>General</c:formatCode>
                <c:ptCount val="15"/>
              </c:numCache>
            </c:numRef>
          </c:val>
        </c:ser>
        <c:ser>
          <c:idx val="1"/>
          <c:order val="1"/>
          <c:tx>
            <c:strRef>
              <c:f>Blad1!$C$1</c:f>
              <c:strCache>
                <c:ptCount val="1"/>
                <c:pt idx="0">
                  <c:v>Akkoord</c:v>
                </c:pt>
              </c:strCache>
            </c:strRef>
          </c:tx>
          <c:spPr>
            <a:solidFill>
              <a:srgbClr val="92D050"/>
            </a:solidFill>
            <a:ln>
              <a:solidFill>
                <a:srgbClr val="4F81BD"/>
              </a:solid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Blad1!$C$2:$C$16</c:f>
              <c:numCache>
                <c:formatCode>General</c:formatCode>
                <c:ptCount val="15"/>
              </c:numCache>
            </c:numRef>
          </c:val>
        </c:ser>
        <c:ser>
          <c:idx val="2"/>
          <c:order val="2"/>
          <c:tx>
            <c:strRef>
              <c:f>Blad1!$D$1</c:f>
              <c:strCache>
                <c:ptCount val="1"/>
                <c:pt idx="0">
                  <c:v>Tussen beide</c:v>
                </c:pt>
              </c:strCache>
            </c:strRef>
          </c:tx>
          <c:spPr>
            <a:solidFill>
              <a:srgbClr val="FFFF00"/>
            </a:solidFill>
            <a:ln>
              <a:solidFill>
                <a:srgbClr val="4F81BD"/>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Blad1!$D$2:$D$16</c:f>
              <c:numCache>
                <c:formatCode>General</c:formatCode>
                <c:ptCount val="15"/>
              </c:numCache>
            </c:numRef>
          </c:val>
        </c:ser>
        <c:ser>
          <c:idx val="3"/>
          <c:order val="3"/>
          <c:tx>
            <c:strRef>
              <c:f>Blad1!$E$1</c:f>
              <c:strCache>
                <c:ptCount val="1"/>
                <c:pt idx="0">
                  <c:v>Niet akkoord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Blad1!$E$2:$E$16</c:f>
              <c:numCache>
                <c:formatCode>General</c:formatCode>
                <c:ptCount val="15"/>
              </c:numCache>
            </c:numRef>
          </c:val>
        </c:ser>
        <c:ser>
          <c:idx val="4"/>
          <c:order val="4"/>
          <c:tx>
            <c:strRef>
              <c:f>Blad1!$F$1</c:f>
              <c:strCache>
                <c:ptCount val="1"/>
                <c:pt idx="0">
                  <c:v>Helemaal niet akkoord</c:v>
                </c:pt>
              </c:strCache>
            </c:strRef>
          </c:tx>
          <c:spPr>
            <a:solidFill>
              <a:srgbClr val="C00000"/>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Blad1!$F$2:$F$16</c:f>
              <c:numCache>
                <c:formatCode>General</c:formatCode>
                <c:ptCount val="15"/>
              </c:numCache>
            </c:numRef>
          </c:val>
        </c:ser>
        <c:dLbls>
          <c:showLegendKey val="0"/>
          <c:showVal val="0"/>
          <c:showCatName val="0"/>
          <c:showSerName val="0"/>
          <c:showPercent val="0"/>
          <c:showBubbleSize val="0"/>
        </c:dLbls>
        <c:gapWidth val="150"/>
        <c:overlap val="100"/>
        <c:axId val="222818608"/>
        <c:axId val="222819000"/>
      </c:barChart>
      <c:catAx>
        <c:axId val="222818608"/>
        <c:scaling>
          <c:orientation val="minMax"/>
        </c:scaling>
        <c:delete val="1"/>
        <c:axPos val="l"/>
        <c:numFmt formatCode="General" sourceLinked="0"/>
        <c:majorTickMark val="out"/>
        <c:minorTickMark val="none"/>
        <c:tickLblPos val="none"/>
        <c:crossAx val="222819000"/>
        <c:crosses val="autoZero"/>
        <c:auto val="1"/>
        <c:lblAlgn val="ctr"/>
        <c:lblOffset val="100"/>
        <c:noMultiLvlLbl val="0"/>
      </c:catAx>
      <c:valAx>
        <c:axId val="222819000"/>
        <c:scaling>
          <c:orientation val="minMax"/>
        </c:scaling>
        <c:delete val="1"/>
        <c:axPos val="b"/>
        <c:numFmt formatCode="0%" sourceLinked="1"/>
        <c:majorTickMark val="out"/>
        <c:minorTickMark val="none"/>
        <c:tickLblPos val="none"/>
        <c:crossAx val="222818608"/>
        <c:crosses val="autoZero"/>
        <c:crossBetween val="between"/>
      </c:valAx>
      <c:spPr>
        <a:noFill/>
        <a:ln w="25400">
          <a:noFill/>
        </a:ln>
      </c:spPr>
    </c:plotArea>
    <c:legend>
      <c:legendPos val="r"/>
      <c:layout>
        <c:manualLayout>
          <c:xMode val="edge"/>
          <c:yMode val="edge"/>
          <c:x val="0"/>
          <c:y val="0"/>
          <c:w val="0.99898531914279942"/>
          <c:h val="1"/>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7443010294987E-2"/>
          <c:y val="1.7236246025575032E-2"/>
          <c:w val="0.89208020537226407"/>
          <c:h val="0.851980998955158"/>
        </c:manualLayout>
      </c:layout>
      <c:barChart>
        <c:barDir val="bar"/>
        <c:grouping val="percentStacked"/>
        <c:varyColors val="0"/>
        <c:ser>
          <c:idx val="0"/>
          <c:order val="0"/>
          <c:tx>
            <c:strRef>
              <c:f>Blad1!$B$1</c:f>
              <c:strCache>
                <c:ptCount val="1"/>
                <c:pt idx="0">
                  <c:v>Helemaal akkoord</c:v>
                </c:pt>
              </c:strCache>
            </c:strRef>
          </c:tx>
          <c:spPr>
            <a:solidFill>
              <a:srgbClr val="008000"/>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Klimaatverandering is een verschijnsel dat zich slechts zeer lokaal voordoet.</c:v>
                </c:pt>
                <c:pt idx="1">
                  <c:v>Er is geen klimaatverandering.</c:v>
                </c:pt>
                <c:pt idx="2">
                  <c:v>Klimaatverandering is uitsluitend een natuurlijk verschijnsel.</c:v>
                </c:pt>
                <c:pt idx="3">
                  <c:v>Wat we ook doen, menselijke activiteiten zorgen voor onherstelbare schade aan het klimaat.</c:v>
                </c:pt>
                <c:pt idx="4">
                  <c:v>Klimaatverandering is een ernstig verschijnsel dat een bedreiging vormt in mijn dagelijks leven.</c:v>
                </c:pt>
                <c:pt idx="5">
                  <c:v>Mijn handelingen kunnen een verschil maken voor klimaatverandering.</c:v>
                </c:pt>
                <c:pt idx="6">
                  <c:v>Klimaatverandering kan tegengehouden worden door onze manier van leven te veranderen.</c:v>
                </c:pt>
                <c:pt idx="7">
                  <c:v>De effecten van klimaatverandering zijn reeds merkbaar bij ons.</c:v>
                </c:pt>
                <c:pt idx="8">
                  <c:v>Klimaatwetenschappers hebben voldoende bewezen dat er een klimaatverandering aan de gang is door toedoen van menselijke activiteiten.</c:v>
                </c:pt>
                <c:pt idx="9">
                  <c:v>Klimaatverandering is een verschijnsel dat zich globaal voordoet.</c:v>
                </c:pt>
                <c:pt idx="10">
                  <c:v>De effecten van klimaatverandering zijn reeds elders merkbaar.</c:v>
                </c:pt>
                <c:pt idx="11">
                  <c:v>Klimaatverandering is een probleem dat dringend aangepakt moet worden.</c:v>
                </c:pt>
              </c:strCache>
            </c:strRef>
          </c:cat>
          <c:val>
            <c:numRef>
              <c:f>Blad1!$B$2:$B$13</c:f>
              <c:numCache>
                <c:formatCode>0%</c:formatCode>
                <c:ptCount val="12"/>
                <c:pt idx="0">
                  <c:v>1.1144394561142273E-2</c:v>
                </c:pt>
                <c:pt idx="1">
                  <c:v>2.9413485431447037E-2</c:v>
                </c:pt>
                <c:pt idx="2">
                  <c:v>1.5333589544807878E-2</c:v>
                </c:pt>
                <c:pt idx="3">
                  <c:v>0.13859274358790652</c:v>
                </c:pt>
                <c:pt idx="4">
                  <c:v>0.2261785993855418</c:v>
                </c:pt>
                <c:pt idx="5">
                  <c:v>0.21161757443386692</c:v>
                </c:pt>
                <c:pt idx="6">
                  <c:v>0.25577042961316204</c:v>
                </c:pt>
                <c:pt idx="7">
                  <c:v>0.23152170881484577</c:v>
                </c:pt>
                <c:pt idx="8">
                  <c:v>0.41975428285603333</c:v>
                </c:pt>
                <c:pt idx="9">
                  <c:v>0.41903673385091017</c:v>
                </c:pt>
                <c:pt idx="10">
                  <c:v>0.38691914409596917</c:v>
                </c:pt>
                <c:pt idx="11">
                  <c:v>0.5448749256430776</c:v>
                </c:pt>
              </c:numCache>
            </c:numRef>
          </c:val>
        </c:ser>
        <c:ser>
          <c:idx val="1"/>
          <c:order val="1"/>
          <c:tx>
            <c:strRef>
              <c:f>Blad1!$C$1</c:f>
              <c:strCache>
                <c:ptCount val="1"/>
                <c:pt idx="0">
                  <c:v>Akkoord</c:v>
                </c:pt>
              </c:strCache>
            </c:strRef>
          </c:tx>
          <c:spPr>
            <a:solidFill>
              <a:srgbClr val="92D050"/>
            </a:solidFill>
            <a:ln>
              <a:no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Klimaatverandering is een verschijnsel dat zich slechts zeer lokaal voordoet.</c:v>
                </c:pt>
                <c:pt idx="1">
                  <c:v>Er is geen klimaatverandering.</c:v>
                </c:pt>
                <c:pt idx="2">
                  <c:v>Klimaatverandering is uitsluitend een natuurlijk verschijnsel.</c:v>
                </c:pt>
                <c:pt idx="3">
                  <c:v>Wat we ook doen, menselijke activiteiten zorgen voor onherstelbare schade aan het klimaat.</c:v>
                </c:pt>
                <c:pt idx="4">
                  <c:v>Klimaatverandering is een ernstig verschijnsel dat een bedreiging vormt in mijn dagelijks leven.</c:v>
                </c:pt>
                <c:pt idx="5">
                  <c:v>Mijn handelingen kunnen een verschil maken voor klimaatverandering.</c:v>
                </c:pt>
                <c:pt idx="6">
                  <c:v>Klimaatverandering kan tegengehouden worden door onze manier van leven te veranderen.</c:v>
                </c:pt>
                <c:pt idx="7">
                  <c:v>De effecten van klimaatverandering zijn reeds merkbaar bij ons.</c:v>
                </c:pt>
                <c:pt idx="8">
                  <c:v>Klimaatwetenschappers hebben voldoende bewezen dat er een klimaatverandering aan de gang is door toedoen van menselijke activiteiten.</c:v>
                </c:pt>
                <c:pt idx="9">
                  <c:v>Klimaatverandering is een verschijnsel dat zich globaal voordoet.</c:v>
                </c:pt>
                <c:pt idx="10">
                  <c:v>De effecten van klimaatverandering zijn reeds elders merkbaar.</c:v>
                </c:pt>
                <c:pt idx="11">
                  <c:v>Klimaatverandering is een probleem dat dringend aangepakt moet worden.</c:v>
                </c:pt>
              </c:strCache>
            </c:strRef>
          </c:cat>
          <c:val>
            <c:numRef>
              <c:f>Blad1!$C$2:$C$13</c:f>
              <c:numCache>
                <c:formatCode>0%</c:formatCode>
                <c:ptCount val="12"/>
                <c:pt idx="0">
                  <c:v>3.6623984397477001E-2</c:v>
                </c:pt>
                <c:pt idx="1">
                  <c:v>3.5749640457963576E-2</c:v>
                </c:pt>
                <c:pt idx="2">
                  <c:v>6.4126224828914752E-2</c:v>
                </c:pt>
                <c:pt idx="3">
                  <c:v>0.36192512842681807</c:v>
                </c:pt>
                <c:pt idx="4">
                  <c:v>0.31445962235395114</c:v>
                </c:pt>
                <c:pt idx="5">
                  <c:v>0.40003801941872075</c:v>
                </c:pt>
                <c:pt idx="6">
                  <c:v>0.45793568378312033</c:v>
                </c:pt>
                <c:pt idx="7">
                  <c:v>0.48733032139652188</c:v>
                </c:pt>
                <c:pt idx="8">
                  <c:v>0.37723753714918634</c:v>
                </c:pt>
                <c:pt idx="9">
                  <c:v>0.41125375868976816</c:v>
                </c:pt>
                <c:pt idx="10">
                  <c:v>0.45622079764756734</c:v>
                </c:pt>
                <c:pt idx="11">
                  <c:v>0.30701171786967263</c:v>
                </c:pt>
              </c:numCache>
            </c:numRef>
          </c:val>
        </c:ser>
        <c:ser>
          <c:idx val="2"/>
          <c:order val="2"/>
          <c:tx>
            <c:strRef>
              <c:f>Blad1!$D$1</c:f>
              <c:strCache>
                <c:ptCount val="1"/>
                <c:pt idx="0">
                  <c:v>Tussen beide</c:v>
                </c:pt>
              </c:strCache>
            </c:strRef>
          </c:tx>
          <c:spPr>
            <a:solidFill>
              <a:srgbClr val="FFFF00"/>
            </a:solidFill>
            <a:ln>
              <a:solidFill>
                <a:schemeClr val="bg1">
                  <a:lumMod val="85000"/>
                </a:schemeClr>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Klimaatverandering is een verschijnsel dat zich slechts zeer lokaal voordoet.</c:v>
                </c:pt>
                <c:pt idx="1">
                  <c:v>Er is geen klimaatverandering.</c:v>
                </c:pt>
                <c:pt idx="2">
                  <c:v>Klimaatverandering is uitsluitend een natuurlijk verschijnsel.</c:v>
                </c:pt>
                <c:pt idx="3">
                  <c:v>Wat we ook doen, menselijke activiteiten zorgen voor onherstelbare schade aan het klimaat.</c:v>
                </c:pt>
                <c:pt idx="4">
                  <c:v>Klimaatverandering is een ernstig verschijnsel dat een bedreiging vormt in mijn dagelijks leven.</c:v>
                </c:pt>
                <c:pt idx="5">
                  <c:v>Mijn handelingen kunnen een verschil maken voor klimaatverandering.</c:v>
                </c:pt>
                <c:pt idx="6">
                  <c:v>Klimaatverandering kan tegengehouden worden door onze manier van leven te veranderen.</c:v>
                </c:pt>
                <c:pt idx="7">
                  <c:v>De effecten van klimaatverandering zijn reeds merkbaar bij ons.</c:v>
                </c:pt>
                <c:pt idx="8">
                  <c:v>Klimaatwetenschappers hebben voldoende bewezen dat er een klimaatverandering aan de gang is door toedoen van menselijke activiteiten.</c:v>
                </c:pt>
                <c:pt idx="9">
                  <c:v>Klimaatverandering is een verschijnsel dat zich globaal voordoet.</c:v>
                </c:pt>
                <c:pt idx="10">
                  <c:v>De effecten van klimaatverandering zijn reeds elders merkbaar.</c:v>
                </c:pt>
                <c:pt idx="11">
                  <c:v>Klimaatverandering is een probleem dat dringend aangepakt moet worden.</c:v>
                </c:pt>
              </c:strCache>
            </c:strRef>
          </c:cat>
          <c:val>
            <c:numRef>
              <c:f>Blad1!$D$2:$D$13</c:f>
              <c:numCache>
                <c:formatCode>0%</c:formatCode>
                <c:ptCount val="12"/>
                <c:pt idx="0">
                  <c:v>0.12113560213299022</c:v>
                </c:pt>
                <c:pt idx="1">
                  <c:v>0.10475871329978365</c:v>
                </c:pt>
                <c:pt idx="2">
                  <c:v>0.18001754037135387</c:v>
                </c:pt>
                <c:pt idx="3">
                  <c:v>0.30692713663663884</c:v>
                </c:pt>
                <c:pt idx="4">
                  <c:v>0.29310210410743981</c:v>
                </c:pt>
                <c:pt idx="5">
                  <c:v>0.29613957902603399</c:v>
                </c:pt>
                <c:pt idx="6">
                  <c:v>0.21974595631282035</c:v>
                </c:pt>
                <c:pt idx="7">
                  <c:v>0.21564455108761604</c:v>
                </c:pt>
                <c:pt idx="8">
                  <c:v>0.16795303356655394</c:v>
                </c:pt>
                <c:pt idx="9">
                  <c:v>0.11663123938638183</c:v>
                </c:pt>
                <c:pt idx="10">
                  <c:v>0.12628287427935117</c:v>
                </c:pt>
                <c:pt idx="11">
                  <c:v>0.11453759024585337</c:v>
                </c:pt>
              </c:numCache>
            </c:numRef>
          </c:val>
        </c:ser>
        <c:ser>
          <c:idx val="3"/>
          <c:order val="3"/>
          <c:tx>
            <c:strRef>
              <c:f>Blad1!$E$1</c:f>
              <c:strCache>
                <c:ptCount val="1"/>
                <c:pt idx="0">
                  <c:v>Niet akkoord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Klimaatverandering is een verschijnsel dat zich slechts zeer lokaal voordoet.</c:v>
                </c:pt>
                <c:pt idx="1">
                  <c:v>Er is geen klimaatverandering.</c:v>
                </c:pt>
                <c:pt idx="2">
                  <c:v>Klimaatverandering is uitsluitend een natuurlijk verschijnsel.</c:v>
                </c:pt>
                <c:pt idx="3">
                  <c:v>Wat we ook doen, menselijke activiteiten zorgen voor onherstelbare schade aan het klimaat.</c:v>
                </c:pt>
                <c:pt idx="4">
                  <c:v>Klimaatverandering is een ernstig verschijnsel dat een bedreiging vormt in mijn dagelijks leven.</c:v>
                </c:pt>
                <c:pt idx="5">
                  <c:v>Mijn handelingen kunnen een verschil maken voor klimaatverandering.</c:v>
                </c:pt>
                <c:pt idx="6">
                  <c:v>Klimaatverandering kan tegengehouden worden door onze manier van leven te veranderen.</c:v>
                </c:pt>
                <c:pt idx="7">
                  <c:v>De effecten van klimaatverandering zijn reeds merkbaar bij ons.</c:v>
                </c:pt>
                <c:pt idx="8">
                  <c:v>Klimaatwetenschappers hebben voldoende bewezen dat er een klimaatverandering aan de gang is door toedoen van menselijke activiteiten.</c:v>
                </c:pt>
                <c:pt idx="9">
                  <c:v>Klimaatverandering is een verschijnsel dat zich globaal voordoet.</c:v>
                </c:pt>
                <c:pt idx="10">
                  <c:v>De effecten van klimaatverandering zijn reeds elders merkbaar.</c:v>
                </c:pt>
                <c:pt idx="11">
                  <c:v>Klimaatverandering is een probleem dat dringend aangepakt moet worden.</c:v>
                </c:pt>
              </c:strCache>
            </c:strRef>
          </c:cat>
          <c:val>
            <c:numRef>
              <c:f>Blad1!$E$2:$E$13</c:f>
              <c:numCache>
                <c:formatCode>0%</c:formatCode>
                <c:ptCount val="12"/>
                <c:pt idx="0">
                  <c:v>0.39366588742212488</c:v>
                </c:pt>
                <c:pt idx="1">
                  <c:v>0.29464700370199215</c:v>
                </c:pt>
                <c:pt idx="2">
                  <c:v>0.35911022758982752</c:v>
                </c:pt>
                <c:pt idx="3">
                  <c:v>0.15641801213109344</c:v>
                </c:pt>
                <c:pt idx="4">
                  <c:v>0.11905380218887139</c:v>
                </c:pt>
                <c:pt idx="5">
                  <c:v>6.7517134426739081E-2</c:v>
                </c:pt>
                <c:pt idx="6">
                  <c:v>4.9735146046547024E-2</c:v>
                </c:pt>
                <c:pt idx="7">
                  <c:v>5.5959921676353469E-2</c:v>
                </c:pt>
                <c:pt idx="8">
                  <c:v>2.1582702975007081E-2</c:v>
                </c:pt>
                <c:pt idx="9">
                  <c:v>3.4733513253932591E-2</c:v>
                </c:pt>
                <c:pt idx="10">
                  <c:v>1.9311676792386098E-2</c:v>
                </c:pt>
                <c:pt idx="11">
                  <c:v>2.6083804420141268E-2</c:v>
                </c:pt>
              </c:numCache>
            </c:numRef>
          </c:val>
        </c:ser>
        <c:ser>
          <c:idx val="4"/>
          <c:order val="4"/>
          <c:tx>
            <c:strRef>
              <c:f>Blad1!$F$1</c:f>
              <c:strCache>
                <c:ptCount val="1"/>
                <c:pt idx="0">
                  <c:v>Helemaal niet akkoord</c:v>
                </c:pt>
              </c:strCache>
            </c:strRef>
          </c:tx>
          <c:spPr>
            <a:solidFill>
              <a:srgbClr val="C00000"/>
            </a:solidFill>
          </c:spPr>
          <c:invertIfNegative val="0"/>
          <c:dLbls>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Klimaatverandering is een verschijnsel dat zich slechts zeer lokaal voordoet.</c:v>
                </c:pt>
                <c:pt idx="1">
                  <c:v>Er is geen klimaatverandering.</c:v>
                </c:pt>
                <c:pt idx="2">
                  <c:v>Klimaatverandering is uitsluitend een natuurlijk verschijnsel.</c:v>
                </c:pt>
                <c:pt idx="3">
                  <c:v>Wat we ook doen, menselijke activiteiten zorgen voor onherstelbare schade aan het klimaat.</c:v>
                </c:pt>
                <c:pt idx="4">
                  <c:v>Klimaatverandering is een ernstig verschijnsel dat een bedreiging vormt in mijn dagelijks leven.</c:v>
                </c:pt>
                <c:pt idx="5">
                  <c:v>Mijn handelingen kunnen een verschil maken voor klimaatverandering.</c:v>
                </c:pt>
                <c:pt idx="6">
                  <c:v>Klimaatverandering kan tegengehouden worden door onze manier van leven te veranderen.</c:v>
                </c:pt>
                <c:pt idx="7">
                  <c:v>De effecten van klimaatverandering zijn reeds merkbaar bij ons.</c:v>
                </c:pt>
                <c:pt idx="8">
                  <c:v>Klimaatwetenschappers hebben voldoende bewezen dat er een klimaatverandering aan de gang is door toedoen van menselijke activiteiten.</c:v>
                </c:pt>
                <c:pt idx="9">
                  <c:v>Klimaatverandering is een verschijnsel dat zich globaal voordoet.</c:v>
                </c:pt>
                <c:pt idx="10">
                  <c:v>De effecten van klimaatverandering zijn reeds elders merkbaar.</c:v>
                </c:pt>
                <c:pt idx="11">
                  <c:v>Klimaatverandering is een probleem dat dringend aangepakt moet worden.</c:v>
                </c:pt>
              </c:strCache>
            </c:strRef>
          </c:cat>
          <c:val>
            <c:numRef>
              <c:f>Blad1!$F$2:$F$13</c:f>
              <c:numCache>
                <c:formatCode>0%</c:formatCode>
                <c:ptCount val="12"/>
                <c:pt idx="0">
                  <c:v>0.43743013148626436</c:v>
                </c:pt>
                <c:pt idx="1">
                  <c:v>0.53543115710881162</c:v>
                </c:pt>
                <c:pt idx="2">
                  <c:v>0.38141241766510392</c:v>
                </c:pt>
                <c:pt idx="3">
                  <c:v>3.6136979217547417E-2</c:v>
                </c:pt>
                <c:pt idx="4">
                  <c:v>4.7205871964197663E-2</c:v>
                </c:pt>
                <c:pt idx="5">
                  <c:v>2.4687692694638039E-2</c:v>
                </c:pt>
                <c:pt idx="6">
                  <c:v>1.6812784244349881E-2</c:v>
                </c:pt>
                <c:pt idx="7">
                  <c:v>9.5434970246605841E-3</c:v>
                </c:pt>
                <c:pt idx="8">
                  <c:v>1.347244345321762E-2</c:v>
                </c:pt>
                <c:pt idx="9">
                  <c:v>1.8344754819007974E-2</c:v>
                </c:pt>
                <c:pt idx="10">
                  <c:v>1.1265507184728721E-2</c:v>
                </c:pt>
                <c:pt idx="11">
                  <c:v>7.4919618212635156E-3</c:v>
                </c:pt>
              </c:numCache>
            </c:numRef>
          </c:val>
        </c:ser>
        <c:dLbls>
          <c:showLegendKey val="0"/>
          <c:showVal val="0"/>
          <c:showCatName val="0"/>
          <c:showSerName val="0"/>
          <c:showPercent val="0"/>
          <c:showBubbleSize val="0"/>
        </c:dLbls>
        <c:gapWidth val="70"/>
        <c:overlap val="100"/>
        <c:axId val="222735280"/>
        <c:axId val="222735672"/>
      </c:barChart>
      <c:catAx>
        <c:axId val="222735280"/>
        <c:scaling>
          <c:orientation val="minMax"/>
        </c:scaling>
        <c:delete val="1"/>
        <c:axPos val="l"/>
        <c:numFmt formatCode="General" sourceLinked="0"/>
        <c:majorTickMark val="out"/>
        <c:minorTickMark val="none"/>
        <c:tickLblPos val="none"/>
        <c:crossAx val="222735672"/>
        <c:crosses val="autoZero"/>
        <c:auto val="1"/>
        <c:lblAlgn val="ctr"/>
        <c:lblOffset val="100"/>
        <c:noMultiLvlLbl val="0"/>
      </c:catAx>
      <c:valAx>
        <c:axId val="222735672"/>
        <c:scaling>
          <c:orientation val="minMax"/>
        </c:scaling>
        <c:delete val="0"/>
        <c:axPos val="b"/>
        <c:majorGridlines/>
        <c:numFmt formatCode="0%" sourceLinked="1"/>
        <c:majorTickMark val="out"/>
        <c:minorTickMark val="none"/>
        <c:tickLblPos val="nextTo"/>
        <c:crossAx val="222735280"/>
        <c:crosses val="autoZero"/>
        <c:crossBetween val="between"/>
      </c:valAx>
    </c:plotArea>
    <c:plotVisOnly val="1"/>
    <c:dispBlanksAs val="gap"/>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25423566240594"/>
          <c:y val="1.998183469573156E-2"/>
          <c:w val="0.51939588946730497"/>
          <c:h val="0.93451107439908065"/>
        </c:manualLayout>
      </c:layout>
      <c:barChart>
        <c:barDir val="bar"/>
        <c:grouping val="clustered"/>
        <c:varyColors val="0"/>
        <c:ser>
          <c:idx val="0"/>
          <c:order val="0"/>
          <c:tx>
            <c:strRef>
              <c:f>Blad1!$B$1</c:f>
              <c:strCache>
                <c:ptCount val="1"/>
                <c:pt idx="0">
                  <c:v>2009</c:v>
                </c:pt>
              </c:strCache>
            </c:strRef>
          </c:tx>
          <c:spPr>
            <a:solidFill>
              <a:srgbClr val="FFFF00"/>
            </a:solidFill>
          </c:spPr>
          <c:invertIfNegative val="0"/>
          <c:dLbls>
            <c:spPr>
              <a:noFill/>
              <a:ln>
                <a:noFill/>
              </a:ln>
              <a:effectLst/>
            </c:spPr>
            <c:txPr>
              <a:bodyPr/>
              <a:lstStyle/>
              <a:p>
                <a:pPr>
                  <a:defRPr b="1">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Blad1!$A$2:$A$17</c:f>
              <c:strCache>
                <c:ptCount val="16"/>
                <c:pt idx="0">
                  <c:v>Autre</c:v>
                </c:pt>
                <c:pt idx="1">
                  <c:v>Soirées d’information, séances d’information locales</c:v>
                </c:pt>
                <c:pt idx="2">
                  <c:v>Expositions</c:v>
                </c:pt>
                <c:pt idx="3">
                  <c:v>Folders publicitaires</c:v>
                </c:pt>
                <c:pt idx="4">
                  <c:v>Livres</c:v>
                </c:pt>
                <c:pt idx="5">
                  <c:v>Brochures d’information spécifiques</c:v>
                </c:pt>
                <c:pt idx="6">
                  <c:v>Enseignement / écoles</c:v>
                </c:pt>
                <c:pt idx="7">
                  <c:v>Médias sociaux</c:v>
                </c:pt>
                <c:pt idx="8">
                  <c:v>Cinéma/DVD (Le jour d’après, Al Gore, etc.)</c:v>
                </c:pt>
                <c:pt idx="9">
                  <c:v>Sites Internet</c:v>
                </c:pt>
                <c:pt idx="10">
                  <c:v>Conversations avec des amis, de la famille ou des collègues</c:v>
                </c:pt>
                <c:pt idx="11">
                  <c:v>Magazines</c:v>
                </c:pt>
                <c:pt idx="12">
                  <c:v>Radio</c:v>
                </c:pt>
                <c:pt idx="13">
                  <c:v>Télévision : campagnes de sensibilisation</c:v>
                </c:pt>
                <c:pt idx="14">
                  <c:v>Journaux</c:v>
                </c:pt>
                <c:pt idx="15">
                  <c:v>Télévision : programmes d’information, documentaires, fictions, etc.</c:v>
                </c:pt>
              </c:strCache>
            </c:strRef>
          </c:cat>
          <c:val>
            <c:numRef>
              <c:f>Blad1!$B$2:$B$17</c:f>
              <c:numCache>
                <c:formatCode>0%</c:formatCode>
                <c:ptCount val="16"/>
                <c:pt idx="0">
                  <c:v>2.0000000000000011E-2</c:v>
                </c:pt>
                <c:pt idx="1">
                  <c:v>6.0000000000000032E-2</c:v>
                </c:pt>
                <c:pt idx="2">
                  <c:v>9.0000000000000024E-2</c:v>
                </c:pt>
                <c:pt idx="4">
                  <c:v>0.11</c:v>
                </c:pt>
                <c:pt idx="5">
                  <c:v>0.19</c:v>
                </c:pt>
                <c:pt idx="6">
                  <c:v>0.23</c:v>
                </c:pt>
                <c:pt idx="8">
                  <c:v>0.33000000000000057</c:v>
                </c:pt>
                <c:pt idx="9">
                  <c:v>0.21000000000000021</c:v>
                </c:pt>
                <c:pt idx="10">
                  <c:v>0.36000000000000032</c:v>
                </c:pt>
                <c:pt idx="11">
                  <c:v>0.49000000000000032</c:v>
                </c:pt>
                <c:pt idx="12">
                  <c:v>0.51</c:v>
                </c:pt>
                <c:pt idx="13">
                  <c:v>0.56999999999999995</c:v>
                </c:pt>
                <c:pt idx="14">
                  <c:v>0.69000000000000061</c:v>
                </c:pt>
                <c:pt idx="15">
                  <c:v>0.68</c:v>
                </c:pt>
              </c:numCache>
            </c:numRef>
          </c:val>
        </c:ser>
        <c:ser>
          <c:idx val="1"/>
          <c:order val="1"/>
          <c:tx>
            <c:strRef>
              <c:f>Blad1!$C$1</c:f>
              <c:strCache>
                <c:ptCount val="1"/>
                <c:pt idx="0">
                  <c:v>2013</c:v>
                </c:pt>
              </c:strCache>
            </c:strRef>
          </c:tx>
          <c:spPr>
            <a:solidFill>
              <a:srgbClr val="00FF00"/>
            </a:solidFill>
          </c:spPr>
          <c:invertIfNegative val="0"/>
          <c:dLbls>
            <c:spPr>
              <a:noFill/>
              <a:ln>
                <a:noFill/>
              </a:ln>
              <a:effectLst/>
            </c:spPr>
            <c:txPr>
              <a:bodyPr/>
              <a:lstStyle/>
              <a:p>
                <a:pPr>
                  <a:defRPr b="1">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Blad1!$A$2:$A$17</c:f>
              <c:strCache>
                <c:ptCount val="16"/>
                <c:pt idx="0">
                  <c:v>Autre</c:v>
                </c:pt>
                <c:pt idx="1">
                  <c:v>Soirées d’information, séances d’information locales</c:v>
                </c:pt>
                <c:pt idx="2">
                  <c:v>Expositions</c:v>
                </c:pt>
                <c:pt idx="3">
                  <c:v>Folders publicitaires</c:v>
                </c:pt>
                <c:pt idx="4">
                  <c:v>Livres</c:v>
                </c:pt>
                <c:pt idx="5">
                  <c:v>Brochures d’information spécifiques</c:v>
                </c:pt>
                <c:pt idx="6">
                  <c:v>Enseignement / écoles</c:v>
                </c:pt>
                <c:pt idx="7">
                  <c:v>Médias sociaux</c:v>
                </c:pt>
                <c:pt idx="8">
                  <c:v>Cinéma/DVD (Le jour d’après, Al Gore, etc.)</c:v>
                </c:pt>
                <c:pt idx="9">
                  <c:v>Sites Internet</c:v>
                </c:pt>
                <c:pt idx="10">
                  <c:v>Conversations avec des amis, de la famille ou des collègues</c:v>
                </c:pt>
                <c:pt idx="11">
                  <c:v>Magazines</c:v>
                </c:pt>
                <c:pt idx="12">
                  <c:v>Radio</c:v>
                </c:pt>
                <c:pt idx="13">
                  <c:v>Télévision : campagnes de sensibilisation</c:v>
                </c:pt>
                <c:pt idx="14">
                  <c:v>Journaux</c:v>
                </c:pt>
                <c:pt idx="15">
                  <c:v>Télévision : programmes d’information, documentaires, fictions, etc.</c:v>
                </c:pt>
              </c:strCache>
            </c:strRef>
          </c:cat>
          <c:val>
            <c:numRef>
              <c:f>Blad1!$C$2:$C$17</c:f>
              <c:numCache>
                <c:formatCode>0%</c:formatCode>
                <c:ptCount val="16"/>
                <c:pt idx="0">
                  <c:v>1.0000000000000005E-2</c:v>
                </c:pt>
                <c:pt idx="1">
                  <c:v>7.0000000000000021E-2</c:v>
                </c:pt>
                <c:pt idx="2">
                  <c:v>8.0000000000000043E-2</c:v>
                </c:pt>
                <c:pt idx="3">
                  <c:v>0.11</c:v>
                </c:pt>
                <c:pt idx="4">
                  <c:v>0.13</c:v>
                </c:pt>
                <c:pt idx="5">
                  <c:v>0.2</c:v>
                </c:pt>
                <c:pt idx="6">
                  <c:v>0.23</c:v>
                </c:pt>
                <c:pt idx="7">
                  <c:v>0.2</c:v>
                </c:pt>
                <c:pt idx="8">
                  <c:v>0.30000000000000032</c:v>
                </c:pt>
                <c:pt idx="9">
                  <c:v>0.29000000000000031</c:v>
                </c:pt>
                <c:pt idx="10">
                  <c:v>0.4</c:v>
                </c:pt>
                <c:pt idx="11">
                  <c:v>0.46</c:v>
                </c:pt>
                <c:pt idx="12">
                  <c:v>0.44</c:v>
                </c:pt>
                <c:pt idx="13">
                  <c:v>0.60000000000000064</c:v>
                </c:pt>
                <c:pt idx="14">
                  <c:v>0.73000000000000065</c:v>
                </c:pt>
                <c:pt idx="15">
                  <c:v>0.73000000000000065</c:v>
                </c:pt>
              </c:numCache>
            </c:numRef>
          </c:val>
        </c:ser>
        <c:ser>
          <c:idx val="2"/>
          <c:order val="2"/>
          <c:tx>
            <c:strRef>
              <c:f>Blad1!$D$1</c:f>
              <c:strCache>
                <c:ptCount val="1"/>
                <c:pt idx="0">
                  <c:v>2017</c:v>
                </c:pt>
              </c:strCache>
            </c:strRef>
          </c:tx>
          <c:spPr>
            <a:solidFill>
              <a:srgbClr val="00B0F0"/>
            </a:solidFill>
          </c:spPr>
          <c:invertIfNegative val="0"/>
          <c:dLbls>
            <c:spPr>
              <a:noFill/>
              <a:ln>
                <a:noFill/>
              </a:ln>
              <a:effectLst/>
            </c:spPr>
            <c:txPr>
              <a:bodyPr/>
              <a:lstStyle/>
              <a:p>
                <a:pPr>
                  <a:defRPr b="1">
                    <a:solidFill>
                      <a:srgbClr val="0000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Blad1!$A$2:$A$17</c:f>
              <c:strCache>
                <c:ptCount val="16"/>
                <c:pt idx="0">
                  <c:v>Autre</c:v>
                </c:pt>
                <c:pt idx="1">
                  <c:v>Soirées d’information, séances d’information locales</c:v>
                </c:pt>
                <c:pt idx="2">
                  <c:v>Expositions</c:v>
                </c:pt>
                <c:pt idx="3">
                  <c:v>Folders publicitaires</c:v>
                </c:pt>
                <c:pt idx="4">
                  <c:v>Livres</c:v>
                </c:pt>
                <c:pt idx="5">
                  <c:v>Brochures d’information spécifiques</c:v>
                </c:pt>
                <c:pt idx="6">
                  <c:v>Enseignement / écoles</c:v>
                </c:pt>
                <c:pt idx="7">
                  <c:v>Médias sociaux</c:v>
                </c:pt>
                <c:pt idx="8">
                  <c:v>Cinéma/DVD (Le jour d’après, Al Gore, etc.)</c:v>
                </c:pt>
                <c:pt idx="9">
                  <c:v>Sites Internet</c:v>
                </c:pt>
                <c:pt idx="10">
                  <c:v>Conversations avec des amis, de la famille ou des collègues</c:v>
                </c:pt>
                <c:pt idx="11">
                  <c:v>Magazines</c:v>
                </c:pt>
                <c:pt idx="12">
                  <c:v>Radio</c:v>
                </c:pt>
                <c:pt idx="13">
                  <c:v>Télévision : campagnes de sensibilisation</c:v>
                </c:pt>
                <c:pt idx="14">
                  <c:v>Journaux</c:v>
                </c:pt>
                <c:pt idx="15">
                  <c:v>Télévision : programmes d’information, documentaires, fictions, etc.</c:v>
                </c:pt>
              </c:strCache>
            </c:strRef>
          </c:cat>
          <c:val>
            <c:numRef>
              <c:f>Blad1!$D$2:$D$17</c:f>
              <c:numCache>
                <c:formatCode>0%</c:formatCode>
                <c:ptCount val="16"/>
                <c:pt idx="0">
                  <c:v>2.0000000000000011E-2</c:v>
                </c:pt>
                <c:pt idx="1">
                  <c:v>9.0000000000000024E-2</c:v>
                </c:pt>
                <c:pt idx="2">
                  <c:v>0.12000000000000002</c:v>
                </c:pt>
                <c:pt idx="3">
                  <c:v>0.15000000000000022</c:v>
                </c:pt>
                <c:pt idx="4">
                  <c:v>0.21000000000000021</c:v>
                </c:pt>
                <c:pt idx="5">
                  <c:v>0.22</c:v>
                </c:pt>
                <c:pt idx="6">
                  <c:v>0.31000000000000044</c:v>
                </c:pt>
                <c:pt idx="7">
                  <c:v>0.35000000000000031</c:v>
                </c:pt>
                <c:pt idx="8">
                  <c:v>0.35000000000000031</c:v>
                </c:pt>
                <c:pt idx="9">
                  <c:v>0.3800000000000005</c:v>
                </c:pt>
                <c:pt idx="10">
                  <c:v>0.48000000000000032</c:v>
                </c:pt>
                <c:pt idx="11">
                  <c:v>0.49000000000000032</c:v>
                </c:pt>
                <c:pt idx="12">
                  <c:v>0.56000000000000005</c:v>
                </c:pt>
                <c:pt idx="13">
                  <c:v>0.630000000000001</c:v>
                </c:pt>
                <c:pt idx="14">
                  <c:v>0.72000000000000064</c:v>
                </c:pt>
                <c:pt idx="15">
                  <c:v>0.750000000000001</c:v>
                </c:pt>
              </c:numCache>
            </c:numRef>
          </c:val>
        </c:ser>
        <c:dLbls>
          <c:showLegendKey val="0"/>
          <c:showVal val="0"/>
          <c:showCatName val="0"/>
          <c:showSerName val="0"/>
          <c:showPercent val="0"/>
          <c:showBubbleSize val="0"/>
        </c:dLbls>
        <c:gapWidth val="100"/>
        <c:axId val="221886400"/>
        <c:axId val="221886792"/>
      </c:barChart>
      <c:catAx>
        <c:axId val="221886400"/>
        <c:scaling>
          <c:orientation val="minMax"/>
        </c:scaling>
        <c:delete val="0"/>
        <c:axPos val="l"/>
        <c:numFmt formatCode="General" sourceLinked="0"/>
        <c:majorTickMark val="out"/>
        <c:minorTickMark val="none"/>
        <c:tickLblPos val="nextTo"/>
        <c:crossAx val="221886792"/>
        <c:crosses val="autoZero"/>
        <c:auto val="1"/>
        <c:lblAlgn val="ctr"/>
        <c:lblOffset val="100"/>
        <c:tickMarkSkip val="1"/>
        <c:noMultiLvlLbl val="0"/>
      </c:catAx>
      <c:valAx>
        <c:axId val="221886792"/>
        <c:scaling>
          <c:orientation val="minMax"/>
        </c:scaling>
        <c:delete val="0"/>
        <c:axPos val="b"/>
        <c:majorGridlines/>
        <c:numFmt formatCode="0%" sourceLinked="0"/>
        <c:majorTickMark val="out"/>
        <c:minorTickMark val="none"/>
        <c:tickLblPos val="nextTo"/>
        <c:crossAx val="221886400"/>
        <c:crosses val="autoZero"/>
        <c:crossBetween val="between"/>
      </c:valAx>
    </c:plotArea>
    <c:legend>
      <c:legendPos val="r"/>
      <c:layout>
        <c:manualLayout>
          <c:xMode val="edge"/>
          <c:yMode val="edge"/>
          <c:x val="0.83994576259363918"/>
          <c:y val="0.42340449269455027"/>
          <c:w val="8.2534857561410768E-2"/>
          <c:h val="0.18394437505160077"/>
        </c:manualLayout>
      </c:layout>
      <c:overlay val="0"/>
      <c:spPr>
        <a:solidFill>
          <a:schemeClr val="bg1"/>
        </a:solidFill>
        <a:ln>
          <a:solidFill>
            <a:schemeClr val="bg1">
              <a:lumMod val="75000"/>
            </a:schemeClr>
          </a:solidFill>
        </a:ln>
      </c:spPr>
      <c:txPr>
        <a:bodyPr/>
        <a:lstStyle/>
        <a:p>
          <a:pPr>
            <a:defRPr sz="1200"/>
          </a:pPr>
          <a:endParaRPr lang="en-US"/>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25423566240605"/>
          <c:y val="1.9981834695731573E-2"/>
          <c:w val="0.51939588946730497"/>
          <c:h val="0.93451107439908065"/>
        </c:manualLayout>
      </c:layout>
      <c:barChart>
        <c:barDir val="bar"/>
        <c:grouping val="clustered"/>
        <c:varyColors val="0"/>
        <c:ser>
          <c:idx val="0"/>
          <c:order val="0"/>
          <c:tx>
            <c:strRef>
              <c:f>Blad1!$B$1</c:f>
              <c:strCache>
                <c:ptCount val="1"/>
                <c:pt idx="0">
                  <c:v>2009</c:v>
                </c:pt>
              </c:strCache>
            </c:strRef>
          </c:tx>
          <c:spPr>
            <a:solidFill>
              <a:srgbClr val="FFFF00"/>
            </a:solidFill>
          </c:spPr>
          <c:invertIfNegative val="0"/>
          <c:dLbls>
            <c:spPr>
              <a:noFill/>
              <a:ln>
                <a:noFill/>
              </a:ln>
              <a:effectLst/>
            </c:spPr>
            <c:txPr>
              <a:bodyPr/>
              <a:lstStyle/>
              <a:p>
                <a:pPr>
                  <a:defRPr b="1">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Blad1!$A$2:$A$17</c:f>
              <c:strCache>
                <c:ptCount val="16"/>
                <c:pt idx="0">
                  <c:v>Autre</c:v>
                </c:pt>
                <c:pt idx="1">
                  <c:v>Soirées d’information, séances d’information locales</c:v>
                </c:pt>
                <c:pt idx="2">
                  <c:v>Expositions</c:v>
                </c:pt>
                <c:pt idx="3">
                  <c:v>Folders publicitaires</c:v>
                </c:pt>
                <c:pt idx="4">
                  <c:v>Livres</c:v>
                </c:pt>
                <c:pt idx="5">
                  <c:v>Brochures d’information spécifiques</c:v>
                </c:pt>
                <c:pt idx="6">
                  <c:v>Enseignement / écoles</c:v>
                </c:pt>
                <c:pt idx="7">
                  <c:v>Médias sociaux</c:v>
                </c:pt>
                <c:pt idx="8">
                  <c:v>Cinéma/DVD (Le jour d’après, Al Gore, etc.)</c:v>
                </c:pt>
                <c:pt idx="9">
                  <c:v>Sites Internet</c:v>
                </c:pt>
                <c:pt idx="10">
                  <c:v>Conversations avec des amis, de la famille ou des collègues</c:v>
                </c:pt>
                <c:pt idx="11">
                  <c:v>Magazines</c:v>
                </c:pt>
                <c:pt idx="12">
                  <c:v>Radio</c:v>
                </c:pt>
                <c:pt idx="13">
                  <c:v>Télévision : campagnes de sensibilisation</c:v>
                </c:pt>
                <c:pt idx="14">
                  <c:v>Journaux</c:v>
                </c:pt>
                <c:pt idx="15">
                  <c:v>Télévision : programmes d’information, documentaires, fictions, etc.</c:v>
                </c:pt>
              </c:strCache>
            </c:strRef>
          </c:cat>
          <c:val>
            <c:numRef>
              <c:f>Blad1!$B$2:$B$17</c:f>
              <c:numCache>
                <c:formatCode>0%</c:formatCode>
                <c:ptCount val="16"/>
                <c:pt idx="0">
                  <c:v>2.0000000000000011E-2</c:v>
                </c:pt>
                <c:pt idx="1">
                  <c:v>0.05</c:v>
                </c:pt>
                <c:pt idx="2">
                  <c:v>6.0000000000000032E-2</c:v>
                </c:pt>
                <c:pt idx="4">
                  <c:v>0.1</c:v>
                </c:pt>
                <c:pt idx="5">
                  <c:v>9.0000000000000024E-2</c:v>
                </c:pt>
                <c:pt idx="6">
                  <c:v>0.05</c:v>
                </c:pt>
                <c:pt idx="8">
                  <c:v>0.13</c:v>
                </c:pt>
                <c:pt idx="9">
                  <c:v>0.33000000000000057</c:v>
                </c:pt>
                <c:pt idx="10">
                  <c:v>0.13</c:v>
                </c:pt>
                <c:pt idx="11">
                  <c:v>0.14000000000000001</c:v>
                </c:pt>
                <c:pt idx="12">
                  <c:v>6.0000000000000032E-2</c:v>
                </c:pt>
                <c:pt idx="13">
                  <c:v>8.0000000000000043E-2</c:v>
                </c:pt>
                <c:pt idx="14">
                  <c:v>0.15000000000000022</c:v>
                </c:pt>
                <c:pt idx="15">
                  <c:v>0.19</c:v>
                </c:pt>
              </c:numCache>
            </c:numRef>
          </c:val>
        </c:ser>
        <c:ser>
          <c:idx val="1"/>
          <c:order val="1"/>
          <c:tx>
            <c:strRef>
              <c:f>Blad1!$C$1</c:f>
              <c:strCache>
                <c:ptCount val="1"/>
                <c:pt idx="0">
                  <c:v>2013</c:v>
                </c:pt>
              </c:strCache>
            </c:strRef>
          </c:tx>
          <c:spPr>
            <a:solidFill>
              <a:srgbClr val="00FF00"/>
            </a:solidFill>
          </c:spPr>
          <c:invertIfNegative val="0"/>
          <c:dLbls>
            <c:spPr>
              <a:noFill/>
              <a:ln>
                <a:noFill/>
              </a:ln>
              <a:effectLst/>
            </c:spPr>
            <c:txPr>
              <a:bodyPr/>
              <a:lstStyle/>
              <a:p>
                <a:pPr>
                  <a:defRPr b="1">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Blad1!$A$2:$A$17</c:f>
              <c:strCache>
                <c:ptCount val="16"/>
                <c:pt idx="0">
                  <c:v>Autre</c:v>
                </c:pt>
                <c:pt idx="1">
                  <c:v>Soirées d’information, séances d’information locales</c:v>
                </c:pt>
                <c:pt idx="2">
                  <c:v>Expositions</c:v>
                </c:pt>
                <c:pt idx="3">
                  <c:v>Folders publicitaires</c:v>
                </c:pt>
                <c:pt idx="4">
                  <c:v>Livres</c:v>
                </c:pt>
                <c:pt idx="5">
                  <c:v>Brochures d’information spécifiques</c:v>
                </c:pt>
                <c:pt idx="6">
                  <c:v>Enseignement / écoles</c:v>
                </c:pt>
                <c:pt idx="7">
                  <c:v>Médias sociaux</c:v>
                </c:pt>
                <c:pt idx="8">
                  <c:v>Cinéma/DVD (Le jour d’après, Al Gore, etc.)</c:v>
                </c:pt>
                <c:pt idx="9">
                  <c:v>Sites Internet</c:v>
                </c:pt>
                <c:pt idx="10">
                  <c:v>Conversations avec des amis, de la famille ou des collègues</c:v>
                </c:pt>
                <c:pt idx="11">
                  <c:v>Magazines</c:v>
                </c:pt>
                <c:pt idx="12">
                  <c:v>Radio</c:v>
                </c:pt>
                <c:pt idx="13">
                  <c:v>Télévision : campagnes de sensibilisation</c:v>
                </c:pt>
                <c:pt idx="14">
                  <c:v>Journaux</c:v>
                </c:pt>
                <c:pt idx="15">
                  <c:v>Télévision : programmes d’information, documentaires, fictions, etc.</c:v>
                </c:pt>
              </c:strCache>
            </c:strRef>
          </c:cat>
          <c:val>
            <c:numRef>
              <c:f>Blad1!$C$2:$C$17</c:f>
              <c:numCache>
                <c:formatCode>0%</c:formatCode>
                <c:ptCount val="16"/>
                <c:pt idx="0">
                  <c:v>1.0000000000000005E-2</c:v>
                </c:pt>
                <c:pt idx="1">
                  <c:v>6.0000000000000032E-2</c:v>
                </c:pt>
                <c:pt idx="2">
                  <c:v>6.0000000000000032E-2</c:v>
                </c:pt>
                <c:pt idx="3">
                  <c:v>4.0000000000000022E-2</c:v>
                </c:pt>
                <c:pt idx="4">
                  <c:v>0.11</c:v>
                </c:pt>
                <c:pt idx="5">
                  <c:v>0.11</c:v>
                </c:pt>
                <c:pt idx="6">
                  <c:v>7.0000000000000021E-2</c:v>
                </c:pt>
                <c:pt idx="7">
                  <c:v>9.0000000000000024E-2</c:v>
                </c:pt>
                <c:pt idx="8">
                  <c:v>0.13</c:v>
                </c:pt>
                <c:pt idx="9">
                  <c:v>0.39000000000000051</c:v>
                </c:pt>
                <c:pt idx="10">
                  <c:v>0.13</c:v>
                </c:pt>
                <c:pt idx="11">
                  <c:v>0.16</c:v>
                </c:pt>
                <c:pt idx="12">
                  <c:v>7.0000000000000021E-2</c:v>
                </c:pt>
                <c:pt idx="13">
                  <c:v>0.11</c:v>
                </c:pt>
                <c:pt idx="14">
                  <c:v>0.19</c:v>
                </c:pt>
                <c:pt idx="15">
                  <c:v>0.28000000000000008</c:v>
                </c:pt>
              </c:numCache>
            </c:numRef>
          </c:val>
        </c:ser>
        <c:ser>
          <c:idx val="2"/>
          <c:order val="2"/>
          <c:tx>
            <c:strRef>
              <c:f>Blad1!$D$1</c:f>
              <c:strCache>
                <c:ptCount val="1"/>
                <c:pt idx="0">
                  <c:v>2017</c:v>
                </c:pt>
              </c:strCache>
            </c:strRef>
          </c:tx>
          <c:spPr>
            <a:solidFill>
              <a:srgbClr val="00B0F0"/>
            </a:solidFill>
          </c:spPr>
          <c:invertIfNegative val="0"/>
          <c:dLbls>
            <c:spPr>
              <a:noFill/>
              <a:ln>
                <a:noFill/>
              </a:ln>
              <a:effectLst/>
            </c:spPr>
            <c:txPr>
              <a:bodyPr/>
              <a:lstStyle/>
              <a:p>
                <a:pPr>
                  <a:defRPr b="1">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Blad1!$A$2:$A$17</c:f>
              <c:strCache>
                <c:ptCount val="16"/>
                <c:pt idx="0">
                  <c:v>Autre</c:v>
                </c:pt>
                <c:pt idx="1">
                  <c:v>Soirées d’information, séances d’information locales</c:v>
                </c:pt>
                <c:pt idx="2">
                  <c:v>Expositions</c:v>
                </c:pt>
                <c:pt idx="3">
                  <c:v>Folders publicitaires</c:v>
                </c:pt>
                <c:pt idx="4">
                  <c:v>Livres</c:v>
                </c:pt>
                <c:pt idx="5">
                  <c:v>Brochures d’information spécifiques</c:v>
                </c:pt>
                <c:pt idx="6">
                  <c:v>Enseignement / écoles</c:v>
                </c:pt>
                <c:pt idx="7">
                  <c:v>Médias sociaux</c:v>
                </c:pt>
                <c:pt idx="8">
                  <c:v>Cinéma/DVD (Le jour d’après, Al Gore, etc.)</c:v>
                </c:pt>
                <c:pt idx="9">
                  <c:v>Sites Internet</c:v>
                </c:pt>
                <c:pt idx="10">
                  <c:v>Conversations avec des amis, de la famille ou des collègues</c:v>
                </c:pt>
                <c:pt idx="11">
                  <c:v>Magazines</c:v>
                </c:pt>
                <c:pt idx="12">
                  <c:v>Radio</c:v>
                </c:pt>
                <c:pt idx="13">
                  <c:v>Télévision : campagnes de sensibilisation</c:v>
                </c:pt>
                <c:pt idx="14">
                  <c:v>Journaux</c:v>
                </c:pt>
                <c:pt idx="15">
                  <c:v>Télévision : programmes d’information, documentaires, fictions, etc.</c:v>
                </c:pt>
              </c:strCache>
            </c:strRef>
          </c:cat>
          <c:val>
            <c:numRef>
              <c:f>Blad1!$D$2:$D$17</c:f>
              <c:numCache>
                <c:formatCode>0%</c:formatCode>
                <c:ptCount val="16"/>
                <c:pt idx="0">
                  <c:v>1.4144220132488561E-2</c:v>
                </c:pt>
                <c:pt idx="1">
                  <c:v>8.717801767028148E-2</c:v>
                </c:pt>
                <c:pt idx="2">
                  <c:v>0.10840168850114591</c:v>
                </c:pt>
                <c:pt idx="3">
                  <c:v>6.652866616123522E-2</c:v>
                </c:pt>
                <c:pt idx="4">
                  <c:v>0.23657353916354787</c:v>
                </c:pt>
                <c:pt idx="5">
                  <c:v>0.19113212796155332</c:v>
                </c:pt>
                <c:pt idx="6">
                  <c:v>0.15117509815676525</c:v>
                </c:pt>
                <c:pt idx="7">
                  <c:v>0.21068694541347971</c:v>
                </c:pt>
                <c:pt idx="8">
                  <c:v>0.2175882498655228</c:v>
                </c:pt>
                <c:pt idx="9">
                  <c:v>0.67395131320851487</c:v>
                </c:pt>
                <c:pt idx="10">
                  <c:v>0.29990180483357792</c:v>
                </c:pt>
                <c:pt idx="11">
                  <c:v>0.22747335547967501</c:v>
                </c:pt>
                <c:pt idx="12">
                  <c:v>9.8455613688801027E-2</c:v>
                </c:pt>
                <c:pt idx="13">
                  <c:v>0.14249333964297226</c:v>
                </c:pt>
                <c:pt idx="14">
                  <c:v>0.24054931693770093</c:v>
                </c:pt>
                <c:pt idx="15">
                  <c:v>0.37384234857798487</c:v>
                </c:pt>
              </c:numCache>
            </c:numRef>
          </c:val>
        </c:ser>
        <c:dLbls>
          <c:showLegendKey val="0"/>
          <c:showVal val="0"/>
          <c:showCatName val="0"/>
          <c:showSerName val="0"/>
          <c:showPercent val="0"/>
          <c:showBubbleSize val="0"/>
        </c:dLbls>
        <c:gapWidth val="100"/>
        <c:axId val="225053536"/>
        <c:axId val="225053928"/>
      </c:barChart>
      <c:catAx>
        <c:axId val="225053536"/>
        <c:scaling>
          <c:orientation val="minMax"/>
        </c:scaling>
        <c:delete val="0"/>
        <c:axPos val="l"/>
        <c:numFmt formatCode="General" sourceLinked="0"/>
        <c:majorTickMark val="out"/>
        <c:minorTickMark val="none"/>
        <c:tickLblPos val="nextTo"/>
        <c:crossAx val="225053928"/>
        <c:crosses val="autoZero"/>
        <c:auto val="1"/>
        <c:lblAlgn val="ctr"/>
        <c:lblOffset val="100"/>
        <c:tickMarkSkip val="1"/>
        <c:noMultiLvlLbl val="0"/>
      </c:catAx>
      <c:valAx>
        <c:axId val="225053928"/>
        <c:scaling>
          <c:orientation val="minMax"/>
        </c:scaling>
        <c:delete val="0"/>
        <c:axPos val="b"/>
        <c:majorGridlines/>
        <c:numFmt formatCode="0%" sourceLinked="0"/>
        <c:majorTickMark val="out"/>
        <c:minorTickMark val="none"/>
        <c:tickLblPos val="nextTo"/>
        <c:crossAx val="225053536"/>
        <c:crosses val="autoZero"/>
        <c:crossBetween val="between"/>
      </c:valAx>
    </c:plotArea>
    <c:legend>
      <c:legendPos val="r"/>
      <c:layout>
        <c:manualLayout>
          <c:xMode val="edge"/>
          <c:yMode val="edge"/>
          <c:x val="0.8370900489684735"/>
          <c:y val="0.40354040277310094"/>
          <c:w val="8.2534857561410768E-2"/>
          <c:h val="0.20982754032412135"/>
        </c:manualLayout>
      </c:layout>
      <c:overlay val="0"/>
      <c:spPr>
        <a:solidFill>
          <a:schemeClr val="bg1"/>
        </a:solidFill>
        <a:ln>
          <a:solidFill>
            <a:schemeClr val="bg1">
              <a:lumMod val="75000"/>
            </a:schemeClr>
          </a:solidFill>
        </a:ln>
      </c:spPr>
      <c:txPr>
        <a:bodyPr/>
        <a:lstStyle/>
        <a:p>
          <a:pPr>
            <a:defRPr sz="1200"/>
          </a:pPr>
          <a:endParaRPr lang="en-US"/>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454800908507196E-2"/>
          <c:y val="1.7236246025575032E-2"/>
          <c:w val="0.91552349059815863"/>
          <c:h val="0.89049192495642426"/>
        </c:manualLayout>
      </c:layout>
      <c:barChart>
        <c:barDir val="bar"/>
        <c:grouping val="percentStacked"/>
        <c:varyColors val="0"/>
        <c:ser>
          <c:idx val="0"/>
          <c:order val="0"/>
          <c:tx>
            <c:strRef>
              <c:f>Blad1!$B$1</c:f>
              <c:strCache>
                <c:ptCount val="1"/>
                <c:pt idx="0">
                  <c:v>Helemaal gewenst</c:v>
                </c:pt>
              </c:strCache>
            </c:strRef>
          </c:tx>
          <c:spPr>
            <a:solidFill>
              <a:srgbClr val="008000"/>
            </a:solidFill>
            <a:ln>
              <a:solidFill>
                <a:srgbClr val="4F81BD"/>
              </a:solidFill>
            </a:ln>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Industrie</c:v>
                </c:pt>
                <c:pt idx="1">
                  <c:v>Dokters</c:v>
                </c:pt>
                <c:pt idx="2">
                  <c:v>Consumentenorganisaties</c:v>
                </c:pt>
                <c:pt idx="3">
                  <c:v>Niet-gouvernementele organisaties (NGO’s)</c:v>
                </c:pt>
                <c:pt idx="4">
                  <c:v>Milieuverenigingen</c:v>
                </c:pt>
                <c:pt idx="5">
                  <c:v>Journalisten</c:v>
                </c:pt>
                <c:pt idx="6">
                  <c:v>Gewesten (Vlaanderen, Wallonië, Brussels Hoofdstedelijk Gewest)</c:v>
                </c:pt>
                <c:pt idx="7">
                  <c:v>Europese instellingen</c:v>
                </c:pt>
                <c:pt idx="8">
                  <c:v>Lokale besturen (provincies, gemeenten)</c:v>
                </c:pt>
                <c:pt idx="9">
                  <c:v>Federale overheid (België)</c:v>
                </c:pt>
                <c:pt idx="10">
                  <c:v>Onafhankelijke wetenschappers</c:v>
                </c:pt>
                <c:pt idx="11">
                  <c:v>Onderwijs / Scholen</c:v>
                </c:pt>
              </c:strCache>
            </c:strRef>
          </c:cat>
          <c:val>
            <c:numRef>
              <c:f>Blad1!$B$2:$B$13</c:f>
              <c:numCache>
                <c:formatCode>0%</c:formatCode>
                <c:ptCount val="12"/>
                <c:pt idx="0">
                  <c:v>7.441524951399893E-2</c:v>
                </c:pt>
                <c:pt idx="1">
                  <c:v>0.10282152894752526</c:v>
                </c:pt>
                <c:pt idx="2">
                  <c:v>0.13205030639088688</c:v>
                </c:pt>
                <c:pt idx="3">
                  <c:v>0.15646592253756653</c:v>
                </c:pt>
                <c:pt idx="4">
                  <c:v>0.18207242883793187</c:v>
                </c:pt>
                <c:pt idx="5">
                  <c:v>0.20181008483555404</c:v>
                </c:pt>
                <c:pt idx="6">
                  <c:v>0.19499204819996388</c:v>
                </c:pt>
                <c:pt idx="7">
                  <c:v>0.23376478400234924</c:v>
                </c:pt>
                <c:pt idx="8">
                  <c:v>0.1965532209170642</c:v>
                </c:pt>
                <c:pt idx="9">
                  <c:v>0.25148125722241232</c:v>
                </c:pt>
                <c:pt idx="10">
                  <c:v>0.29888838354348518</c:v>
                </c:pt>
                <c:pt idx="11">
                  <c:v>0.30377476955236715</c:v>
                </c:pt>
              </c:numCache>
            </c:numRef>
          </c:val>
        </c:ser>
        <c:ser>
          <c:idx val="1"/>
          <c:order val="1"/>
          <c:tx>
            <c:strRef>
              <c:f>Blad1!$C$1</c:f>
              <c:strCache>
                <c:ptCount val="1"/>
                <c:pt idx="0">
                  <c:v>Gewenst</c:v>
                </c:pt>
              </c:strCache>
            </c:strRef>
          </c:tx>
          <c:spPr>
            <a:solidFill>
              <a:srgbClr val="92D050"/>
            </a:solidFill>
            <a:ln>
              <a:solidFill>
                <a:srgbClr val="4F81BD"/>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Industrie</c:v>
                </c:pt>
                <c:pt idx="1">
                  <c:v>Dokters</c:v>
                </c:pt>
                <c:pt idx="2">
                  <c:v>Consumentenorganisaties</c:v>
                </c:pt>
                <c:pt idx="3">
                  <c:v>Niet-gouvernementele organisaties (NGO’s)</c:v>
                </c:pt>
                <c:pt idx="4">
                  <c:v>Milieuverenigingen</c:v>
                </c:pt>
                <c:pt idx="5">
                  <c:v>Journalisten</c:v>
                </c:pt>
                <c:pt idx="6">
                  <c:v>Gewesten (Vlaanderen, Wallonië, Brussels Hoofdstedelijk Gewest)</c:v>
                </c:pt>
                <c:pt idx="7">
                  <c:v>Europese instellingen</c:v>
                </c:pt>
                <c:pt idx="8">
                  <c:v>Lokale besturen (provincies, gemeenten)</c:v>
                </c:pt>
                <c:pt idx="9">
                  <c:v>Federale overheid (België)</c:v>
                </c:pt>
                <c:pt idx="10">
                  <c:v>Onafhankelijke wetenschappers</c:v>
                </c:pt>
                <c:pt idx="11">
                  <c:v>Onderwijs / Scholen</c:v>
                </c:pt>
              </c:strCache>
            </c:strRef>
          </c:cat>
          <c:val>
            <c:numRef>
              <c:f>Blad1!$C$2:$C$13</c:f>
              <c:numCache>
                <c:formatCode>0%</c:formatCode>
                <c:ptCount val="12"/>
                <c:pt idx="0">
                  <c:v>0.13139227556322094</c:v>
                </c:pt>
                <c:pt idx="1">
                  <c:v>0.24575226702067154</c:v>
                </c:pt>
                <c:pt idx="2">
                  <c:v>0.27911815466410755</c:v>
                </c:pt>
                <c:pt idx="3">
                  <c:v>0.28028576336504468</c:v>
                </c:pt>
                <c:pt idx="4">
                  <c:v>0.31721153027379695</c:v>
                </c:pt>
                <c:pt idx="5">
                  <c:v>0.30292536700196354</c:v>
                </c:pt>
                <c:pt idx="6">
                  <c:v>0.36196202963829632</c:v>
                </c:pt>
                <c:pt idx="7">
                  <c:v>0.32700644420219488</c:v>
                </c:pt>
                <c:pt idx="8">
                  <c:v>0.37327921209151099</c:v>
                </c:pt>
                <c:pt idx="9">
                  <c:v>0.34375110022112271</c:v>
                </c:pt>
                <c:pt idx="10">
                  <c:v>0.31957599685957888</c:v>
                </c:pt>
                <c:pt idx="11">
                  <c:v>0.34067236818194585</c:v>
                </c:pt>
              </c:numCache>
            </c:numRef>
          </c:val>
        </c:ser>
        <c:ser>
          <c:idx val="2"/>
          <c:order val="2"/>
          <c:tx>
            <c:strRef>
              <c:f>Blad1!$D$1</c:f>
              <c:strCache>
                <c:ptCount val="1"/>
                <c:pt idx="0">
                  <c:v>Tussen beide</c:v>
                </c:pt>
              </c:strCache>
            </c:strRef>
          </c:tx>
          <c:spPr>
            <a:solidFill>
              <a:srgbClr val="FFFF00"/>
            </a:solidFill>
            <a:ln>
              <a:solidFill>
                <a:srgbClr val="4F81BD"/>
              </a:solidFill>
            </a:ln>
          </c:spPr>
          <c:invertIfNegative val="0"/>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Industrie</c:v>
                </c:pt>
                <c:pt idx="1">
                  <c:v>Dokters</c:v>
                </c:pt>
                <c:pt idx="2">
                  <c:v>Consumentenorganisaties</c:v>
                </c:pt>
                <c:pt idx="3">
                  <c:v>Niet-gouvernementele organisaties (NGO’s)</c:v>
                </c:pt>
                <c:pt idx="4">
                  <c:v>Milieuverenigingen</c:v>
                </c:pt>
                <c:pt idx="5">
                  <c:v>Journalisten</c:v>
                </c:pt>
                <c:pt idx="6">
                  <c:v>Gewesten (Vlaanderen, Wallonië, Brussels Hoofdstedelijk Gewest)</c:v>
                </c:pt>
                <c:pt idx="7">
                  <c:v>Europese instellingen</c:v>
                </c:pt>
                <c:pt idx="8">
                  <c:v>Lokale besturen (provincies, gemeenten)</c:v>
                </c:pt>
                <c:pt idx="9">
                  <c:v>Federale overheid (België)</c:v>
                </c:pt>
                <c:pt idx="10">
                  <c:v>Onafhankelijke wetenschappers</c:v>
                </c:pt>
                <c:pt idx="11">
                  <c:v>Onderwijs / Scholen</c:v>
                </c:pt>
              </c:strCache>
            </c:strRef>
          </c:cat>
          <c:val>
            <c:numRef>
              <c:f>Blad1!$D$2:$D$13</c:f>
              <c:numCache>
                <c:formatCode>0%</c:formatCode>
                <c:ptCount val="12"/>
                <c:pt idx="0">
                  <c:v>0.26698000135914907</c:v>
                </c:pt>
                <c:pt idx="1">
                  <c:v>0.29769122124570196</c:v>
                </c:pt>
                <c:pt idx="2">
                  <c:v>0.32262727468229663</c:v>
                </c:pt>
                <c:pt idx="3">
                  <c:v>0.34663185638269378</c:v>
                </c:pt>
                <c:pt idx="4">
                  <c:v>0.26179928705873129</c:v>
                </c:pt>
                <c:pt idx="5">
                  <c:v>0.29071103239145418</c:v>
                </c:pt>
                <c:pt idx="6">
                  <c:v>0.26545579573130745</c:v>
                </c:pt>
                <c:pt idx="7">
                  <c:v>0.25885336152933985</c:v>
                </c:pt>
                <c:pt idx="8">
                  <c:v>0.26627723599195718</c:v>
                </c:pt>
                <c:pt idx="9">
                  <c:v>0.24979055322066576</c:v>
                </c:pt>
                <c:pt idx="10">
                  <c:v>0.22511277934326437</c:v>
                </c:pt>
                <c:pt idx="11">
                  <c:v>0.21240053642292619</c:v>
                </c:pt>
              </c:numCache>
            </c:numRef>
          </c:val>
        </c:ser>
        <c:ser>
          <c:idx val="3"/>
          <c:order val="3"/>
          <c:tx>
            <c:strRef>
              <c:f>Blad1!$E$1</c:f>
              <c:strCache>
                <c:ptCount val="1"/>
                <c:pt idx="0">
                  <c:v>Niet echt gewenst</c:v>
                </c:pt>
              </c:strCache>
            </c:strRef>
          </c:tx>
          <c:spPr>
            <a:solidFill>
              <a:srgbClr val="FFC000"/>
            </a:solidFill>
            <a:ln>
              <a:solidFill>
                <a:srgbClr val="4F81BD"/>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Industrie</c:v>
                </c:pt>
                <c:pt idx="1">
                  <c:v>Dokters</c:v>
                </c:pt>
                <c:pt idx="2">
                  <c:v>Consumentenorganisaties</c:v>
                </c:pt>
                <c:pt idx="3">
                  <c:v>Niet-gouvernementele organisaties (NGO’s)</c:v>
                </c:pt>
                <c:pt idx="4">
                  <c:v>Milieuverenigingen</c:v>
                </c:pt>
                <c:pt idx="5">
                  <c:v>Journalisten</c:v>
                </c:pt>
                <c:pt idx="6">
                  <c:v>Gewesten (Vlaanderen, Wallonië, Brussels Hoofdstedelijk Gewest)</c:v>
                </c:pt>
                <c:pt idx="7">
                  <c:v>Europese instellingen</c:v>
                </c:pt>
                <c:pt idx="8">
                  <c:v>Lokale besturen (provincies, gemeenten)</c:v>
                </c:pt>
                <c:pt idx="9">
                  <c:v>Federale overheid (België)</c:v>
                </c:pt>
                <c:pt idx="10">
                  <c:v>Onafhankelijke wetenschappers</c:v>
                </c:pt>
                <c:pt idx="11">
                  <c:v>Onderwijs / Scholen</c:v>
                </c:pt>
              </c:strCache>
            </c:strRef>
          </c:cat>
          <c:val>
            <c:numRef>
              <c:f>Blad1!$E$2:$E$13</c:f>
              <c:numCache>
                <c:formatCode>0%</c:formatCode>
                <c:ptCount val="12"/>
                <c:pt idx="0">
                  <c:v>0.29253205845585628</c:v>
                </c:pt>
                <c:pt idx="1">
                  <c:v>0.2304942599262475</c:v>
                </c:pt>
                <c:pt idx="2">
                  <c:v>0.16518074983283171</c:v>
                </c:pt>
                <c:pt idx="3">
                  <c:v>0.13777119928668413</c:v>
                </c:pt>
                <c:pt idx="4">
                  <c:v>0.14437010346119974</c:v>
                </c:pt>
                <c:pt idx="5">
                  <c:v>0.11573240415948603</c:v>
                </c:pt>
                <c:pt idx="6">
                  <c:v>0.10397142143397529</c:v>
                </c:pt>
                <c:pt idx="7">
                  <c:v>0.10269465311965729</c:v>
                </c:pt>
                <c:pt idx="8">
                  <c:v>9.6241215073286895E-2</c:v>
                </c:pt>
                <c:pt idx="9">
                  <c:v>9.7347463254529365E-2</c:v>
                </c:pt>
                <c:pt idx="10">
                  <c:v>8.5588108960631598E-2</c:v>
                </c:pt>
                <c:pt idx="11">
                  <c:v>7.4743914162222994E-2</c:v>
                </c:pt>
              </c:numCache>
            </c:numRef>
          </c:val>
        </c:ser>
        <c:ser>
          <c:idx val="4"/>
          <c:order val="4"/>
          <c:tx>
            <c:strRef>
              <c:f>Blad1!$F$1</c:f>
              <c:strCache>
                <c:ptCount val="1"/>
                <c:pt idx="0">
                  <c:v>Helemaal niet gewenst</c:v>
                </c:pt>
              </c:strCache>
            </c:strRef>
          </c:tx>
          <c:spPr>
            <a:solidFill>
              <a:srgbClr val="C00000"/>
            </a:solidFill>
            <a:ln>
              <a:solidFill>
                <a:srgbClr val="4F81BD"/>
              </a:solidFill>
            </a:ln>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Industrie</c:v>
                </c:pt>
                <c:pt idx="1">
                  <c:v>Dokters</c:v>
                </c:pt>
                <c:pt idx="2">
                  <c:v>Consumentenorganisaties</c:v>
                </c:pt>
                <c:pt idx="3">
                  <c:v>Niet-gouvernementele organisaties (NGO’s)</c:v>
                </c:pt>
                <c:pt idx="4">
                  <c:v>Milieuverenigingen</c:v>
                </c:pt>
                <c:pt idx="5">
                  <c:v>Journalisten</c:v>
                </c:pt>
                <c:pt idx="6">
                  <c:v>Gewesten (Vlaanderen, Wallonië, Brussels Hoofdstedelijk Gewest)</c:v>
                </c:pt>
                <c:pt idx="7">
                  <c:v>Europese instellingen</c:v>
                </c:pt>
                <c:pt idx="8">
                  <c:v>Lokale besturen (provincies, gemeenten)</c:v>
                </c:pt>
                <c:pt idx="9">
                  <c:v>Federale overheid (België)</c:v>
                </c:pt>
                <c:pt idx="10">
                  <c:v>Onafhankelijke wetenschappers</c:v>
                </c:pt>
                <c:pt idx="11">
                  <c:v>Onderwijs / Scholen</c:v>
                </c:pt>
              </c:strCache>
            </c:strRef>
          </c:cat>
          <c:val>
            <c:numRef>
              <c:f>Blad1!$F$2:$F$13</c:f>
              <c:numCache>
                <c:formatCode>0%</c:formatCode>
                <c:ptCount val="12"/>
                <c:pt idx="0">
                  <c:v>0.23468041510777954</c:v>
                </c:pt>
                <c:pt idx="1">
                  <c:v>0.12324072285985493</c:v>
                </c:pt>
                <c:pt idx="2">
                  <c:v>0.10102351442988022</c:v>
                </c:pt>
                <c:pt idx="3">
                  <c:v>7.8845258428018011E-2</c:v>
                </c:pt>
                <c:pt idx="4">
                  <c:v>9.4546650368340743E-2</c:v>
                </c:pt>
                <c:pt idx="5">
                  <c:v>8.882111161154603E-2</c:v>
                </c:pt>
                <c:pt idx="6">
                  <c:v>7.3618704996458714E-2</c:v>
                </c:pt>
                <c:pt idx="7">
                  <c:v>7.7680757146460333E-2</c:v>
                </c:pt>
                <c:pt idx="8">
                  <c:v>6.7649115926179865E-2</c:v>
                </c:pt>
                <c:pt idx="9">
                  <c:v>5.7629626081266511E-2</c:v>
                </c:pt>
                <c:pt idx="10">
                  <c:v>7.083473129305011E-2</c:v>
                </c:pt>
                <c:pt idx="11">
                  <c:v>6.8408411680547537E-2</c:v>
                </c:pt>
              </c:numCache>
            </c:numRef>
          </c:val>
        </c:ser>
        <c:dLbls>
          <c:showLegendKey val="0"/>
          <c:showVal val="0"/>
          <c:showCatName val="0"/>
          <c:showSerName val="0"/>
          <c:showPercent val="0"/>
          <c:showBubbleSize val="0"/>
        </c:dLbls>
        <c:gapWidth val="75"/>
        <c:overlap val="100"/>
        <c:axId val="225059024"/>
        <c:axId val="225059416"/>
      </c:barChart>
      <c:catAx>
        <c:axId val="225059024"/>
        <c:scaling>
          <c:orientation val="minMax"/>
        </c:scaling>
        <c:delete val="1"/>
        <c:axPos val="l"/>
        <c:numFmt formatCode="General" sourceLinked="0"/>
        <c:majorTickMark val="out"/>
        <c:minorTickMark val="none"/>
        <c:tickLblPos val="none"/>
        <c:crossAx val="225059416"/>
        <c:crosses val="autoZero"/>
        <c:auto val="1"/>
        <c:lblAlgn val="ctr"/>
        <c:lblOffset val="100"/>
        <c:noMultiLvlLbl val="0"/>
      </c:catAx>
      <c:valAx>
        <c:axId val="225059416"/>
        <c:scaling>
          <c:orientation val="minMax"/>
        </c:scaling>
        <c:delete val="0"/>
        <c:axPos val="b"/>
        <c:majorGridlines/>
        <c:numFmt formatCode="0%" sourceLinked="1"/>
        <c:majorTickMark val="out"/>
        <c:minorTickMark val="none"/>
        <c:tickLblPos val="nextTo"/>
        <c:crossAx val="225059024"/>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696321153293841E-2"/>
          <c:y val="4.645843384867121E-2"/>
          <c:w val="0.88447542109833599"/>
          <c:h val="0.79836714144867937"/>
        </c:manualLayout>
      </c:layout>
      <c:barChart>
        <c:barDir val="bar"/>
        <c:grouping val="percentStacked"/>
        <c:varyColors val="0"/>
        <c:ser>
          <c:idx val="0"/>
          <c:order val="0"/>
          <c:tx>
            <c:strRef>
              <c:f>Blad1!$B$1</c:f>
              <c:strCache>
                <c:ptCount val="1"/>
                <c:pt idx="0">
                  <c:v>Heel bezorgd</c:v>
                </c:pt>
              </c:strCache>
            </c:strRef>
          </c:tx>
          <c:spPr>
            <a:solidFill>
              <a:srgbClr val="008000"/>
            </a:solidFill>
          </c:spPr>
          <c:invertIfNegative val="0"/>
          <c:dLbls>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Blad1!$A$2:$A$16</c:f>
              <c:strCache>
                <c:ptCount val="15"/>
                <c:pt idx="0">
                  <c:v>Vergrijzing van de bevolking</c:v>
                </c:pt>
                <c:pt idx="1">
                  <c:v>Drugsmisbruik</c:v>
                </c:pt>
                <c:pt idx="2">
                  <c:v>Economische groei</c:v>
                </c:pt>
                <c:pt idx="3">
                  <c:v>Voedselveiligheid</c:v>
                </c:pt>
                <c:pt idx="4">
                  <c:v>Mobiliteit</c:v>
                </c:pt>
                <c:pt idx="5">
                  <c:v>Werkloosheid</c:v>
                </c:pt>
                <c:pt idx="6">
                  <c:v>Het schaars worden van energiebronnen zoals aardolie en aardgas</c:v>
                </c:pt>
                <c:pt idx="7">
                  <c:v>Immigratie en integratie</c:v>
                </c:pt>
                <c:pt idx="8">
                  <c:v>Onveiligheid</c:v>
                </c:pt>
                <c:pt idx="9">
                  <c:v>Armoede in de wereld</c:v>
                </c:pt>
                <c:pt idx="10">
                  <c:v>Mensenrechten</c:v>
                </c:pt>
                <c:pt idx="11">
                  <c:v>Armoede, sociale uitsluiting</c:v>
                </c:pt>
                <c:pt idx="12">
                  <c:v>Gezondheidsproblemen (AIDS, kanker, ...)</c:v>
                </c:pt>
                <c:pt idx="13">
                  <c:v>Terrorisme</c:v>
                </c:pt>
                <c:pt idx="14">
                  <c:v>Milieu</c:v>
                </c:pt>
              </c:strCache>
            </c:strRef>
          </c:cat>
          <c:val>
            <c:numRef>
              <c:f>Blad1!$B$2:$B$16</c:f>
              <c:numCache>
                <c:formatCode>0</c:formatCode>
                <c:ptCount val="15"/>
                <c:pt idx="0">
                  <c:v>7.6087508769077505</c:v>
                </c:pt>
                <c:pt idx="1">
                  <c:v>12.806826902229474</c:v>
                </c:pt>
                <c:pt idx="2">
                  <c:v>8.2012389373692667</c:v>
                </c:pt>
                <c:pt idx="3">
                  <c:v>16.306278680074314</c:v>
                </c:pt>
                <c:pt idx="4">
                  <c:v>13.879426156681088</c:v>
                </c:pt>
                <c:pt idx="5">
                  <c:v>13.461874379242655</c:v>
                </c:pt>
                <c:pt idx="6">
                  <c:v>16.835188352176491</c:v>
                </c:pt>
                <c:pt idx="7">
                  <c:v>22.269027196043542</c:v>
                </c:pt>
                <c:pt idx="8">
                  <c:v>18.148550587291979</c:v>
                </c:pt>
                <c:pt idx="9">
                  <c:v>18.167576347592167</c:v>
                </c:pt>
                <c:pt idx="10">
                  <c:v>22.589788539862017</c:v>
                </c:pt>
                <c:pt idx="11">
                  <c:v>19.10228332395679</c:v>
                </c:pt>
                <c:pt idx="12">
                  <c:v>25.319710194171229</c:v>
                </c:pt>
                <c:pt idx="13">
                  <c:v>35.509646605641123</c:v>
                </c:pt>
                <c:pt idx="14">
                  <c:v>36.714842295247323</c:v>
                </c:pt>
              </c:numCache>
            </c:numRef>
          </c:val>
        </c:ser>
        <c:ser>
          <c:idx val="1"/>
          <c:order val="1"/>
          <c:tx>
            <c:strRef>
              <c:f>Blad1!$C$1</c:f>
              <c:strCache>
                <c:ptCount val="1"/>
                <c:pt idx="0">
                  <c:v>bezorgd</c:v>
                </c:pt>
              </c:strCache>
            </c:strRef>
          </c:tx>
          <c:spPr>
            <a:solidFill>
              <a:srgbClr val="92D050"/>
            </a:solidFill>
            <a:ln>
              <a:no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Blad1!$A$2:$A$16</c:f>
              <c:strCache>
                <c:ptCount val="15"/>
                <c:pt idx="0">
                  <c:v>Vergrijzing van de bevolking</c:v>
                </c:pt>
                <c:pt idx="1">
                  <c:v>Drugsmisbruik</c:v>
                </c:pt>
                <c:pt idx="2">
                  <c:v>Economische groei</c:v>
                </c:pt>
                <c:pt idx="3">
                  <c:v>Voedselveiligheid</c:v>
                </c:pt>
                <c:pt idx="4">
                  <c:v>Mobiliteit</c:v>
                </c:pt>
                <c:pt idx="5">
                  <c:v>Werkloosheid</c:v>
                </c:pt>
                <c:pt idx="6">
                  <c:v>Het schaars worden van energiebronnen zoals aardolie en aardgas</c:v>
                </c:pt>
                <c:pt idx="7">
                  <c:v>Immigratie en integratie</c:v>
                </c:pt>
                <c:pt idx="8">
                  <c:v>Onveiligheid</c:v>
                </c:pt>
                <c:pt idx="9">
                  <c:v>Armoede in de wereld</c:v>
                </c:pt>
                <c:pt idx="10">
                  <c:v>Mensenrechten</c:v>
                </c:pt>
                <c:pt idx="11">
                  <c:v>Armoede, sociale uitsluiting</c:v>
                </c:pt>
                <c:pt idx="12">
                  <c:v>Gezondheidsproblemen (AIDS, kanker, ...)</c:v>
                </c:pt>
                <c:pt idx="13">
                  <c:v>Terrorisme</c:v>
                </c:pt>
                <c:pt idx="14">
                  <c:v>Milieu</c:v>
                </c:pt>
              </c:strCache>
            </c:strRef>
          </c:cat>
          <c:val>
            <c:numRef>
              <c:f>Blad1!$C$2:$C$16</c:f>
              <c:numCache>
                <c:formatCode>0</c:formatCode>
                <c:ptCount val="15"/>
                <c:pt idx="0">
                  <c:v>30.788201976707381</c:v>
                </c:pt>
                <c:pt idx="1">
                  <c:v>28.484652878424747</c:v>
                </c:pt>
                <c:pt idx="2">
                  <c:v>33.685999432879612</c:v>
                </c:pt>
                <c:pt idx="3">
                  <c:v>32.149174882320551</c:v>
                </c:pt>
                <c:pt idx="4">
                  <c:v>34.661900069611441</c:v>
                </c:pt>
                <c:pt idx="5">
                  <c:v>35.373751104118625</c:v>
                </c:pt>
                <c:pt idx="6">
                  <c:v>34.869246844955022</c:v>
                </c:pt>
                <c:pt idx="7">
                  <c:v>34.169637395459361</c:v>
                </c:pt>
                <c:pt idx="8">
                  <c:v>39.907403080122336</c:v>
                </c:pt>
                <c:pt idx="9">
                  <c:v>41.545818211560452</c:v>
                </c:pt>
                <c:pt idx="10">
                  <c:v>39.286923631841255</c:v>
                </c:pt>
                <c:pt idx="11">
                  <c:v>43.141329852376728</c:v>
                </c:pt>
                <c:pt idx="12">
                  <c:v>44.738670972463161</c:v>
                </c:pt>
                <c:pt idx="13">
                  <c:v>35.543723510810075</c:v>
                </c:pt>
                <c:pt idx="14">
                  <c:v>43.928469706994903</c:v>
                </c:pt>
              </c:numCache>
            </c:numRef>
          </c:val>
        </c:ser>
        <c:ser>
          <c:idx val="2"/>
          <c:order val="2"/>
          <c:tx>
            <c:strRef>
              <c:f>Blad1!$D$1</c:f>
              <c:strCache>
                <c:ptCount val="1"/>
                <c:pt idx="0">
                  <c:v>Tussen beide</c:v>
                </c:pt>
              </c:strCache>
            </c:strRef>
          </c:tx>
          <c:spPr>
            <a:solidFill>
              <a:srgbClr val="FFFF00"/>
            </a:solidFill>
            <a:ln>
              <a:solidFill>
                <a:schemeClr val="bg1">
                  <a:lumMod val="85000"/>
                </a:schemeClr>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Blad1!$A$2:$A$16</c:f>
              <c:strCache>
                <c:ptCount val="15"/>
                <c:pt idx="0">
                  <c:v>Vergrijzing van de bevolking</c:v>
                </c:pt>
                <c:pt idx="1">
                  <c:v>Drugsmisbruik</c:v>
                </c:pt>
                <c:pt idx="2">
                  <c:v>Economische groei</c:v>
                </c:pt>
                <c:pt idx="3">
                  <c:v>Voedselveiligheid</c:v>
                </c:pt>
                <c:pt idx="4">
                  <c:v>Mobiliteit</c:v>
                </c:pt>
                <c:pt idx="5">
                  <c:v>Werkloosheid</c:v>
                </c:pt>
                <c:pt idx="6">
                  <c:v>Het schaars worden van energiebronnen zoals aardolie en aardgas</c:v>
                </c:pt>
                <c:pt idx="7">
                  <c:v>Immigratie en integratie</c:v>
                </c:pt>
                <c:pt idx="8">
                  <c:v>Onveiligheid</c:v>
                </c:pt>
                <c:pt idx="9">
                  <c:v>Armoede in de wereld</c:v>
                </c:pt>
                <c:pt idx="10">
                  <c:v>Mensenrechten</c:v>
                </c:pt>
                <c:pt idx="11">
                  <c:v>Armoede, sociale uitsluiting</c:v>
                </c:pt>
                <c:pt idx="12">
                  <c:v>Gezondheidsproblemen (AIDS, kanker, ...)</c:v>
                </c:pt>
                <c:pt idx="13">
                  <c:v>Terrorisme</c:v>
                </c:pt>
                <c:pt idx="14">
                  <c:v>Milieu</c:v>
                </c:pt>
              </c:strCache>
            </c:strRef>
          </c:cat>
          <c:val>
            <c:numRef>
              <c:f>Blad1!$D$2:$D$16</c:f>
              <c:numCache>
                <c:formatCode>0</c:formatCode>
                <c:ptCount val="15"/>
                <c:pt idx="0">
                  <c:v>36.134500472630194</c:v>
                </c:pt>
                <c:pt idx="1">
                  <c:v>29.321889629602815</c:v>
                </c:pt>
                <c:pt idx="2">
                  <c:v>35.578066002743775</c:v>
                </c:pt>
                <c:pt idx="3">
                  <c:v>31.077943294533586</c:v>
                </c:pt>
                <c:pt idx="4">
                  <c:v>33.393950670938551</c:v>
                </c:pt>
                <c:pt idx="5">
                  <c:v>31.241012584590607</c:v>
                </c:pt>
                <c:pt idx="6">
                  <c:v>30.430845495709981</c:v>
                </c:pt>
                <c:pt idx="7">
                  <c:v>29.687343091126483</c:v>
                </c:pt>
                <c:pt idx="8">
                  <c:v>24.817138666525352</c:v>
                </c:pt>
                <c:pt idx="9">
                  <c:v>30.775289467048491</c:v>
                </c:pt>
                <c:pt idx="10">
                  <c:v>28.818194396860996</c:v>
                </c:pt>
                <c:pt idx="11">
                  <c:v>24.203048681708989</c:v>
                </c:pt>
                <c:pt idx="12">
                  <c:v>23.216947972130029</c:v>
                </c:pt>
                <c:pt idx="13">
                  <c:v>19.649926237743017</c:v>
                </c:pt>
                <c:pt idx="14">
                  <c:v>15.059232496523476</c:v>
                </c:pt>
              </c:numCache>
            </c:numRef>
          </c:val>
        </c:ser>
        <c:ser>
          <c:idx val="3"/>
          <c:order val="3"/>
          <c:tx>
            <c:strRef>
              <c:f>Blad1!$E$1</c:f>
              <c:strCache>
                <c:ptCount val="1"/>
                <c:pt idx="0">
                  <c:v>Niet bezorgd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Blad1!$A$2:$A$16</c:f>
              <c:strCache>
                <c:ptCount val="15"/>
                <c:pt idx="0">
                  <c:v>Vergrijzing van de bevolking</c:v>
                </c:pt>
                <c:pt idx="1">
                  <c:v>Drugsmisbruik</c:v>
                </c:pt>
                <c:pt idx="2">
                  <c:v>Economische groei</c:v>
                </c:pt>
                <c:pt idx="3">
                  <c:v>Voedselveiligheid</c:v>
                </c:pt>
                <c:pt idx="4">
                  <c:v>Mobiliteit</c:v>
                </c:pt>
                <c:pt idx="5">
                  <c:v>Werkloosheid</c:v>
                </c:pt>
                <c:pt idx="6">
                  <c:v>Het schaars worden van energiebronnen zoals aardolie en aardgas</c:v>
                </c:pt>
                <c:pt idx="7">
                  <c:v>Immigratie en integratie</c:v>
                </c:pt>
                <c:pt idx="8">
                  <c:v>Onveiligheid</c:v>
                </c:pt>
                <c:pt idx="9">
                  <c:v>Armoede in de wereld</c:v>
                </c:pt>
                <c:pt idx="10">
                  <c:v>Mensenrechten</c:v>
                </c:pt>
                <c:pt idx="11">
                  <c:v>Armoede, sociale uitsluiting</c:v>
                </c:pt>
                <c:pt idx="12">
                  <c:v>Gezondheidsproblemen (AIDS, kanker, ...)</c:v>
                </c:pt>
                <c:pt idx="13">
                  <c:v>Terrorisme</c:v>
                </c:pt>
                <c:pt idx="14">
                  <c:v>Milieu</c:v>
                </c:pt>
              </c:strCache>
            </c:strRef>
          </c:cat>
          <c:val>
            <c:numRef>
              <c:f>Blad1!$E$2:$E$16</c:f>
              <c:numCache>
                <c:formatCode>0</c:formatCode>
                <c:ptCount val="15"/>
                <c:pt idx="0">
                  <c:v>19.024136913359687</c:v>
                </c:pt>
                <c:pt idx="1">
                  <c:v>22.48280568852384</c:v>
                </c:pt>
                <c:pt idx="2">
                  <c:v>18.388971715760078</c:v>
                </c:pt>
                <c:pt idx="3">
                  <c:v>16.343986039197073</c:v>
                </c:pt>
                <c:pt idx="4">
                  <c:v>14.86061716126212</c:v>
                </c:pt>
                <c:pt idx="5">
                  <c:v>15.875577209360127</c:v>
                </c:pt>
                <c:pt idx="6">
                  <c:v>14.036039413826364</c:v>
                </c:pt>
                <c:pt idx="7">
                  <c:v>10.471152810177704</c:v>
                </c:pt>
                <c:pt idx="8">
                  <c:v>15.179015939946268</c:v>
                </c:pt>
                <c:pt idx="9">
                  <c:v>7.5488406207626424</c:v>
                </c:pt>
                <c:pt idx="10">
                  <c:v>7.7464078150720503</c:v>
                </c:pt>
                <c:pt idx="11">
                  <c:v>11.372940831086508</c:v>
                </c:pt>
                <c:pt idx="12">
                  <c:v>5.4335299030491973</c:v>
                </c:pt>
                <c:pt idx="13">
                  <c:v>7.5673260903999271</c:v>
                </c:pt>
                <c:pt idx="14">
                  <c:v>3.7393033475739212</c:v>
                </c:pt>
              </c:numCache>
            </c:numRef>
          </c:val>
        </c:ser>
        <c:ser>
          <c:idx val="4"/>
          <c:order val="4"/>
          <c:tx>
            <c:strRef>
              <c:f>Blad1!$F$1</c:f>
              <c:strCache>
                <c:ptCount val="1"/>
                <c:pt idx="0">
                  <c:v>Helemaal niet bezorgd</c:v>
                </c:pt>
              </c:strCache>
            </c:strRef>
          </c:tx>
          <c:spPr>
            <a:solidFill>
              <a:srgbClr val="C00000"/>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Blad1!$A$2:$A$16</c:f>
              <c:strCache>
                <c:ptCount val="15"/>
                <c:pt idx="0">
                  <c:v>Vergrijzing van de bevolking</c:v>
                </c:pt>
                <c:pt idx="1">
                  <c:v>Drugsmisbruik</c:v>
                </c:pt>
                <c:pt idx="2">
                  <c:v>Economische groei</c:v>
                </c:pt>
                <c:pt idx="3">
                  <c:v>Voedselveiligheid</c:v>
                </c:pt>
                <c:pt idx="4">
                  <c:v>Mobiliteit</c:v>
                </c:pt>
                <c:pt idx="5">
                  <c:v>Werkloosheid</c:v>
                </c:pt>
                <c:pt idx="6">
                  <c:v>Het schaars worden van energiebronnen zoals aardolie en aardgas</c:v>
                </c:pt>
                <c:pt idx="7">
                  <c:v>Immigratie en integratie</c:v>
                </c:pt>
                <c:pt idx="8">
                  <c:v>Onveiligheid</c:v>
                </c:pt>
                <c:pt idx="9">
                  <c:v>Armoede in de wereld</c:v>
                </c:pt>
                <c:pt idx="10">
                  <c:v>Mensenrechten</c:v>
                </c:pt>
                <c:pt idx="11">
                  <c:v>Armoede, sociale uitsluiting</c:v>
                </c:pt>
                <c:pt idx="12">
                  <c:v>Gezondheidsproblemen (AIDS, kanker, ...)</c:v>
                </c:pt>
                <c:pt idx="13">
                  <c:v>Terrorisme</c:v>
                </c:pt>
                <c:pt idx="14">
                  <c:v>Milieu</c:v>
                </c:pt>
              </c:strCache>
            </c:strRef>
          </c:cat>
          <c:val>
            <c:numRef>
              <c:f>Blad1!$F$2:$F$16</c:f>
              <c:numCache>
                <c:formatCode>0</c:formatCode>
                <c:ptCount val="15"/>
                <c:pt idx="0">
                  <c:v>6.4444097603947199</c:v>
                </c:pt>
                <c:pt idx="1">
                  <c:v>6.9038249012189707</c:v>
                </c:pt>
                <c:pt idx="2">
                  <c:v>4.1457239112472761</c:v>
                </c:pt>
                <c:pt idx="3">
                  <c:v>4.122617103874445</c:v>
                </c:pt>
                <c:pt idx="4">
                  <c:v>3.2041059415066679</c:v>
                </c:pt>
                <c:pt idx="5">
                  <c:v>4.0477847226880055</c:v>
                </c:pt>
                <c:pt idx="6">
                  <c:v>3.8286798933323944</c:v>
                </c:pt>
                <c:pt idx="7">
                  <c:v>3.4028395071929411</c:v>
                </c:pt>
                <c:pt idx="8">
                  <c:v>1.9478917261139559</c:v>
                </c:pt>
                <c:pt idx="9">
                  <c:v>1.9624753530362833</c:v>
                </c:pt>
                <c:pt idx="10">
                  <c:v>1.558685616363594</c:v>
                </c:pt>
                <c:pt idx="11">
                  <c:v>2.1803973108710286</c:v>
                </c:pt>
                <c:pt idx="12">
                  <c:v>1.2911409581864077</c:v>
                </c:pt>
                <c:pt idx="13">
                  <c:v>1.7293775554054758</c:v>
                </c:pt>
                <c:pt idx="14">
                  <c:v>0.55815215366011761</c:v>
                </c:pt>
              </c:numCache>
            </c:numRef>
          </c:val>
        </c:ser>
        <c:dLbls>
          <c:showLegendKey val="0"/>
          <c:showVal val="0"/>
          <c:showCatName val="0"/>
          <c:showSerName val="0"/>
          <c:showPercent val="0"/>
          <c:showBubbleSize val="0"/>
        </c:dLbls>
        <c:gapWidth val="70"/>
        <c:overlap val="100"/>
        <c:axId val="176835816"/>
        <c:axId val="176836208"/>
      </c:barChart>
      <c:catAx>
        <c:axId val="176835816"/>
        <c:scaling>
          <c:orientation val="minMax"/>
        </c:scaling>
        <c:delete val="1"/>
        <c:axPos val="l"/>
        <c:numFmt formatCode="General" sourceLinked="0"/>
        <c:majorTickMark val="out"/>
        <c:minorTickMark val="none"/>
        <c:tickLblPos val="none"/>
        <c:crossAx val="176836208"/>
        <c:crosses val="autoZero"/>
        <c:auto val="1"/>
        <c:lblAlgn val="ctr"/>
        <c:lblOffset val="100"/>
        <c:noMultiLvlLbl val="0"/>
      </c:catAx>
      <c:valAx>
        <c:axId val="176836208"/>
        <c:scaling>
          <c:orientation val="minMax"/>
        </c:scaling>
        <c:delete val="0"/>
        <c:axPos val="b"/>
        <c:majorGridlines/>
        <c:numFmt formatCode="0%" sourceLinked="1"/>
        <c:majorTickMark val="out"/>
        <c:minorTickMark val="none"/>
        <c:tickLblPos val="nextTo"/>
        <c:crossAx val="176835816"/>
        <c:crosses val="autoZero"/>
        <c:crossBetween val="between"/>
      </c:valAx>
    </c:plotArea>
    <c:plotVisOnly val="1"/>
    <c:dispBlanksAs val="gap"/>
    <c:showDLblsOverMax val="0"/>
  </c:chart>
  <c:spPr>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8666565298177E-2"/>
          <c:y val="1.7422828692439152E-2"/>
          <c:w val="0.89466182979311715"/>
          <c:h val="0.70854672061527224"/>
        </c:manualLayout>
      </c:layout>
      <c:barChart>
        <c:barDir val="bar"/>
        <c:grouping val="percentStacked"/>
        <c:varyColors val="0"/>
        <c:ser>
          <c:idx val="0"/>
          <c:order val="0"/>
          <c:tx>
            <c:strRef>
              <c:f>Blad1!$B$1</c:f>
              <c:strCache>
                <c:ptCount val="1"/>
                <c:pt idx="0">
                  <c:v>Tout à fait souhaité</c:v>
                </c:pt>
              </c:strCache>
            </c:strRef>
          </c:tx>
          <c:spPr>
            <a:solidFill>
              <a:srgbClr val="00800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Blad1!$B$2:$B$16</c:f>
              <c:numCache>
                <c:formatCode>General</c:formatCode>
                <c:ptCount val="15"/>
              </c:numCache>
            </c:numRef>
          </c:val>
        </c:ser>
        <c:ser>
          <c:idx val="1"/>
          <c:order val="1"/>
          <c:tx>
            <c:strRef>
              <c:f>Blad1!$C$1</c:f>
              <c:strCache>
                <c:ptCount val="1"/>
                <c:pt idx="0">
                  <c:v>Souhaité</c:v>
                </c:pt>
              </c:strCache>
            </c:strRef>
          </c:tx>
          <c:spPr>
            <a:solidFill>
              <a:srgbClr val="92D050"/>
            </a:solidFill>
            <a:ln>
              <a:solidFill>
                <a:srgbClr val="4F81BD"/>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Blad1!$C$2:$C$16</c:f>
              <c:numCache>
                <c:formatCode>General</c:formatCode>
                <c:ptCount val="15"/>
              </c:numCache>
            </c:numRef>
          </c:val>
        </c:ser>
        <c:ser>
          <c:idx val="2"/>
          <c:order val="2"/>
          <c:tx>
            <c:strRef>
              <c:f>Blad1!$D$1</c:f>
              <c:strCache>
                <c:ptCount val="1"/>
                <c:pt idx="0">
                  <c:v>Entre les deux</c:v>
                </c:pt>
              </c:strCache>
            </c:strRef>
          </c:tx>
          <c:spPr>
            <a:solidFill>
              <a:srgbClr val="FFFF00"/>
            </a:solidFill>
            <a:ln>
              <a:solidFill>
                <a:srgbClr val="4F81BD"/>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Blad1!$D$2:$D$16</c:f>
              <c:numCache>
                <c:formatCode>General</c:formatCode>
                <c:ptCount val="15"/>
              </c:numCache>
            </c:numRef>
          </c:val>
        </c:ser>
        <c:ser>
          <c:idx val="3"/>
          <c:order val="3"/>
          <c:tx>
            <c:strRef>
              <c:f>Blad1!$E$1</c:f>
              <c:strCache>
                <c:ptCount val="1"/>
                <c:pt idx="0">
                  <c:v>Pas vraiment souhaité</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Blad1!$E$2:$E$16</c:f>
              <c:numCache>
                <c:formatCode>General</c:formatCode>
                <c:ptCount val="15"/>
              </c:numCache>
            </c:numRef>
          </c:val>
        </c:ser>
        <c:ser>
          <c:idx val="4"/>
          <c:order val="4"/>
          <c:tx>
            <c:strRef>
              <c:f>Blad1!$F$1</c:f>
              <c:strCache>
                <c:ptCount val="1"/>
                <c:pt idx="0">
                  <c:v>Pas du tout souhaité</c:v>
                </c:pt>
              </c:strCache>
            </c:strRef>
          </c:tx>
          <c:spPr>
            <a:solidFill>
              <a:srgbClr val="C00000"/>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Blad1!$F$2:$F$16</c:f>
              <c:numCache>
                <c:formatCode>General</c:formatCode>
                <c:ptCount val="15"/>
              </c:numCache>
            </c:numRef>
          </c:val>
        </c:ser>
        <c:ser>
          <c:idx val="5"/>
          <c:order val="5"/>
          <c:tx>
            <c:strRef>
              <c:f>Blad1!$G$1</c:f>
              <c:strCache>
                <c:ptCount val="1"/>
                <c:pt idx="0">
                  <c:v>Aucune idée</c:v>
                </c:pt>
              </c:strCache>
            </c:strRef>
          </c:tx>
          <c:spPr>
            <a:solidFill>
              <a:schemeClr val="bg1">
                <a:lumMod val="75000"/>
              </a:schemeClr>
            </a:solidFill>
          </c:spPr>
          <c:invertIfNegative val="0"/>
          <c:cat>
            <c:numRef>
              <c:f>Blad1!$A$2:$A$16</c:f>
              <c:numCache>
                <c:formatCode>General</c:formatCode>
                <c:ptCount val="15"/>
              </c:numCache>
            </c:numRef>
          </c:cat>
          <c:val>
            <c:numRef>
              <c:f>Blad1!$G$2:$G$16</c:f>
              <c:numCache>
                <c:formatCode>General</c:formatCode>
                <c:ptCount val="15"/>
              </c:numCache>
            </c:numRef>
          </c:val>
        </c:ser>
        <c:dLbls>
          <c:showLegendKey val="0"/>
          <c:showVal val="0"/>
          <c:showCatName val="0"/>
          <c:showSerName val="0"/>
          <c:showPercent val="0"/>
          <c:showBubbleSize val="0"/>
        </c:dLbls>
        <c:gapWidth val="150"/>
        <c:overlap val="100"/>
        <c:axId val="225060200"/>
        <c:axId val="225060592"/>
      </c:barChart>
      <c:catAx>
        <c:axId val="225060200"/>
        <c:scaling>
          <c:orientation val="minMax"/>
        </c:scaling>
        <c:delete val="1"/>
        <c:axPos val="l"/>
        <c:numFmt formatCode="General" sourceLinked="0"/>
        <c:majorTickMark val="out"/>
        <c:minorTickMark val="none"/>
        <c:tickLblPos val="none"/>
        <c:crossAx val="225060592"/>
        <c:crosses val="autoZero"/>
        <c:auto val="1"/>
        <c:lblAlgn val="ctr"/>
        <c:lblOffset val="100"/>
        <c:noMultiLvlLbl val="0"/>
      </c:catAx>
      <c:valAx>
        <c:axId val="225060592"/>
        <c:scaling>
          <c:orientation val="minMax"/>
        </c:scaling>
        <c:delete val="1"/>
        <c:axPos val="b"/>
        <c:numFmt formatCode="0%" sourceLinked="1"/>
        <c:majorTickMark val="out"/>
        <c:minorTickMark val="none"/>
        <c:tickLblPos val="none"/>
        <c:crossAx val="225060200"/>
        <c:crosses val="autoZero"/>
        <c:crossBetween val="between"/>
      </c:valAx>
      <c:spPr>
        <a:noFill/>
        <a:ln w="25400">
          <a:noFill/>
        </a:ln>
      </c:spPr>
    </c:plotArea>
    <c:legend>
      <c:legendPos val="r"/>
      <c:legendEntry>
        <c:idx val="5"/>
        <c:delete val="1"/>
      </c:legendEntry>
      <c:layout>
        <c:manualLayout>
          <c:xMode val="edge"/>
          <c:yMode val="edge"/>
          <c:x val="0"/>
          <c:y val="0"/>
          <c:w val="0.99971454149626227"/>
          <c:h val="0.80368503937008295"/>
        </c:manualLayout>
      </c:layout>
      <c:overlay val="0"/>
    </c:legend>
    <c:plotVisOnly val="1"/>
    <c:dispBlanksAs val="gap"/>
    <c:showDLblsOverMax val="0"/>
  </c:chart>
  <c:spPr>
    <a:ln>
      <a:noFill/>
    </a:ln>
  </c:spPr>
  <c:txPr>
    <a:bodyPr/>
    <a:lstStyle/>
    <a:p>
      <a:pPr>
        <a:defRPr sz="9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501592439285568"/>
          <c:y val="5.8511801548272166E-2"/>
          <c:w val="0.57498413444588692"/>
          <c:h val="0.73993386205785661"/>
        </c:manualLayout>
      </c:layout>
      <c:barChart>
        <c:barDir val="bar"/>
        <c:grouping val="clustered"/>
        <c:varyColors val="0"/>
        <c:ser>
          <c:idx val="0"/>
          <c:order val="0"/>
          <c:tx>
            <c:strRef>
              <c:f>Blad1!$B$1</c:f>
              <c:strCache>
                <c:ptCount val="1"/>
                <c:pt idx="0">
                  <c:v>2009</c:v>
                </c:pt>
              </c:strCache>
            </c:strRef>
          </c:tx>
          <c:spPr>
            <a:solidFill>
              <a:srgbClr val="FFFF00"/>
            </a:solidFill>
          </c:spPr>
          <c:invertIfNegative val="0"/>
          <c:dLbls>
            <c:spPr>
              <a:noFill/>
              <a:ln>
                <a:noFill/>
              </a:ln>
              <a:effectLst/>
            </c:spPr>
            <c:txPr>
              <a:bodyPr/>
              <a:lstStyle/>
              <a:p>
                <a:pPr>
                  <a:defRPr b="1">
                    <a:solidFill>
                      <a:sysClr val="windowText" lastClr="0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Imago</c:v>
                </c:pt>
                <c:pt idx="1">
                  <c:v>Design</c:v>
                </c:pt>
                <c:pt idx="2">
                  <c:v>Milieubewustzijn</c:v>
                </c:pt>
                <c:pt idx="3">
                  <c:v>Energieverbruik</c:v>
                </c:pt>
                <c:pt idx="4">
                  <c:v>Kwaliteit</c:v>
                </c:pt>
                <c:pt idx="5">
                  <c:v>Prijs</c:v>
                </c:pt>
              </c:strCache>
            </c:strRef>
          </c:cat>
          <c:val>
            <c:numRef>
              <c:f>Blad1!$B$2:$B$7</c:f>
              <c:numCache>
                <c:formatCode>0%</c:formatCode>
                <c:ptCount val="6"/>
                <c:pt idx="0">
                  <c:v>0.27</c:v>
                </c:pt>
                <c:pt idx="1">
                  <c:v>0.37000000000000038</c:v>
                </c:pt>
                <c:pt idx="2">
                  <c:v>0.41000000000000031</c:v>
                </c:pt>
                <c:pt idx="3">
                  <c:v>0.53</c:v>
                </c:pt>
                <c:pt idx="4">
                  <c:v>0.63000000000000511</c:v>
                </c:pt>
                <c:pt idx="5">
                  <c:v>0.59</c:v>
                </c:pt>
              </c:numCache>
            </c:numRef>
          </c:val>
        </c:ser>
        <c:ser>
          <c:idx val="1"/>
          <c:order val="1"/>
          <c:tx>
            <c:strRef>
              <c:f>Blad1!$C$1</c:f>
              <c:strCache>
                <c:ptCount val="1"/>
                <c:pt idx="0">
                  <c:v>2013</c:v>
                </c:pt>
              </c:strCache>
            </c:strRef>
          </c:tx>
          <c:spPr>
            <a:solidFill>
              <a:srgbClr val="00FF00"/>
            </a:solidFill>
          </c:spPr>
          <c:invertIfNegative val="0"/>
          <c:dLbls>
            <c:spPr>
              <a:noFill/>
              <a:ln>
                <a:noFill/>
              </a:ln>
              <a:effectLst/>
            </c:spPr>
            <c:txPr>
              <a:bodyPr/>
              <a:lstStyle/>
              <a:p>
                <a:pPr>
                  <a:defRPr b="1">
                    <a:solidFill>
                      <a:sysClr val="windowText" lastClr="0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Imago</c:v>
                </c:pt>
                <c:pt idx="1">
                  <c:v>Design</c:v>
                </c:pt>
                <c:pt idx="2">
                  <c:v>Milieubewustzijn</c:v>
                </c:pt>
                <c:pt idx="3">
                  <c:v>Energieverbruik</c:v>
                </c:pt>
                <c:pt idx="4">
                  <c:v>Kwaliteit</c:v>
                </c:pt>
                <c:pt idx="5">
                  <c:v>Prijs</c:v>
                </c:pt>
              </c:strCache>
            </c:strRef>
          </c:cat>
          <c:val>
            <c:numRef>
              <c:f>Blad1!$C$2:$C$7</c:f>
              <c:numCache>
                <c:formatCode>0%</c:formatCode>
                <c:ptCount val="6"/>
                <c:pt idx="0">
                  <c:v>0.26</c:v>
                </c:pt>
                <c:pt idx="1">
                  <c:v>0.36000000000000032</c:v>
                </c:pt>
                <c:pt idx="2">
                  <c:v>0.45</c:v>
                </c:pt>
                <c:pt idx="3">
                  <c:v>0.60000000000000064</c:v>
                </c:pt>
                <c:pt idx="4">
                  <c:v>0.64000000000000512</c:v>
                </c:pt>
                <c:pt idx="5">
                  <c:v>0.73000000000000065</c:v>
                </c:pt>
              </c:numCache>
            </c:numRef>
          </c:val>
        </c:ser>
        <c:ser>
          <c:idx val="2"/>
          <c:order val="2"/>
          <c:tx>
            <c:strRef>
              <c:f>Blad1!$D$1</c:f>
              <c:strCache>
                <c:ptCount val="1"/>
                <c:pt idx="0">
                  <c:v>2017</c:v>
                </c:pt>
              </c:strCache>
            </c:strRef>
          </c:tx>
          <c:spPr>
            <a:solidFill>
              <a:srgbClr val="00B0F0"/>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Imago</c:v>
                </c:pt>
                <c:pt idx="1">
                  <c:v>Design</c:v>
                </c:pt>
                <c:pt idx="2">
                  <c:v>Milieubewustzijn</c:v>
                </c:pt>
                <c:pt idx="3">
                  <c:v>Energieverbruik</c:v>
                </c:pt>
                <c:pt idx="4">
                  <c:v>Kwaliteit</c:v>
                </c:pt>
                <c:pt idx="5">
                  <c:v>Prijs</c:v>
                </c:pt>
              </c:strCache>
            </c:strRef>
          </c:cat>
          <c:val>
            <c:numRef>
              <c:f>Blad1!$D$2:$D$7</c:f>
              <c:numCache>
                <c:formatCode>0%</c:formatCode>
                <c:ptCount val="6"/>
                <c:pt idx="0">
                  <c:v>0.28486418102761191</c:v>
                </c:pt>
                <c:pt idx="1">
                  <c:v>0.42797420512551076</c:v>
                </c:pt>
                <c:pt idx="2">
                  <c:v>0.51469349890005966</c:v>
                </c:pt>
                <c:pt idx="3">
                  <c:v>0.63576679802270686</c:v>
                </c:pt>
                <c:pt idx="4">
                  <c:v>0.72688437060542233</c:v>
                </c:pt>
                <c:pt idx="5">
                  <c:v>0.7894675466247455</c:v>
                </c:pt>
              </c:numCache>
            </c:numRef>
          </c:val>
        </c:ser>
        <c:dLbls>
          <c:showLegendKey val="0"/>
          <c:showVal val="0"/>
          <c:showCatName val="0"/>
          <c:showSerName val="0"/>
          <c:showPercent val="0"/>
          <c:showBubbleSize val="0"/>
        </c:dLbls>
        <c:gapWidth val="150"/>
        <c:overlap val="-27"/>
        <c:axId val="225055104"/>
        <c:axId val="225054712"/>
      </c:barChart>
      <c:catAx>
        <c:axId val="225055104"/>
        <c:scaling>
          <c:orientation val="minMax"/>
        </c:scaling>
        <c:delete val="0"/>
        <c:axPos val="l"/>
        <c:numFmt formatCode="General" sourceLinked="0"/>
        <c:majorTickMark val="out"/>
        <c:minorTickMark val="none"/>
        <c:tickLblPos val="nextTo"/>
        <c:crossAx val="225054712"/>
        <c:crosses val="autoZero"/>
        <c:auto val="1"/>
        <c:lblAlgn val="ctr"/>
        <c:lblOffset val="100"/>
        <c:noMultiLvlLbl val="0"/>
      </c:catAx>
      <c:valAx>
        <c:axId val="225054712"/>
        <c:scaling>
          <c:orientation val="minMax"/>
        </c:scaling>
        <c:delete val="0"/>
        <c:axPos val="b"/>
        <c:numFmt formatCode="0%" sourceLinked="1"/>
        <c:majorTickMark val="none"/>
        <c:minorTickMark val="none"/>
        <c:tickLblPos val="none"/>
        <c:spPr>
          <a:noFill/>
          <a:ln>
            <a:noFill/>
          </a:ln>
        </c:spPr>
        <c:crossAx val="225055104"/>
        <c:crosses val="autoZero"/>
        <c:crossBetween val="between"/>
      </c:valAx>
    </c:plotArea>
    <c:plotVisOnly val="1"/>
    <c:dispBlanksAs val="gap"/>
    <c:showDLblsOverMax val="0"/>
  </c:chart>
  <c:spPr>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295963004624416E-2"/>
          <c:y val="5.8511801548272166E-2"/>
          <c:w val="0.89998250218722065"/>
          <c:h val="0.73993386205785661"/>
        </c:manualLayout>
      </c:layout>
      <c:barChart>
        <c:barDir val="bar"/>
        <c:grouping val="clustered"/>
        <c:varyColors val="0"/>
        <c:ser>
          <c:idx val="0"/>
          <c:order val="0"/>
          <c:tx>
            <c:strRef>
              <c:f>Blad1!$B$1</c:f>
              <c:strCache>
                <c:ptCount val="1"/>
                <c:pt idx="0">
                  <c:v>2009</c:v>
                </c:pt>
              </c:strCache>
            </c:strRef>
          </c:tx>
          <c:spPr>
            <a:solidFill>
              <a:srgbClr val="FFFF00"/>
            </a:solidFill>
          </c:spPr>
          <c:invertIfNegative val="0"/>
          <c:dLbls>
            <c:dLbl>
              <c:idx val="1"/>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ysClr val="windowText" lastClr="0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Imago</c:v>
                </c:pt>
                <c:pt idx="1">
                  <c:v>Design</c:v>
                </c:pt>
                <c:pt idx="2">
                  <c:v>Milieubewustzijn</c:v>
                </c:pt>
                <c:pt idx="3">
                  <c:v>Energieverbruik</c:v>
                </c:pt>
                <c:pt idx="4">
                  <c:v>Kwaliteit</c:v>
                </c:pt>
                <c:pt idx="5">
                  <c:v>Prijs</c:v>
                </c:pt>
              </c:strCache>
            </c:strRef>
          </c:cat>
          <c:val>
            <c:numRef>
              <c:f>Blad1!$B$2:$B$7</c:f>
              <c:numCache>
                <c:formatCode>0%</c:formatCode>
                <c:ptCount val="6"/>
                <c:pt idx="0">
                  <c:v>6.0000000000000032E-2</c:v>
                </c:pt>
                <c:pt idx="1">
                  <c:v>0.1</c:v>
                </c:pt>
                <c:pt idx="2">
                  <c:v>0.4</c:v>
                </c:pt>
                <c:pt idx="3">
                  <c:v>0.74000000000000365</c:v>
                </c:pt>
                <c:pt idx="4">
                  <c:v>0.63000000000000533</c:v>
                </c:pt>
                <c:pt idx="5">
                  <c:v>0.52</c:v>
                </c:pt>
              </c:numCache>
            </c:numRef>
          </c:val>
        </c:ser>
        <c:ser>
          <c:idx val="1"/>
          <c:order val="1"/>
          <c:tx>
            <c:strRef>
              <c:f>Blad1!$C$1</c:f>
              <c:strCache>
                <c:ptCount val="1"/>
                <c:pt idx="0">
                  <c:v>2013</c:v>
                </c:pt>
              </c:strCache>
            </c:strRef>
          </c:tx>
          <c:spPr>
            <a:solidFill>
              <a:srgbClr val="00FF00"/>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ysClr val="windowText" lastClr="0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Imago</c:v>
                </c:pt>
                <c:pt idx="1">
                  <c:v>Design</c:v>
                </c:pt>
                <c:pt idx="2">
                  <c:v>Milieubewustzijn</c:v>
                </c:pt>
                <c:pt idx="3">
                  <c:v>Energieverbruik</c:v>
                </c:pt>
                <c:pt idx="4">
                  <c:v>Kwaliteit</c:v>
                </c:pt>
                <c:pt idx="5">
                  <c:v>Prijs</c:v>
                </c:pt>
              </c:strCache>
            </c:strRef>
          </c:cat>
          <c:val>
            <c:numRef>
              <c:f>Blad1!$C$2:$C$7</c:f>
              <c:numCache>
                <c:formatCode>0%</c:formatCode>
                <c:ptCount val="6"/>
                <c:pt idx="0">
                  <c:v>7.0000000000000021E-2</c:v>
                </c:pt>
                <c:pt idx="1">
                  <c:v>9.0000000000000024E-2</c:v>
                </c:pt>
                <c:pt idx="2">
                  <c:v>0.46</c:v>
                </c:pt>
                <c:pt idx="3">
                  <c:v>0.8</c:v>
                </c:pt>
                <c:pt idx="4">
                  <c:v>0.65000000000000546</c:v>
                </c:pt>
                <c:pt idx="5">
                  <c:v>0.60000000000000064</c:v>
                </c:pt>
              </c:numCache>
            </c:numRef>
          </c:val>
        </c:ser>
        <c:ser>
          <c:idx val="2"/>
          <c:order val="2"/>
          <c:tx>
            <c:strRef>
              <c:f>Blad1!$D$1</c:f>
              <c:strCache>
                <c:ptCount val="1"/>
                <c:pt idx="0">
                  <c:v>2017</c:v>
                </c:pt>
              </c:strCache>
            </c:strRef>
          </c:tx>
          <c:spPr>
            <a:solidFill>
              <a:srgbClr val="00B0F0"/>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Imago</c:v>
                </c:pt>
                <c:pt idx="1">
                  <c:v>Design</c:v>
                </c:pt>
                <c:pt idx="2">
                  <c:v>Milieubewustzijn</c:v>
                </c:pt>
                <c:pt idx="3">
                  <c:v>Energieverbruik</c:v>
                </c:pt>
                <c:pt idx="4">
                  <c:v>Kwaliteit</c:v>
                </c:pt>
                <c:pt idx="5">
                  <c:v>Prijs</c:v>
                </c:pt>
              </c:strCache>
            </c:strRef>
          </c:cat>
          <c:val>
            <c:numRef>
              <c:f>Blad1!$D$2:$D$7</c:f>
              <c:numCache>
                <c:formatCode>0%</c:formatCode>
                <c:ptCount val="6"/>
                <c:pt idx="0">
                  <c:v>7.9047486815267132E-2</c:v>
                </c:pt>
                <c:pt idx="1">
                  <c:v>0.12208986284567105</c:v>
                </c:pt>
                <c:pt idx="2">
                  <c:v>0.52983278646767917</c:v>
                </c:pt>
                <c:pt idx="3">
                  <c:v>0.8485362711963782</c:v>
                </c:pt>
                <c:pt idx="4">
                  <c:v>0.74246179668516765</c:v>
                </c:pt>
                <c:pt idx="5">
                  <c:v>0.67745216730220159</c:v>
                </c:pt>
              </c:numCache>
            </c:numRef>
          </c:val>
        </c:ser>
        <c:dLbls>
          <c:showLegendKey val="0"/>
          <c:showVal val="0"/>
          <c:showCatName val="0"/>
          <c:showSerName val="0"/>
          <c:showPercent val="0"/>
          <c:showBubbleSize val="0"/>
        </c:dLbls>
        <c:gapWidth val="150"/>
        <c:overlap val="-27"/>
        <c:axId val="223808880"/>
        <c:axId val="223808488"/>
      </c:barChart>
      <c:catAx>
        <c:axId val="223808880"/>
        <c:scaling>
          <c:orientation val="minMax"/>
        </c:scaling>
        <c:delete val="0"/>
        <c:axPos val="l"/>
        <c:numFmt formatCode="General" sourceLinked="0"/>
        <c:majorTickMark val="out"/>
        <c:minorTickMark val="none"/>
        <c:tickLblPos val="none"/>
        <c:crossAx val="223808488"/>
        <c:crosses val="autoZero"/>
        <c:auto val="1"/>
        <c:lblAlgn val="ctr"/>
        <c:lblOffset val="100"/>
        <c:noMultiLvlLbl val="0"/>
      </c:catAx>
      <c:valAx>
        <c:axId val="223808488"/>
        <c:scaling>
          <c:orientation val="minMax"/>
        </c:scaling>
        <c:delete val="0"/>
        <c:axPos val="b"/>
        <c:numFmt formatCode="0%" sourceLinked="1"/>
        <c:majorTickMark val="none"/>
        <c:minorTickMark val="none"/>
        <c:tickLblPos val="none"/>
        <c:spPr>
          <a:noFill/>
          <a:ln>
            <a:noFill/>
          </a:ln>
        </c:spPr>
        <c:crossAx val="223808880"/>
        <c:crosses val="autoZero"/>
        <c:crossBetween val="between"/>
      </c:valAx>
    </c:plotArea>
    <c:plotVisOnly val="1"/>
    <c:dispBlanksAs val="gap"/>
    <c:showDLblsOverMax val="0"/>
  </c:chart>
  <c:spPr>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295963004624416E-2"/>
          <c:y val="5.8511801548272166E-2"/>
          <c:w val="0.89998250218722087"/>
          <c:h val="0.73993386205785661"/>
        </c:manualLayout>
      </c:layout>
      <c:barChart>
        <c:barDir val="bar"/>
        <c:grouping val="clustered"/>
        <c:varyColors val="0"/>
        <c:ser>
          <c:idx val="0"/>
          <c:order val="0"/>
          <c:tx>
            <c:strRef>
              <c:f>Blad1!$B$1</c:f>
              <c:strCache>
                <c:ptCount val="1"/>
                <c:pt idx="0">
                  <c:v>2009</c:v>
                </c:pt>
              </c:strCache>
            </c:strRef>
          </c:tx>
          <c:spPr>
            <a:solidFill>
              <a:srgbClr val="FFFF00"/>
            </a:solidFill>
          </c:spPr>
          <c:invertIfNegative val="0"/>
          <c:dLbls>
            <c:spPr>
              <a:noFill/>
              <a:ln>
                <a:noFill/>
              </a:ln>
              <a:effectLst/>
            </c:spPr>
            <c:txPr>
              <a:bodyPr/>
              <a:lstStyle/>
              <a:p>
                <a:pPr>
                  <a:defRPr b="1">
                    <a:solidFill>
                      <a:sysClr val="windowText" lastClr="0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Imago</c:v>
                </c:pt>
                <c:pt idx="1">
                  <c:v>Design</c:v>
                </c:pt>
                <c:pt idx="2">
                  <c:v>Milieubewustzijn</c:v>
                </c:pt>
                <c:pt idx="3">
                  <c:v>Energieverbruik</c:v>
                </c:pt>
                <c:pt idx="4">
                  <c:v>Kwaliteit</c:v>
                </c:pt>
                <c:pt idx="5">
                  <c:v>Prijs</c:v>
                </c:pt>
              </c:strCache>
            </c:strRef>
          </c:cat>
          <c:val>
            <c:numRef>
              <c:f>Blad1!$B$2:$B$7</c:f>
              <c:numCache>
                <c:formatCode>0%</c:formatCode>
                <c:ptCount val="6"/>
                <c:pt idx="0">
                  <c:v>4.0000000000000022E-2</c:v>
                </c:pt>
                <c:pt idx="1">
                  <c:v>3.0000000000000002E-2</c:v>
                </c:pt>
                <c:pt idx="2">
                  <c:v>0.46</c:v>
                </c:pt>
                <c:pt idx="3">
                  <c:v>0.68</c:v>
                </c:pt>
                <c:pt idx="4">
                  <c:v>0.54</c:v>
                </c:pt>
                <c:pt idx="5">
                  <c:v>0.42000000000000032</c:v>
                </c:pt>
              </c:numCache>
            </c:numRef>
          </c:val>
        </c:ser>
        <c:ser>
          <c:idx val="1"/>
          <c:order val="1"/>
          <c:tx>
            <c:strRef>
              <c:f>Blad1!$C$1</c:f>
              <c:strCache>
                <c:ptCount val="1"/>
                <c:pt idx="0">
                  <c:v>2013</c:v>
                </c:pt>
              </c:strCache>
            </c:strRef>
          </c:tx>
          <c:spPr>
            <a:solidFill>
              <a:srgbClr val="00FF00"/>
            </a:solidFill>
          </c:spPr>
          <c:invertIfNegative val="0"/>
          <c:dLbls>
            <c:spPr>
              <a:noFill/>
              <a:ln>
                <a:noFill/>
              </a:ln>
              <a:effectLst/>
            </c:spPr>
            <c:txPr>
              <a:bodyPr/>
              <a:lstStyle/>
              <a:p>
                <a:pPr>
                  <a:defRPr b="1">
                    <a:solidFill>
                      <a:sysClr val="windowText" lastClr="0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Imago</c:v>
                </c:pt>
                <c:pt idx="1">
                  <c:v>Design</c:v>
                </c:pt>
                <c:pt idx="2">
                  <c:v>Milieubewustzijn</c:v>
                </c:pt>
                <c:pt idx="3">
                  <c:v>Energieverbruik</c:v>
                </c:pt>
                <c:pt idx="4">
                  <c:v>Kwaliteit</c:v>
                </c:pt>
                <c:pt idx="5">
                  <c:v>Prijs</c:v>
                </c:pt>
              </c:strCache>
            </c:strRef>
          </c:cat>
          <c:val>
            <c:numRef>
              <c:f>Blad1!$C$2:$C$7</c:f>
              <c:numCache>
                <c:formatCode>0%</c:formatCode>
                <c:ptCount val="6"/>
                <c:pt idx="0">
                  <c:v>0.05</c:v>
                </c:pt>
                <c:pt idx="1">
                  <c:v>3.0000000000000002E-2</c:v>
                </c:pt>
                <c:pt idx="2">
                  <c:v>0.5</c:v>
                </c:pt>
                <c:pt idx="3">
                  <c:v>0.70000000000000062</c:v>
                </c:pt>
                <c:pt idx="4">
                  <c:v>0.60000000000000064</c:v>
                </c:pt>
                <c:pt idx="5">
                  <c:v>0.51</c:v>
                </c:pt>
              </c:numCache>
            </c:numRef>
          </c:val>
        </c:ser>
        <c:ser>
          <c:idx val="2"/>
          <c:order val="2"/>
          <c:tx>
            <c:strRef>
              <c:f>Blad1!$D$1</c:f>
              <c:strCache>
                <c:ptCount val="1"/>
                <c:pt idx="0">
                  <c:v>2017</c:v>
                </c:pt>
              </c:strCache>
            </c:strRef>
          </c:tx>
          <c:spPr>
            <a:solidFill>
              <a:srgbClr val="00B0F0"/>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Imago</c:v>
                </c:pt>
                <c:pt idx="1">
                  <c:v>Design</c:v>
                </c:pt>
                <c:pt idx="2">
                  <c:v>Milieubewustzijn</c:v>
                </c:pt>
                <c:pt idx="3">
                  <c:v>Energieverbruik</c:v>
                </c:pt>
                <c:pt idx="4">
                  <c:v>Kwaliteit</c:v>
                </c:pt>
                <c:pt idx="5">
                  <c:v>Prijs</c:v>
                </c:pt>
              </c:strCache>
            </c:strRef>
          </c:cat>
          <c:val>
            <c:numRef>
              <c:f>Blad1!$D$2:$D$7</c:f>
              <c:numCache>
                <c:formatCode>0%</c:formatCode>
                <c:ptCount val="6"/>
                <c:pt idx="0">
                  <c:v>6.9195928816164931E-2</c:v>
                </c:pt>
                <c:pt idx="1">
                  <c:v>6.3492502732648531E-2</c:v>
                </c:pt>
                <c:pt idx="2">
                  <c:v>0.59549986973946556</c:v>
                </c:pt>
                <c:pt idx="3">
                  <c:v>0.7985886349060789</c:v>
                </c:pt>
                <c:pt idx="4">
                  <c:v>0.57865985813245524</c:v>
                </c:pt>
                <c:pt idx="5">
                  <c:v>0.67954502524258731</c:v>
                </c:pt>
              </c:numCache>
            </c:numRef>
          </c:val>
        </c:ser>
        <c:dLbls>
          <c:showLegendKey val="0"/>
          <c:showVal val="0"/>
          <c:showCatName val="0"/>
          <c:showSerName val="0"/>
          <c:showPercent val="0"/>
          <c:showBubbleSize val="0"/>
        </c:dLbls>
        <c:gapWidth val="150"/>
        <c:overlap val="-27"/>
        <c:axId val="223809664"/>
        <c:axId val="223810056"/>
      </c:barChart>
      <c:catAx>
        <c:axId val="223809664"/>
        <c:scaling>
          <c:orientation val="minMax"/>
        </c:scaling>
        <c:delete val="0"/>
        <c:axPos val="l"/>
        <c:numFmt formatCode="General" sourceLinked="0"/>
        <c:majorTickMark val="out"/>
        <c:minorTickMark val="none"/>
        <c:tickLblPos val="none"/>
        <c:crossAx val="223810056"/>
        <c:crosses val="autoZero"/>
        <c:auto val="1"/>
        <c:lblAlgn val="ctr"/>
        <c:lblOffset val="100"/>
        <c:noMultiLvlLbl val="0"/>
      </c:catAx>
      <c:valAx>
        <c:axId val="223810056"/>
        <c:scaling>
          <c:orientation val="minMax"/>
        </c:scaling>
        <c:delete val="0"/>
        <c:axPos val="b"/>
        <c:numFmt formatCode="0%" sourceLinked="1"/>
        <c:majorTickMark val="none"/>
        <c:minorTickMark val="none"/>
        <c:tickLblPos val="none"/>
        <c:spPr>
          <a:noFill/>
          <a:ln>
            <a:noFill/>
          </a:ln>
        </c:spPr>
        <c:crossAx val="223809664"/>
        <c:crosses val="autoZero"/>
        <c:crossBetween val="between"/>
      </c:valAx>
    </c:plotArea>
    <c:plotVisOnly val="1"/>
    <c:dispBlanksAs val="gap"/>
    <c:showDLblsOverMax val="0"/>
  </c:chart>
  <c:spPr>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501592439285568"/>
          <c:y val="5.8511801548272166E-2"/>
          <c:w val="0.57498413444588692"/>
          <c:h val="0.73993386205785661"/>
        </c:manualLayout>
      </c:layout>
      <c:barChart>
        <c:barDir val="bar"/>
        <c:grouping val="clustered"/>
        <c:varyColors val="0"/>
        <c:ser>
          <c:idx val="0"/>
          <c:order val="0"/>
          <c:tx>
            <c:strRef>
              <c:f>'Blad1'!$B$1</c:f>
              <c:strCache>
                <c:ptCount val="1"/>
                <c:pt idx="0">
                  <c:v>2009</c:v>
                </c:pt>
              </c:strCache>
            </c:strRef>
          </c:tx>
          <c:spPr>
            <a:solidFill>
              <a:srgbClr val="FFFF00"/>
            </a:solidFill>
          </c:spPr>
          <c:invertIfNegative val="0"/>
          <c:dLbls>
            <c:spPr>
              <a:noFill/>
              <a:ln>
                <a:noFill/>
              </a:ln>
              <a:effectLst/>
            </c:spPr>
            <c:txPr>
              <a:bodyPr/>
              <a:lstStyle/>
              <a:p>
                <a:pPr>
                  <a:defRPr b="1">
                    <a:solidFill>
                      <a:sysClr val="windowText" lastClr="0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Imago</c:v>
                </c:pt>
                <c:pt idx="1">
                  <c:v>Design</c:v>
                </c:pt>
                <c:pt idx="2">
                  <c:v>Milieubewustzijn</c:v>
                </c:pt>
                <c:pt idx="3">
                  <c:v>Energieverbruik</c:v>
                </c:pt>
                <c:pt idx="4">
                  <c:v>Kwaliteit</c:v>
                </c:pt>
                <c:pt idx="5">
                  <c:v>Prijs</c:v>
                </c:pt>
              </c:strCache>
            </c:strRef>
          </c:cat>
          <c:val>
            <c:numRef>
              <c:f>'Blad1'!$B$2:$B$7</c:f>
              <c:numCache>
                <c:formatCode>0%</c:formatCode>
                <c:ptCount val="6"/>
                <c:pt idx="0">
                  <c:v>0.05</c:v>
                </c:pt>
                <c:pt idx="1">
                  <c:v>7.0000000000000021E-2</c:v>
                </c:pt>
                <c:pt idx="2">
                  <c:v>0.44</c:v>
                </c:pt>
                <c:pt idx="3">
                  <c:v>0.75000000000000122</c:v>
                </c:pt>
                <c:pt idx="4">
                  <c:v>0.66000000000000136</c:v>
                </c:pt>
                <c:pt idx="5">
                  <c:v>0.56000000000000005</c:v>
                </c:pt>
              </c:numCache>
            </c:numRef>
          </c:val>
        </c:ser>
        <c:ser>
          <c:idx val="1"/>
          <c:order val="1"/>
          <c:tx>
            <c:strRef>
              <c:f>'Blad1'!$C$1</c:f>
              <c:strCache>
                <c:ptCount val="1"/>
                <c:pt idx="0">
                  <c:v>2013</c:v>
                </c:pt>
              </c:strCache>
            </c:strRef>
          </c:tx>
          <c:spPr>
            <a:solidFill>
              <a:srgbClr val="00FF00"/>
            </a:solidFill>
          </c:spPr>
          <c:invertIfNegative val="0"/>
          <c:dLbls>
            <c:spPr>
              <a:noFill/>
              <a:ln>
                <a:noFill/>
              </a:ln>
              <a:effectLst/>
            </c:spPr>
            <c:txPr>
              <a:bodyPr/>
              <a:lstStyle/>
              <a:p>
                <a:pPr>
                  <a:defRPr b="1">
                    <a:solidFill>
                      <a:sysClr val="windowText" lastClr="0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Imago</c:v>
                </c:pt>
                <c:pt idx="1">
                  <c:v>Design</c:v>
                </c:pt>
                <c:pt idx="2">
                  <c:v>Milieubewustzijn</c:v>
                </c:pt>
                <c:pt idx="3">
                  <c:v>Energieverbruik</c:v>
                </c:pt>
                <c:pt idx="4">
                  <c:v>Kwaliteit</c:v>
                </c:pt>
                <c:pt idx="5">
                  <c:v>Prijs</c:v>
                </c:pt>
              </c:strCache>
            </c:strRef>
          </c:cat>
          <c:val>
            <c:numRef>
              <c:f>'Blad1'!$C$2:$C$7</c:f>
              <c:numCache>
                <c:formatCode>0%</c:formatCode>
                <c:ptCount val="6"/>
                <c:pt idx="0">
                  <c:v>8.0000000000000043E-2</c:v>
                </c:pt>
                <c:pt idx="1">
                  <c:v>7.0000000000000021E-2</c:v>
                </c:pt>
                <c:pt idx="2">
                  <c:v>0.5</c:v>
                </c:pt>
                <c:pt idx="3">
                  <c:v>0.79</c:v>
                </c:pt>
                <c:pt idx="4">
                  <c:v>0.71000000000000063</c:v>
                </c:pt>
                <c:pt idx="5">
                  <c:v>0.63000000000000123</c:v>
                </c:pt>
              </c:numCache>
            </c:numRef>
          </c:val>
        </c:ser>
        <c:ser>
          <c:idx val="2"/>
          <c:order val="2"/>
          <c:tx>
            <c:strRef>
              <c:f>'Blad1'!$D$1</c:f>
              <c:strCache>
                <c:ptCount val="1"/>
                <c:pt idx="0">
                  <c:v>2017</c:v>
                </c:pt>
              </c:strCache>
            </c:strRef>
          </c:tx>
          <c:spPr>
            <a:solidFill>
              <a:srgbClr val="00B0F0"/>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Imago</c:v>
                </c:pt>
                <c:pt idx="1">
                  <c:v>Design</c:v>
                </c:pt>
                <c:pt idx="2">
                  <c:v>Milieubewustzijn</c:v>
                </c:pt>
                <c:pt idx="3">
                  <c:v>Energieverbruik</c:v>
                </c:pt>
                <c:pt idx="4">
                  <c:v>Kwaliteit</c:v>
                </c:pt>
                <c:pt idx="5">
                  <c:v>Prijs</c:v>
                </c:pt>
              </c:strCache>
            </c:strRef>
          </c:cat>
          <c:val>
            <c:numRef>
              <c:f>'Blad1'!$D$2:$D$7</c:f>
              <c:numCache>
                <c:formatCode>0%</c:formatCode>
                <c:ptCount val="6"/>
                <c:pt idx="0">
                  <c:v>9.034009763901428E-2</c:v>
                </c:pt>
                <c:pt idx="1">
                  <c:v>7.9778039501110939E-2</c:v>
                </c:pt>
                <c:pt idx="2">
                  <c:v>0.53685216241168077</c:v>
                </c:pt>
                <c:pt idx="3">
                  <c:v>0.83285169589378982</c:v>
                </c:pt>
                <c:pt idx="4">
                  <c:v>0.76291458878905249</c:v>
                </c:pt>
                <c:pt idx="5">
                  <c:v>0.68482081241731396</c:v>
                </c:pt>
              </c:numCache>
            </c:numRef>
          </c:val>
        </c:ser>
        <c:dLbls>
          <c:showLegendKey val="0"/>
          <c:showVal val="0"/>
          <c:showCatName val="0"/>
          <c:showSerName val="0"/>
          <c:showPercent val="0"/>
          <c:showBubbleSize val="0"/>
        </c:dLbls>
        <c:gapWidth val="150"/>
        <c:overlap val="-27"/>
        <c:axId val="223811232"/>
        <c:axId val="223812800"/>
      </c:barChart>
      <c:catAx>
        <c:axId val="223811232"/>
        <c:scaling>
          <c:orientation val="minMax"/>
        </c:scaling>
        <c:delete val="1"/>
        <c:axPos val="l"/>
        <c:numFmt formatCode="General" sourceLinked="0"/>
        <c:majorTickMark val="out"/>
        <c:minorTickMark val="none"/>
        <c:tickLblPos val="none"/>
        <c:crossAx val="223812800"/>
        <c:crosses val="autoZero"/>
        <c:auto val="1"/>
        <c:lblAlgn val="ctr"/>
        <c:lblOffset val="100"/>
        <c:noMultiLvlLbl val="0"/>
      </c:catAx>
      <c:valAx>
        <c:axId val="223812800"/>
        <c:scaling>
          <c:orientation val="minMax"/>
        </c:scaling>
        <c:delete val="0"/>
        <c:axPos val="b"/>
        <c:numFmt formatCode="0%" sourceLinked="1"/>
        <c:majorTickMark val="none"/>
        <c:minorTickMark val="none"/>
        <c:tickLblPos val="none"/>
        <c:spPr>
          <a:noFill/>
          <a:ln>
            <a:noFill/>
          </a:ln>
        </c:spPr>
        <c:crossAx val="223811232"/>
        <c:crosses val="autoZero"/>
        <c:crossBetween val="between"/>
      </c:valAx>
    </c:plotArea>
    <c:plotVisOnly val="1"/>
    <c:dispBlanksAs val="gap"/>
    <c:showDLblsOverMax val="0"/>
  </c:chart>
  <c:spPr>
    <a:ln>
      <a:no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8666565298177E-2"/>
          <c:y val="1.7422828692439E-2"/>
          <c:w val="0.89466182979311715"/>
          <c:h val="0.70854672061527224"/>
        </c:manualLayout>
      </c:layout>
      <c:barChart>
        <c:barDir val="bar"/>
        <c:grouping val="percentStacked"/>
        <c:varyColors val="0"/>
        <c:ser>
          <c:idx val="0"/>
          <c:order val="0"/>
          <c:tx>
            <c:strRef>
              <c:f>Blad1!$B$1</c:f>
              <c:strCache>
                <c:ptCount val="1"/>
                <c:pt idx="0">
                  <c:v>Uiterst belangrijk</c:v>
                </c:pt>
              </c:strCache>
            </c:strRef>
          </c:tx>
          <c:spPr>
            <a:solidFill>
              <a:srgbClr val="008000"/>
            </a:solidFill>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Blad1!$B$2:$B$16</c:f>
              <c:numCache>
                <c:formatCode>General</c:formatCode>
                <c:ptCount val="15"/>
              </c:numCache>
            </c:numRef>
          </c:val>
        </c:ser>
        <c:ser>
          <c:idx val="1"/>
          <c:order val="1"/>
          <c:tx>
            <c:strRef>
              <c:f>Blad1!$C$1</c:f>
              <c:strCache>
                <c:ptCount val="1"/>
                <c:pt idx="0">
                  <c:v>Zeer belangrijk</c:v>
                </c:pt>
              </c:strCache>
            </c:strRef>
          </c:tx>
          <c:spPr>
            <a:solidFill>
              <a:srgbClr val="92D050"/>
            </a:solidFill>
            <a:ln>
              <a:solidFill>
                <a:srgbClr val="4F81BD"/>
              </a:solid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Blad1!$C$2:$C$16</c:f>
              <c:numCache>
                <c:formatCode>General</c:formatCode>
                <c:ptCount val="15"/>
              </c:numCache>
            </c:numRef>
          </c:val>
        </c:ser>
        <c:ser>
          <c:idx val="2"/>
          <c:order val="2"/>
          <c:tx>
            <c:strRef>
              <c:f>Blad1!$D$1</c:f>
              <c:strCache>
                <c:ptCount val="1"/>
                <c:pt idx="0">
                  <c:v>Belangrijk</c:v>
                </c:pt>
              </c:strCache>
            </c:strRef>
          </c:tx>
          <c:spPr>
            <a:solidFill>
              <a:srgbClr val="FFFF00"/>
            </a:solidFill>
            <a:ln>
              <a:solidFill>
                <a:srgbClr val="4F81BD"/>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Blad1!$D$2:$D$16</c:f>
              <c:numCache>
                <c:formatCode>General</c:formatCode>
                <c:ptCount val="15"/>
              </c:numCache>
            </c:numRef>
          </c:val>
        </c:ser>
        <c:ser>
          <c:idx val="3"/>
          <c:order val="3"/>
          <c:tx>
            <c:strRef>
              <c:f>Blad1!$E$1</c:f>
              <c:strCache>
                <c:ptCount val="1"/>
                <c:pt idx="0">
                  <c:v>Niet belangrijk</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Blad1!$E$2:$E$16</c:f>
              <c:numCache>
                <c:formatCode>General</c:formatCode>
                <c:ptCount val="15"/>
              </c:numCache>
            </c:numRef>
          </c:val>
        </c:ser>
        <c:ser>
          <c:idx val="4"/>
          <c:order val="4"/>
          <c:tx>
            <c:strRef>
              <c:f>Blad1!$F$1</c:f>
              <c:strCache>
                <c:ptCount val="1"/>
                <c:pt idx="0">
                  <c:v>Helemaal niet belangrijk</c:v>
                </c:pt>
              </c:strCache>
            </c:strRef>
          </c:tx>
          <c:spPr>
            <a:solidFill>
              <a:srgbClr val="C00000"/>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Blad1!$F$2:$F$16</c:f>
              <c:numCache>
                <c:formatCode>General</c:formatCode>
                <c:ptCount val="15"/>
              </c:numCache>
            </c:numRef>
          </c:val>
        </c:ser>
        <c:dLbls>
          <c:showLegendKey val="0"/>
          <c:showVal val="0"/>
          <c:showCatName val="0"/>
          <c:showSerName val="0"/>
          <c:showPercent val="0"/>
          <c:showBubbleSize val="0"/>
        </c:dLbls>
        <c:gapWidth val="150"/>
        <c:overlap val="100"/>
        <c:axId val="223812408"/>
        <c:axId val="223812016"/>
      </c:barChart>
      <c:catAx>
        <c:axId val="223812408"/>
        <c:scaling>
          <c:orientation val="minMax"/>
        </c:scaling>
        <c:delete val="1"/>
        <c:axPos val="l"/>
        <c:numFmt formatCode="General" sourceLinked="0"/>
        <c:majorTickMark val="out"/>
        <c:minorTickMark val="none"/>
        <c:tickLblPos val="none"/>
        <c:crossAx val="223812016"/>
        <c:crosses val="autoZero"/>
        <c:auto val="1"/>
        <c:lblAlgn val="ctr"/>
        <c:lblOffset val="100"/>
        <c:noMultiLvlLbl val="0"/>
      </c:catAx>
      <c:valAx>
        <c:axId val="223812016"/>
        <c:scaling>
          <c:orientation val="minMax"/>
        </c:scaling>
        <c:delete val="1"/>
        <c:axPos val="b"/>
        <c:numFmt formatCode="0%" sourceLinked="1"/>
        <c:majorTickMark val="out"/>
        <c:minorTickMark val="none"/>
        <c:tickLblPos val="none"/>
        <c:crossAx val="223812408"/>
        <c:crosses val="autoZero"/>
        <c:crossBetween val="between"/>
      </c:valAx>
      <c:spPr>
        <a:noFill/>
        <a:ln w="25400">
          <a:noFill/>
        </a:ln>
      </c:spPr>
    </c:plotArea>
    <c:legend>
      <c:legendPos val="r"/>
      <c:layout>
        <c:manualLayout>
          <c:xMode val="edge"/>
          <c:yMode val="edge"/>
          <c:x val="0"/>
          <c:y val="0"/>
          <c:w val="0.99898531914279942"/>
          <c:h val="1"/>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012505985023442E-2"/>
          <c:y val="1.7236246025575032E-2"/>
          <c:w val="0.8941157649231346"/>
          <c:h val="0.7841115473119793"/>
        </c:manualLayout>
      </c:layout>
      <c:barChart>
        <c:barDir val="bar"/>
        <c:grouping val="percentStacked"/>
        <c:varyColors val="0"/>
        <c:ser>
          <c:idx val="0"/>
          <c:order val="0"/>
          <c:tx>
            <c:strRef>
              <c:f>Blad1!$B$1</c:f>
              <c:strCache>
                <c:ptCount val="1"/>
                <c:pt idx="0">
                  <c:v>Uiterst belangrijk</c:v>
                </c:pt>
              </c:strCache>
            </c:strRef>
          </c:tx>
          <c:spPr>
            <a:solidFill>
              <a:srgbClr val="008000"/>
            </a:solidFill>
            <a:ln>
              <a:solidFill>
                <a:schemeClr val="bg1">
                  <a:lumMod val="85000"/>
                </a:schemeClr>
              </a:solidFill>
            </a:ln>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TV / DVD / PC</c:v>
                </c:pt>
                <c:pt idx="1">
                  <c:v>Auto</c:v>
                </c:pt>
                <c:pt idx="2">
                  <c:v>Lampen</c:v>
                </c:pt>
                <c:pt idx="3">
                  <c:v>Wasmachine / droogkast / vaatwasser</c:v>
                </c:pt>
                <c:pt idx="4">
                  <c:v>Koelkast / diepvriezer</c:v>
                </c:pt>
                <c:pt idx="5">
                  <c:v>Verwarmingsketel</c:v>
                </c:pt>
                <c:pt idx="6">
                  <c:v>Isolatiemateriaal</c:v>
                </c:pt>
                <c:pt idx="7">
                  <c:v>Beglazing</c:v>
                </c:pt>
              </c:strCache>
            </c:strRef>
          </c:cat>
          <c:val>
            <c:numRef>
              <c:f>Blad1!$B$2:$B$9</c:f>
              <c:numCache>
                <c:formatCode>0%</c:formatCode>
                <c:ptCount val="8"/>
                <c:pt idx="0">
                  <c:v>9.2349014482549979E-2</c:v>
                </c:pt>
                <c:pt idx="1">
                  <c:v>0.13458640306051753</c:v>
                </c:pt>
                <c:pt idx="2">
                  <c:v>0.19378464639411636</c:v>
                </c:pt>
                <c:pt idx="3">
                  <c:v>0.19581245956948601</c:v>
                </c:pt>
                <c:pt idx="4">
                  <c:v>0.20775121765115059</c:v>
                </c:pt>
                <c:pt idx="5">
                  <c:v>0.22418541435128386</c:v>
                </c:pt>
                <c:pt idx="6">
                  <c:v>0.26101019728089414</c:v>
                </c:pt>
                <c:pt idx="7">
                  <c:v>0.28719455210501216</c:v>
                </c:pt>
              </c:numCache>
            </c:numRef>
          </c:val>
        </c:ser>
        <c:ser>
          <c:idx val="1"/>
          <c:order val="1"/>
          <c:tx>
            <c:strRef>
              <c:f>Blad1!$C$1</c:f>
              <c:strCache>
                <c:ptCount val="1"/>
                <c:pt idx="0">
                  <c:v>Zeer belangrijk</c:v>
                </c:pt>
              </c:strCache>
            </c:strRef>
          </c:tx>
          <c:spPr>
            <a:solidFill>
              <a:srgbClr val="92D050"/>
            </a:solidFill>
            <a:ln>
              <a:solidFill>
                <a:schemeClr val="bg1">
                  <a:lumMod val="85000"/>
                </a:schemeClr>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TV / DVD / PC</c:v>
                </c:pt>
                <c:pt idx="1">
                  <c:v>Auto</c:v>
                </c:pt>
                <c:pt idx="2">
                  <c:v>Lampen</c:v>
                </c:pt>
                <c:pt idx="3">
                  <c:v>Wasmachine / droogkast / vaatwasser</c:v>
                </c:pt>
                <c:pt idx="4">
                  <c:v>Koelkast / diepvriezer</c:v>
                </c:pt>
                <c:pt idx="5">
                  <c:v>Verwarmingsketel</c:v>
                </c:pt>
                <c:pt idx="6">
                  <c:v>Isolatiemateriaal</c:v>
                </c:pt>
                <c:pt idx="7">
                  <c:v>Beglazing</c:v>
                </c:pt>
              </c:strCache>
            </c:strRef>
          </c:cat>
          <c:val>
            <c:numRef>
              <c:f>Blad1!$C$2:$C$9</c:f>
              <c:numCache>
                <c:formatCode>0%</c:formatCode>
                <c:ptCount val="8"/>
                <c:pt idx="0">
                  <c:v>0.19962707065464866</c:v>
                </c:pt>
                <c:pt idx="1">
                  <c:v>0.20655289110423924</c:v>
                </c:pt>
                <c:pt idx="2">
                  <c:v>0.28433481274389338</c:v>
                </c:pt>
                <c:pt idx="3">
                  <c:v>0.34050323939868982</c:v>
                </c:pt>
                <c:pt idx="4">
                  <c:v>0.33466569981257865</c:v>
                </c:pt>
                <c:pt idx="5">
                  <c:v>0.32939143049739644</c:v>
                </c:pt>
                <c:pt idx="6">
                  <c:v>0.33260514534760638</c:v>
                </c:pt>
                <c:pt idx="7">
                  <c:v>0.35834090787420686</c:v>
                </c:pt>
              </c:numCache>
            </c:numRef>
          </c:val>
        </c:ser>
        <c:ser>
          <c:idx val="2"/>
          <c:order val="2"/>
          <c:tx>
            <c:strRef>
              <c:f>Blad1!$D$1</c:f>
              <c:strCache>
                <c:ptCount val="1"/>
                <c:pt idx="0">
                  <c:v>Belangrijk</c:v>
                </c:pt>
              </c:strCache>
            </c:strRef>
          </c:tx>
          <c:spPr>
            <a:solidFill>
              <a:srgbClr val="FFFF00"/>
            </a:solidFill>
            <a:ln>
              <a:solidFill>
                <a:schemeClr val="bg1">
                  <a:lumMod val="85000"/>
                </a:schemeClr>
              </a:solidFill>
            </a:ln>
          </c:spPr>
          <c:invertIfNegative val="0"/>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TV / DVD / PC</c:v>
                </c:pt>
                <c:pt idx="1">
                  <c:v>Auto</c:v>
                </c:pt>
                <c:pt idx="2">
                  <c:v>Lampen</c:v>
                </c:pt>
                <c:pt idx="3">
                  <c:v>Wasmachine / droogkast / vaatwasser</c:v>
                </c:pt>
                <c:pt idx="4">
                  <c:v>Koelkast / diepvriezer</c:v>
                </c:pt>
                <c:pt idx="5">
                  <c:v>Verwarmingsketel</c:v>
                </c:pt>
                <c:pt idx="6">
                  <c:v>Isolatiemateriaal</c:v>
                </c:pt>
                <c:pt idx="7">
                  <c:v>Beglazing</c:v>
                </c:pt>
              </c:strCache>
            </c:strRef>
          </c:cat>
          <c:val>
            <c:numRef>
              <c:f>Blad1!$D$2:$D$9</c:f>
              <c:numCache>
                <c:formatCode>0%</c:formatCode>
                <c:ptCount val="8"/>
                <c:pt idx="0">
                  <c:v>0.32437781074540983</c:v>
                </c:pt>
                <c:pt idx="1">
                  <c:v>0.45668678833048854</c:v>
                </c:pt>
                <c:pt idx="2">
                  <c:v>0.33936492886265568</c:v>
                </c:pt>
                <c:pt idx="3">
                  <c:v>0.34398062502701493</c:v>
                </c:pt>
                <c:pt idx="4">
                  <c:v>0.34465214514547332</c:v>
                </c:pt>
                <c:pt idx="5">
                  <c:v>0.34138364997063997</c:v>
                </c:pt>
                <c:pt idx="6">
                  <c:v>0.2984555036460218</c:v>
                </c:pt>
                <c:pt idx="7">
                  <c:v>0.28777926581936414</c:v>
                </c:pt>
              </c:numCache>
            </c:numRef>
          </c:val>
        </c:ser>
        <c:ser>
          <c:idx val="3"/>
          <c:order val="3"/>
          <c:tx>
            <c:strRef>
              <c:f>Blad1!$E$1</c:f>
              <c:strCache>
                <c:ptCount val="1"/>
                <c:pt idx="0">
                  <c:v>Niet belangrijk</c:v>
                </c:pt>
              </c:strCache>
            </c:strRef>
          </c:tx>
          <c:spPr>
            <a:solidFill>
              <a:srgbClr val="FFC000"/>
            </a:solidFill>
            <a:ln>
              <a:solidFill>
                <a:schemeClr val="bg1">
                  <a:lumMod val="85000"/>
                </a:schemeClr>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TV / DVD / PC</c:v>
                </c:pt>
                <c:pt idx="1">
                  <c:v>Auto</c:v>
                </c:pt>
                <c:pt idx="2">
                  <c:v>Lampen</c:v>
                </c:pt>
                <c:pt idx="3">
                  <c:v>Wasmachine / droogkast / vaatwasser</c:v>
                </c:pt>
                <c:pt idx="4">
                  <c:v>Koelkast / diepvriezer</c:v>
                </c:pt>
                <c:pt idx="5">
                  <c:v>Verwarmingsketel</c:v>
                </c:pt>
                <c:pt idx="6">
                  <c:v>Isolatiemateriaal</c:v>
                </c:pt>
                <c:pt idx="7">
                  <c:v>Beglazing</c:v>
                </c:pt>
              </c:strCache>
            </c:strRef>
          </c:cat>
          <c:val>
            <c:numRef>
              <c:f>Blad1!$E$2:$E$9</c:f>
              <c:numCache>
                <c:formatCode>0%</c:formatCode>
                <c:ptCount val="8"/>
                <c:pt idx="0">
                  <c:v>0.29939072356742613</c:v>
                </c:pt>
                <c:pt idx="1">
                  <c:v>0.16177610972079448</c:v>
                </c:pt>
                <c:pt idx="2">
                  <c:v>0.15326557688834291</c:v>
                </c:pt>
                <c:pt idx="3">
                  <c:v>0.10098626303729399</c:v>
                </c:pt>
                <c:pt idx="4">
                  <c:v>9.3606987256130245E-2</c:v>
                </c:pt>
                <c:pt idx="5">
                  <c:v>8.673873284796646E-2</c:v>
                </c:pt>
                <c:pt idx="6">
                  <c:v>8.5241122220191354E-2</c:v>
                </c:pt>
                <c:pt idx="7">
                  <c:v>4.9331234460402114E-2</c:v>
                </c:pt>
              </c:numCache>
            </c:numRef>
          </c:val>
        </c:ser>
        <c:ser>
          <c:idx val="4"/>
          <c:order val="4"/>
          <c:tx>
            <c:strRef>
              <c:f>Blad1!$F$1</c:f>
              <c:strCache>
                <c:ptCount val="1"/>
                <c:pt idx="0">
                  <c:v>Helemaal niet belangrijk</c:v>
                </c:pt>
              </c:strCache>
            </c:strRef>
          </c:tx>
          <c:spPr>
            <a:solidFill>
              <a:srgbClr val="C00000"/>
            </a:solidFill>
            <a:ln>
              <a:solidFill>
                <a:schemeClr val="bg1">
                  <a:lumMod val="85000"/>
                </a:schemeClr>
              </a:solidFill>
            </a:ln>
          </c:spPr>
          <c:invertIfNegative val="0"/>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TV / DVD / PC</c:v>
                </c:pt>
                <c:pt idx="1">
                  <c:v>Auto</c:v>
                </c:pt>
                <c:pt idx="2">
                  <c:v>Lampen</c:v>
                </c:pt>
                <c:pt idx="3">
                  <c:v>Wasmachine / droogkast / vaatwasser</c:v>
                </c:pt>
                <c:pt idx="4">
                  <c:v>Koelkast / diepvriezer</c:v>
                </c:pt>
                <c:pt idx="5">
                  <c:v>Verwarmingsketel</c:v>
                </c:pt>
                <c:pt idx="6">
                  <c:v>Isolatiemateriaal</c:v>
                </c:pt>
                <c:pt idx="7">
                  <c:v>Beglazing</c:v>
                </c:pt>
              </c:strCache>
            </c:strRef>
          </c:cat>
          <c:val>
            <c:numRef>
              <c:f>Blad1!$F$2:$F$9</c:f>
              <c:numCache>
                <c:formatCode>0%</c:formatCode>
                <c:ptCount val="8"/>
                <c:pt idx="0">
                  <c:v>8.4255380549971268E-2</c:v>
                </c:pt>
                <c:pt idx="1">
                  <c:v>4.0397807783961633E-2</c:v>
                </c:pt>
                <c:pt idx="2">
                  <c:v>2.925003511099887E-2</c:v>
                </c:pt>
                <c:pt idx="3">
                  <c:v>1.871741296752074E-2</c:v>
                </c:pt>
                <c:pt idx="4">
                  <c:v>1.9323950134671201E-2</c:v>
                </c:pt>
                <c:pt idx="5">
                  <c:v>1.8300772332715973E-2</c:v>
                </c:pt>
                <c:pt idx="6">
                  <c:v>2.2688031505293856E-2</c:v>
                </c:pt>
                <c:pt idx="7">
                  <c:v>1.7354039741023401E-2</c:v>
                </c:pt>
              </c:numCache>
            </c:numRef>
          </c:val>
        </c:ser>
        <c:dLbls>
          <c:showLegendKey val="0"/>
          <c:showVal val="0"/>
          <c:showCatName val="0"/>
          <c:showSerName val="0"/>
          <c:showPercent val="0"/>
          <c:showBubbleSize val="0"/>
        </c:dLbls>
        <c:gapWidth val="150"/>
        <c:overlap val="100"/>
        <c:axId val="226729800"/>
        <c:axId val="226730192"/>
      </c:barChart>
      <c:catAx>
        <c:axId val="226729800"/>
        <c:scaling>
          <c:orientation val="minMax"/>
        </c:scaling>
        <c:delete val="1"/>
        <c:axPos val="l"/>
        <c:numFmt formatCode="General" sourceLinked="0"/>
        <c:majorTickMark val="out"/>
        <c:minorTickMark val="none"/>
        <c:tickLblPos val="none"/>
        <c:crossAx val="226730192"/>
        <c:crosses val="autoZero"/>
        <c:auto val="1"/>
        <c:lblAlgn val="ctr"/>
        <c:lblOffset val="100"/>
        <c:noMultiLvlLbl val="0"/>
      </c:catAx>
      <c:valAx>
        <c:axId val="226730192"/>
        <c:scaling>
          <c:orientation val="minMax"/>
        </c:scaling>
        <c:delete val="0"/>
        <c:axPos val="b"/>
        <c:majorGridlines/>
        <c:numFmt formatCode="0%" sourceLinked="1"/>
        <c:majorTickMark val="out"/>
        <c:minorTickMark val="none"/>
        <c:tickLblPos val="nextTo"/>
        <c:crossAx val="226729800"/>
        <c:crosses val="autoZero"/>
        <c:crossBetween val="between"/>
      </c:valAx>
    </c:plotArea>
    <c:plotVisOnly val="1"/>
    <c:dispBlanksAs val="gap"/>
    <c:showDLblsOverMax val="0"/>
  </c:chart>
  <c:spPr>
    <a:noFill/>
    <a:ln>
      <a:noFill/>
    </a:ln>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012496624434034E-2"/>
          <c:y val="1.7236246025575032E-2"/>
          <c:w val="0.89411586752653982"/>
          <c:h val="0.78411154514207726"/>
        </c:manualLayout>
      </c:layout>
      <c:barChart>
        <c:barDir val="bar"/>
        <c:grouping val="percentStacked"/>
        <c:varyColors val="0"/>
        <c:ser>
          <c:idx val="0"/>
          <c:order val="0"/>
          <c:tx>
            <c:strRef>
              <c:f>Blad1!$B$1</c:f>
              <c:strCache>
                <c:ptCount val="1"/>
                <c:pt idx="0">
                  <c:v>Uiterst belangrijk</c:v>
                </c:pt>
              </c:strCache>
            </c:strRef>
          </c:tx>
          <c:spPr>
            <a:solidFill>
              <a:srgbClr val="008000"/>
            </a:solidFill>
            <a:ln>
              <a:solidFill>
                <a:schemeClr val="bg1">
                  <a:lumMod val="85000"/>
                </a:schemeClr>
              </a:solidFill>
            </a:ln>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TV / DVD / PC</c:v>
                </c:pt>
                <c:pt idx="1">
                  <c:v>Auto</c:v>
                </c:pt>
                <c:pt idx="2">
                  <c:v>Lampen</c:v>
                </c:pt>
                <c:pt idx="3">
                  <c:v>Wasmachine / droogkast / vaatwasser</c:v>
                </c:pt>
                <c:pt idx="4">
                  <c:v>Koelkast / diepvriezer</c:v>
                </c:pt>
                <c:pt idx="5">
                  <c:v>Verwarmingsketel</c:v>
                </c:pt>
                <c:pt idx="6">
                  <c:v>Isolatiemateriaal</c:v>
                </c:pt>
                <c:pt idx="7">
                  <c:v>Beglazing</c:v>
                </c:pt>
              </c:strCache>
            </c:strRef>
          </c:cat>
          <c:val>
            <c:numRef>
              <c:f>Blad1!$B$2:$B$9</c:f>
              <c:numCache>
                <c:formatCode>0%</c:formatCode>
                <c:ptCount val="8"/>
                <c:pt idx="0">
                  <c:v>0.21842732856012395</c:v>
                </c:pt>
                <c:pt idx="1">
                  <c:v>0.3292864651004806</c:v>
                </c:pt>
                <c:pt idx="2">
                  <c:v>0.33790689846284933</c:v>
                </c:pt>
                <c:pt idx="3">
                  <c:v>0.33644881256431236</c:v>
                </c:pt>
                <c:pt idx="4">
                  <c:v>0.35073657082984322</c:v>
                </c:pt>
                <c:pt idx="5">
                  <c:v>0.41190729353004246</c:v>
                </c:pt>
                <c:pt idx="6">
                  <c:v>0.44261315225107917</c:v>
                </c:pt>
                <c:pt idx="7">
                  <c:v>0.4545217641917314</c:v>
                </c:pt>
              </c:numCache>
            </c:numRef>
          </c:val>
        </c:ser>
        <c:ser>
          <c:idx val="1"/>
          <c:order val="1"/>
          <c:tx>
            <c:strRef>
              <c:f>Blad1!$C$1</c:f>
              <c:strCache>
                <c:ptCount val="1"/>
                <c:pt idx="0">
                  <c:v>Zeer belangrijk</c:v>
                </c:pt>
              </c:strCache>
            </c:strRef>
          </c:tx>
          <c:spPr>
            <a:solidFill>
              <a:srgbClr val="92D050"/>
            </a:solidFill>
            <a:ln>
              <a:solidFill>
                <a:schemeClr val="bg1">
                  <a:lumMod val="85000"/>
                </a:schemeClr>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TV / DVD / PC</c:v>
                </c:pt>
                <c:pt idx="1">
                  <c:v>Auto</c:v>
                </c:pt>
                <c:pt idx="2">
                  <c:v>Lampen</c:v>
                </c:pt>
                <c:pt idx="3">
                  <c:v>Wasmachine / droogkast / vaatwasser</c:v>
                </c:pt>
                <c:pt idx="4">
                  <c:v>Koelkast / diepvriezer</c:v>
                </c:pt>
                <c:pt idx="5">
                  <c:v>Verwarmingsketel</c:v>
                </c:pt>
                <c:pt idx="6">
                  <c:v>Isolatiemateriaal</c:v>
                </c:pt>
                <c:pt idx="7">
                  <c:v>Beglazing</c:v>
                </c:pt>
              </c:strCache>
            </c:strRef>
          </c:cat>
          <c:val>
            <c:numRef>
              <c:f>Blad1!$C$2:$C$9</c:f>
              <c:numCache>
                <c:formatCode>0%</c:formatCode>
                <c:ptCount val="8"/>
                <c:pt idx="0">
                  <c:v>0.31455355892390935</c:v>
                </c:pt>
                <c:pt idx="1">
                  <c:v>0.357472299257791</c:v>
                </c:pt>
                <c:pt idx="2">
                  <c:v>0.37910158436616831</c:v>
                </c:pt>
                <c:pt idx="3">
                  <c:v>0.40816459918158732</c:v>
                </c:pt>
                <c:pt idx="4">
                  <c:v>0.40623790187504288</c:v>
                </c:pt>
                <c:pt idx="5">
                  <c:v>0.35987901013565676</c:v>
                </c:pt>
                <c:pt idx="6">
                  <c:v>0.33525130251588658</c:v>
                </c:pt>
                <c:pt idx="7">
                  <c:v>0.34754078857028881</c:v>
                </c:pt>
              </c:numCache>
            </c:numRef>
          </c:val>
        </c:ser>
        <c:ser>
          <c:idx val="2"/>
          <c:order val="2"/>
          <c:tx>
            <c:strRef>
              <c:f>Blad1!$D$1</c:f>
              <c:strCache>
                <c:ptCount val="1"/>
                <c:pt idx="0">
                  <c:v>Belangrijk</c:v>
                </c:pt>
              </c:strCache>
            </c:strRef>
          </c:tx>
          <c:spPr>
            <a:solidFill>
              <a:srgbClr val="FFFF00"/>
            </a:solidFill>
            <a:ln>
              <a:solidFill>
                <a:schemeClr val="bg1">
                  <a:lumMod val="85000"/>
                </a:schemeClr>
              </a:solidFill>
            </a:ln>
          </c:spPr>
          <c:invertIfNegative val="0"/>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TV / DVD / PC</c:v>
                </c:pt>
                <c:pt idx="1">
                  <c:v>Auto</c:v>
                </c:pt>
                <c:pt idx="2">
                  <c:v>Lampen</c:v>
                </c:pt>
                <c:pt idx="3">
                  <c:v>Wasmachine / droogkast / vaatwasser</c:v>
                </c:pt>
                <c:pt idx="4">
                  <c:v>Koelkast / diepvriezer</c:v>
                </c:pt>
                <c:pt idx="5">
                  <c:v>Verwarmingsketel</c:v>
                </c:pt>
                <c:pt idx="6">
                  <c:v>Isolatiemateriaal</c:v>
                </c:pt>
                <c:pt idx="7">
                  <c:v>Beglazing</c:v>
                </c:pt>
              </c:strCache>
            </c:strRef>
          </c:cat>
          <c:val>
            <c:numRef>
              <c:f>Blad1!$D$2:$D$9</c:f>
              <c:numCache>
                <c:formatCode>0%</c:formatCode>
                <c:ptCount val="8"/>
                <c:pt idx="0">
                  <c:v>0.31593914257514111</c:v>
                </c:pt>
                <c:pt idx="1">
                  <c:v>0.26231351029030486</c:v>
                </c:pt>
                <c:pt idx="2">
                  <c:v>0.24984316189944025</c:v>
                </c:pt>
                <c:pt idx="3">
                  <c:v>0.22782263907191388</c:v>
                </c:pt>
                <c:pt idx="4">
                  <c:v>0.22046471474782536</c:v>
                </c:pt>
                <c:pt idx="5">
                  <c:v>0.18991133599118756</c:v>
                </c:pt>
                <c:pt idx="6">
                  <c:v>0.18885109207041284</c:v>
                </c:pt>
                <c:pt idx="7">
                  <c:v>0.16805004590637498</c:v>
                </c:pt>
              </c:numCache>
            </c:numRef>
          </c:val>
        </c:ser>
        <c:ser>
          <c:idx val="3"/>
          <c:order val="3"/>
          <c:tx>
            <c:strRef>
              <c:f>Blad1!$E$1</c:f>
              <c:strCache>
                <c:ptCount val="1"/>
                <c:pt idx="0">
                  <c:v>Niet belangrijk</c:v>
                </c:pt>
              </c:strCache>
            </c:strRef>
          </c:tx>
          <c:spPr>
            <a:solidFill>
              <a:srgbClr val="FFC000"/>
            </a:solidFill>
            <a:ln>
              <a:solidFill>
                <a:schemeClr val="bg1">
                  <a:lumMod val="85000"/>
                </a:schemeClr>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TV / DVD / PC</c:v>
                </c:pt>
                <c:pt idx="1">
                  <c:v>Auto</c:v>
                </c:pt>
                <c:pt idx="2">
                  <c:v>Lampen</c:v>
                </c:pt>
                <c:pt idx="3">
                  <c:v>Wasmachine / droogkast / vaatwasser</c:v>
                </c:pt>
                <c:pt idx="4">
                  <c:v>Koelkast / diepvriezer</c:v>
                </c:pt>
                <c:pt idx="5">
                  <c:v>Verwarmingsketel</c:v>
                </c:pt>
                <c:pt idx="6">
                  <c:v>Isolatiemateriaal</c:v>
                </c:pt>
                <c:pt idx="7">
                  <c:v>Beglazing</c:v>
                </c:pt>
              </c:strCache>
            </c:strRef>
          </c:cat>
          <c:val>
            <c:numRef>
              <c:f>Blad1!$E$2:$E$9</c:f>
              <c:numCache>
                <c:formatCode>0%</c:formatCode>
                <c:ptCount val="8"/>
                <c:pt idx="0">
                  <c:v>0.12683042063501485</c:v>
                </c:pt>
                <c:pt idx="1">
                  <c:v>3.6119725918233196E-2</c:v>
                </c:pt>
                <c:pt idx="2">
                  <c:v>2.8275222484986345E-2</c:v>
                </c:pt>
                <c:pt idx="3">
                  <c:v>2.2427951587148082E-2</c:v>
                </c:pt>
                <c:pt idx="4">
                  <c:v>1.7906317271331441E-2</c:v>
                </c:pt>
                <c:pt idx="5">
                  <c:v>2.860370057997802E-2</c:v>
                </c:pt>
                <c:pt idx="6">
                  <c:v>2.7567634735101938E-2</c:v>
                </c:pt>
                <c:pt idx="7">
                  <c:v>2.3429315389967519E-2</c:v>
                </c:pt>
              </c:numCache>
            </c:numRef>
          </c:val>
        </c:ser>
        <c:ser>
          <c:idx val="4"/>
          <c:order val="4"/>
          <c:tx>
            <c:strRef>
              <c:f>Blad1!$F$1</c:f>
              <c:strCache>
                <c:ptCount val="1"/>
                <c:pt idx="0">
                  <c:v>Helemaal niet belangrijk</c:v>
                </c:pt>
              </c:strCache>
            </c:strRef>
          </c:tx>
          <c:spPr>
            <a:solidFill>
              <a:srgbClr val="C00000"/>
            </a:solidFill>
            <a:ln>
              <a:solidFill>
                <a:schemeClr val="bg1">
                  <a:lumMod val="85000"/>
                </a:schemeClr>
              </a:solidFill>
            </a:ln>
          </c:spPr>
          <c:invertIfNegative val="0"/>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TV / DVD / PC</c:v>
                </c:pt>
                <c:pt idx="1">
                  <c:v>Auto</c:v>
                </c:pt>
                <c:pt idx="2">
                  <c:v>Lampen</c:v>
                </c:pt>
                <c:pt idx="3">
                  <c:v>Wasmachine / droogkast / vaatwasser</c:v>
                </c:pt>
                <c:pt idx="4">
                  <c:v>Koelkast / diepvriezer</c:v>
                </c:pt>
                <c:pt idx="5">
                  <c:v>Verwarmingsketel</c:v>
                </c:pt>
                <c:pt idx="6">
                  <c:v>Isolatiemateriaal</c:v>
                </c:pt>
                <c:pt idx="7">
                  <c:v>Beglazing</c:v>
                </c:pt>
              </c:strCache>
            </c:strRef>
          </c:cat>
          <c:val>
            <c:numRef>
              <c:f>Blad1!$F$2:$F$9</c:f>
              <c:numCache>
                <c:formatCode>0%</c:formatCode>
                <c:ptCount val="8"/>
                <c:pt idx="0">
                  <c:v>2.4249549305810632E-2</c:v>
                </c:pt>
                <c:pt idx="1">
                  <c:v>1.480799943319196E-2</c:v>
                </c:pt>
                <c:pt idx="2">
                  <c:v>4.8731327865570431E-3</c:v>
                </c:pt>
                <c:pt idx="3">
                  <c:v>5.1359975950372389E-3</c:v>
                </c:pt>
                <c:pt idx="4">
                  <c:v>4.6544952759564042E-3</c:v>
                </c:pt>
                <c:pt idx="5">
                  <c:v>9.6986597631359174E-3</c:v>
                </c:pt>
                <c:pt idx="6">
                  <c:v>5.7168184275178738E-3</c:v>
                </c:pt>
                <c:pt idx="7">
                  <c:v>6.4580859416359659E-3</c:v>
                </c:pt>
              </c:numCache>
            </c:numRef>
          </c:val>
        </c:ser>
        <c:dLbls>
          <c:showLegendKey val="0"/>
          <c:showVal val="0"/>
          <c:showCatName val="0"/>
          <c:showSerName val="0"/>
          <c:showPercent val="0"/>
          <c:showBubbleSize val="0"/>
        </c:dLbls>
        <c:gapWidth val="150"/>
        <c:overlap val="100"/>
        <c:axId val="229929128"/>
        <c:axId val="229929520"/>
      </c:barChart>
      <c:catAx>
        <c:axId val="229929128"/>
        <c:scaling>
          <c:orientation val="minMax"/>
        </c:scaling>
        <c:delete val="1"/>
        <c:axPos val="l"/>
        <c:numFmt formatCode="General" sourceLinked="0"/>
        <c:majorTickMark val="out"/>
        <c:minorTickMark val="none"/>
        <c:tickLblPos val="none"/>
        <c:crossAx val="229929520"/>
        <c:crosses val="autoZero"/>
        <c:auto val="1"/>
        <c:lblAlgn val="ctr"/>
        <c:lblOffset val="100"/>
        <c:noMultiLvlLbl val="0"/>
      </c:catAx>
      <c:valAx>
        <c:axId val="229929520"/>
        <c:scaling>
          <c:orientation val="minMax"/>
        </c:scaling>
        <c:delete val="0"/>
        <c:axPos val="b"/>
        <c:majorGridlines/>
        <c:numFmt formatCode="0%" sourceLinked="1"/>
        <c:majorTickMark val="out"/>
        <c:minorTickMark val="none"/>
        <c:tickLblPos val="nextTo"/>
        <c:crossAx val="229929128"/>
        <c:crosses val="autoZero"/>
        <c:crossBetween val="between"/>
      </c:valAx>
    </c:plotArea>
    <c:plotVisOnly val="1"/>
    <c:dispBlanksAs val="gap"/>
    <c:showDLblsOverMax val="0"/>
  </c:chart>
  <c:spPr>
    <a:ln>
      <a:noFill/>
    </a:ln>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8666565298177E-2"/>
          <c:y val="1.7422828692439007E-2"/>
          <c:w val="0.89466182979311715"/>
          <c:h val="0.70854672061527224"/>
        </c:manualLayout>
      </c:layout>
      <c:barChart>
        <c:barDir val="bar"/>
        <c:grouping val="percentStacked"/>
        <c:varyColors val="0"/>
        <c:ser>
          <c:idx val="0"/>
          <c:order val="0"/>
          <c:tx>
            <c:strRef>
              <c:f>Blad1!$B$1</c:f>
              <c:strCache>
                <c:ptCount val="1"/>
                <c:pt idx="0">
                  <c:v>Uiterst belangrijk</c:v>
                </c:pt>
              </c:strCache>
            </c:strRef>
          </c:tx>
          <c:spPr>
            <a:solidFill>
              <a:srgbClr val="008000"/>
            </a:solidFill>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Blad1!$B$2:$B$16</c:f>
              <c:numCache>
                <c:formatCode>General</c:formatCode>
                <c:ptCount val="15"/>
              </c:numCache>
            </c:numRef>
          </c:val>
        </c:ser>
        <c:ser>
          <c:idx val="1"/>
          <c:order val="1"/>
          <c:tx>
            <c:strRef>
              <c:f>Blad1!$C$1</c:f>
              <c:strCache>
                <c:ptCount val="1"/>
                <c:pt idx="0">
                  <c:v>Zeer belangrijk</c:v>
                </c:pt>
              </c:strCache>
            </c:strRef>
          </c:tx>
          <c:spPr>
            <a:solidFill>
              <a:srgbClr val="92D050"/>
            </a:solidFill>
            <a:ln>
              <a:solidFill>
                <a:srgbClr val="4F81BD"/>
              </a:solid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Blad1!$C$2:$C$16</c:f>
              <c:numCache>
                <c:formatCode>General</c:formatCode>
                <c:ptCount val="15"/>
              </c:numCache>
            </c:numRef>
          </c:val>
        </c:ser>
        <c:ser>
          <c:idx val="2"/>
          <c:order val="2"/>
          <c:tx>
            <c:strRef>
              <c:f>Blad1!$D$1</c:f>
              <c:strCache>
                <c:ptCount val="1"/>
                <c:pt idx="0">
                  <c:v>Belangrijk</c:v>
                </c:pt>
              </c:strCache>
            </c:strRef>
          </c:tx>
          <c:spPr>
            <a:solidFill>
              <a:srgbClr val="FFFF00"/>
            </a:solidFill>
            <a:ln>
              <a:solidFill>
                <a:srgbClr val="4F81BD"/>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Blad1!$D$2:$D$16</c:f>
              <c:numCache>
                <c:formatCode>General</c:formatCode>
                <c:ptCount val="15"/>
              </c:numCache>
            </c:numRef>
          </c:val>
        </c:ser>
        <c:ser>
          <c:idx val="3"/>
          <c:order val="3"/>
          <c:tx>
            <c:strRef>
              <c:f>Blad1!$E$1</c:f>
              <c:strCache>
                <c:ptCount val="1"/>
                <c:pt idx="0">
                  <c:v>Niet belangrijk</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Blad1!$E$2:$E$16</c:f>
              <c:numCache>
                <c:formatCode>General</c:formatCode>
                <c:ptCount val="15"/>
              </c:numCache>
            </c:numRef>
          </c:val>
        </c:ser>
        <c:ser>
          <c:idx val="4"/>
          <c:order val="4"/>
          <c:tx>
            <c:strRef>
              <c:f>Blad1!$F$1</c:f>
              <c:strCache>
                <c:ptCount val="1"/>
                <c:pt idx="0">
                  <c:v>Helemaal niet belangrijk</c:v>
                </c:pt>
              </c:strCache>
            </c:strRef>
          </c:tx>
          <c:spPr>
            <a:solidFill>
              <a:srgbClr val="C00000"/>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Blad1!$F$2:$F$16</c:f>
              <c:numCache>
                <c:formatCode>General</c:formatCode>
                <c:ptCount val="15"/>
              </c:numCache>
            </c:numRef>
          </c:val>
        </c:ser>
        <c:dLbls>
          <c:showLegendKey val="0"/>
          <c:showVal val="0"/>
          <c:showCatName val="0"/>
          <c:showSerName val="0"/>
          <c:showPercent val="0"/>
          <c:showBubbleSize val="0"/>
        </c:dLbls>
        <c:gapWidth val="150"/>
        <c:overlap val="100"/>
        <c:axId val="229934616"/>
        <c:axId val="229935008"/>
      </c:barChart>
      <c:catAx>
        <c:axId val="229934616"/>
        <c:scaling>
          <c:orientation val="minMax"/>
        </c:scaling>
        <c:delete val="1"/>
        <c:axPos val="l"/>
        <c:numFmt formatCode="General" sourceLinked="0"/>
        <c:majorTickMark val="out"/>
        <c:minorTickMark val="none"/>
        <c:tickLblPos val="none"/>
        <c:crossAx val="229935008"/>
        <c:crosses val="autoZero"/>
        <c:auto val="1"/>
        <c:lblAlgn val="ctr"/>
        <c:lblOffset val="100"/>
        <c:noMultiLvlLbl val="0"/>
      </c:catAx>
      <c:valAx>
        <c:axId val="229935008"/>
        <c:scaling>
          <c:orientation val="minMax"/>
        </c:scaling>
        <c:delete val="1"/>
        <c:axPos val="b"/>
        <c:numFmt formatCode="0%" sourceLinked="1"/>
        <c:majorTickMark val="out"/>
        <c:minorTickMark val="none"/>
        <c:tickLblPos val="none"/>
        <c:crossAx val="229934616"/>
        <c:crosses val="autoZero"/>
        <c:crossBetween val="between"/>
      </c:valAx>
      <c:spPr>
        <a:noFill/>
        <a:ln w="25400">
          <a:noFill/>
        </a:ln>
      </c:spPr>
    </c:plotArea>
    <c:legend>
      <c:legendPos val="r"/>
      <c:layout>
        <c:manualLayout>
          <c:xMode val="edge"/>
          <c:yMode val="edge"/>
          <c:x val="0"/>
          <c:y val="0"/>
          <c:w val="0.99898531914279942"/>
          <c:h val="1"/>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047264175434856E-2"/>
          <c:y val="1.723617881098196E-2"/>
          <c:w val="0.91522945114386878"/>
          <c:h val="0.91825717301539334"/>
        </c:manualLayout>
      </c:layout>
      <c:barChart>
        <c:barDir val="bar"/>
        <c:grouping val="clustered"/>
        <c:varyColors val="0"/>
        <c:ser>
          <c:idx val="0"/>
          <c:order val="0"/>
          <c:tx>
            <c:strRef>
              <c:f>Blad1!$B$1</c:f>
              <c:strCache>
                <c:ptCount val="1"/>
                <c:pt idx="0">
                  <c:v>Maken een verschil</c:v>
                </c:pt>
              </c:strCache>
            </c:strRef>
          </c:tx>
          <c:spPr>
            <a:noFill/>
            <a:ln>
              <a:noFill/>
            </a:ln>
          </c:spPr>
          <c:invertIfNegative val="0"/>
          <c:cat>
            <c:numRef>
              <c:f>Blad1!$A$2:$A$12</c:f>
              <c:numCache>
                <c:formatCode>General</c:formatCode>
                <c:ptCount val="11"/>
              </c:numCache>
            </c:numRef>
          </c:cat>
          <c:val>
            <c:numRef>
              <c:f>Blad1!$B$2:$B$12</c:f>
              <c:numCache>
                <c:formatCode>0%</c:formatCode>
                <c:ptCount val="11"/>
                <c:pt idx="0">
                  <c:v>0.52653325833449982</c:v>
                </c:pt>
                <c:pt idx="1">
                  <c:v>0.38653225820329734</c:v>
                </c:pt>
                <c:pt idx="2">
                  <c:v>0.3658646813241776</c:v>
                </c:pt>
                <c:pt idx="3">
                  <c:v>0.32436588699700003</c:v>
                </c:pt>
                <c:pt idx="4">
                  <c:v>0.29682599426968176</c:v>
                </c:pt>
                <c:pt idx="5">
                  <c:v>0.37169681533945398</c:v>
                </c:pt>
                <c:pt idx="6">
                  <c:v>0.27811152217160862</c:v>
                </c:pt>
                <c:pt idx="7">
                  <c:v>0.25944958506359067</c:v>
                </c:pt>
                <c:pt idx="8">
                  <c:v>0.24299877486526603</c:v>
                </c:pt>
                <c:pt idx="9">
                  <c:v>0.24378499989818783</c:v>
                </c:pt>
                <c:pt idx="10">
                  <c:v>0.2343741024670897</c:v>
                </c:pt>
              </c:numCache>
            </c:numRef>
          </c:val>
        </c:ser>
        <c:ser>
          <c:idx val="1"/>
          <c:order val="1"/>
          <c:tx>
            <c:strRef>
              <c:f>Blad1!$C$1</c:f>
              <c:strCache>
                <c:ptCount val="1"/>
                <c:pt idx="0">
                  <c:v>Nu + in de nabije toekomst</c:v>
                </c:pt>
              </c:strCache>
            </c:strRef>
          </c:tx>
          <c:spPr>
            <a:noFill/>
            <a:ln>
              <a:noFill/>
            </a:ln>
          </c:spPr>
          <c:invertIfNegative val="0"/>
          <c:cat>
            <c:numRef>
              <c:f>Blad1!$A$2:$A$12</c:f>
              <c:numCache>
                <c:formatCode>General</c:formatCode>
                <c:ptCount val="11"/>
              </c:numCache>
            </c:numRef>
          </c:cat>
          <c:val>
            <c:numRef>
              <c:f>Blad1!$C$2:$C$12</c:f>
              <c:numCache>
                <c:formatCode>0%</c:formatCode>
                <c:ptCount val="11"/>
                <c:pt idx="0">
                  <c:v>0.43000000000000033</c:v>
                </c:pt>
                <c:pt idx="1">
                  <c:v>0.56999999999999995</c:v>
                </c:pt>
                <c:pt idx="2">
                  <c:v>0.64000000000000079</c:v>
                </c:pt>
                <c:pt idx="3">
                  <c:v>0.56000000000000005</c:v>
                </c:pt>
                <c:pt idx="4">
                  <c:v>0.64000000000000079</c:v>
                </c:pt>
                <c:pt idx="5">
                  <c:v>0.8</c:v>
                </c:pt>
                <c:pt idx="6">
                  <c:v>0.77000000000000079</c:v>
                </c:pt>
                <c:pt idx="7">
                  <c:v>0.79</c:v>
                </c:pt>
                <c:pt idx="8">
                  <c:v>0.89</c:v>
                </c:pt>
                <c:pt idx="9">
                  <c:v>0.85000000000000064</c:v>
                </c:pt>
                <c:pt idx="10">
                  <c:v>0.9</c:v>
                </c:pt>
              </c:numCache>
            </c:numRef>
          </c:val>
        </c:ser>
        <c:ser>
          <c:idx val="2"/>
          <c:order val="2"/>
          <c:tx>
            <c:strRef>
              <c:f>Blad1!$D$1</c:f>
              <c:strCache>
                <c:ptCount val="1"/>
                <c:pt idx="0">
                  <c:v>Nu reeds</c:v>
                </c:pt>
              </c:strCache>
            </c:strRef>
          </c:tx>
          <c:spPr>
            <a:solidFill>
              <a:srgbClr val="FF0000"/>
            </a:solidFill>
            <a:ln>
              <a:no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Blad1!$A$2:$A$12</c:f>
              <c:numCache>
                <c:formatCode>General</c:formatCode>
                <c:ptCount val="11"/>
              </c:numCache>
            </c:numRef>
          </c:cat>
          <c:val>
            <c:numRef>
              <c:f>Blad1!$D$2:$D$12</c:f>
              <c:numCache>
                <c:formatCode>0%</c:formatCode>
                <c:ptCount val="11"/>
                <c:pt idx="0">
                  <c:v>0.22</c:v>
                </c:pt>
                <c:pt idx="1">
                  <c:v>0.43000000000000033</c:v>
                </c:pt>
                <c:pt idx="2">
                  <c:v>0.45</c:v>
                </c:pt>
                <c:pt idx="3">
                  <c:v>0.46</c:v>
                </c:pt>
                <c:pt idx="4">
                  <c:v>0.5</c:v>
                </c:pt>
                <c:pt idx="5">
                  <c:v>0.54</c:v>
                </c:pt>
                <c:pt idx="6">
                  <c:v>0.69000000000000061</c:v>
                </c:pt>
                <c:pt idx="7">
                  <c:v>0.71000000000000063</c:v>
                </c:pt>
                <c:pt idx="8">
                  <c:v>0.8</c:v>
                </c:pt>
                <c:pt idx="9">
                  <c:v>0.81</c:v>
                </c:pt>
                <c:pt idx="10">
                  <c:v>0.86000000000000065</c:v>
                </c:pt>
              </c:numCache>
            </c:numRef>
          </c:val>
        </c:ser>
        <c:dLbls>
          <c:showLegendKey val="0"/>
          <c:showVal val="0"/>
          <c:showCatName val="0"/>
          <c:showSerName val="0"/>
          <c:showPercent val="0"/>
          <c:showBubbleSize val="0"/>
        </c:dLbls>
        <c:gapWidth val="74"/>
        <c:axId val="228938296"/>
        <c:axId val="228938688"/>
      </c:barChart>
      <c:catAx>
        <c:axId val="228938296"/>
        <c:scaling>
          <c:orientation val="minMax"/>
        </c:scaling>
        <c:delete val="1"/>
        <c:axPos val="l"/>
        <c:numFmt formatCode="General" sourceLinked="0"/>
        <c:majorTickMark val="out"/>
        <c:minorTickMark val="none"/>
        <c:tickLblPos val="none"/>
        <c:crossAx val="228938688"/>
        <c:crosses val="autoZero"/>
        <c:auto val="1"/>
        <c:lblAlgn val="ctr"/>
        <c:lblOffset val="100"/>
        <c:noMultiLvlLbl val="0"/>
      </c:catAx>
      <c:valAx>
        <c:axId val="228938688"/>
        <c:scaling>
          <c:orientation val="minMax"/>
        </c:scaling>
        <c:delete val="0"/>
        <c:axPos val="b"/>
        <c:majorGridlines/>
        <c:numFmt formatCode="0%" sourceLinked="1"/>
        <c:majorTickMark val="out"/>
        <c:minorTickMark val="none"/>
        <c:tickLblPos val="nextTo"/>
        <c:crossAx val="228938296"/>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8666565298177E-2"/>
          <c:y val="1.7422828692438955E-2"/>
          <c:w val="0.89466182979311715"/>
          <c:h val="0.87069268289186563"/>
        </c:manualLayout>
      </c:layout>
      <c:barChart>
        <c:barDir val="bar"/>
        <c:grouping val="percentStacked"/>
        <c:varyColors val="0"/>
        <c:ser>
          <c:idx val="0"/>
          <c:order val="0"/>
          <c:tx>
            <c:strRef>
              <c:f>Blad1!$B$1</c:f>
              <c:strCache>
                <c:ptCount val="1"/>
                <c:pt idx="0">
                  <c:v>Heel bezorgd</c:v>
                </c:pt>
              </c:strCache>
            </c:strRef>
          </c:tx>
          <c:spPr>
            <a:solidFill>
              <a:srgbClr val="008000"/>
            </a:solidFill>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Blad1!$A$2:$A$16</c:f>
              <c:strCache>
                <c:ptCount val="15"/>
                <c:pt idx="0">
                  <c:v>Genetische gemanipuleerde gewassen (GMO’s)</c:v>
                </c:pt>
                <c:pt idx="1">
                  <c:v>Zure regen</c:v>
                </c:pt>
                <c:pt idx="2">
                  <c:v>Ozonpieken in de zomer</c:v>
                </c:pt>
                <c:pt idx="3">
                  <c:v>De internationale handel in bedreigde diersoorten</c:v>
                </c:pt>
                <c:pt idx="4">
                  <c:v>Het gat in de ozonlaag</c:v>
                </c:pt>
                <c:pt idx="5">
                  <c:v>Het gebruik van pesticiden</c:v>
                </c:pt>
                <c:pt idx="6">
                  <c:v>Chemische producten en gevaarlijke stoffen</c:v>
                </c:pt>
                <c:pt idx="7">
                  <c:v>De afvalberg</c:v>
                </c:pt>
                <c:pt idx="8">
                  <c:v>Bodemvervuiling</c:v>
                </c:pt>
                <c:pt idx="9">
                  <c:v>De verdwijning van bepaalde planten en dieren</c:v>
                </c:pt>
                <c:pt idx="10">
                  <c:v>Radioactief afval</c:v>
                </c:pt>
                <c:pt idx="11">
                  <c:v>Watervervuiling</c:v>
                </c:pt>
                <c:pt idx="12">
                  <c:v>De verdwijning van het tropisch regenwoud</c:v>
                </c:pt>
                <c:pt idx="13">
                  <c:v>Klimaatverandering</c:v>
                </c:pt>
                <c:pt idx="14">
                  <c:v>Luchtvervuiling</c:v>
                </c:pt>
              </c:strCache>
            </c:strRef>
          </c:cat>
          <c:val>
            <c:numRef>
              <c:f>Blad1!$B$2:$B$16</c:f>
              <c:numCache>
                <c:formatCode>0%</c:formatCode>
                <c:ptCount val="15"/>
                <c:pt idx="0">
                  <c:v>0.20572549039900101</c:v>
                </c:pt>
                <c:pt idx="1">
                  <c:v>0.13948922193105714</c:v>
                </c:pt>
                <c:pt idx="2">
                  <c:v>0.20907868946647276</c:v>
                </c:pt>
                <c:pt idx="3">
                  <c:v>0.27836028370325189</c:v>
                </c:pt>
                <c:pt idx="4">
                  <c:v>0.21025974862748081</c:v>
                </c:pt>
                <c:pt idx="5">
                  <c:v>0.28250756718296655</c:v>
                </c:pt>
                <c:pt idx="6">
                  <c:v>0.30398782946563124</c:v>
                </c:pt>
                <c:pt idx="7">
                  <c:v>0.26160885856926847</c:v>
                </c:pt>
                <c:pt idx="8">
                  <c:v>0.29714603341282331</c:v>
                </c:pt>
                <c:pt idx="9">
                  <c:v>0.37529280441753526</c:v>
                </c:pt>
                <c:pt idx="10">
                  <c:v>0.38457054405805297</c:v>
                </c:pt>
                <c:pt idx="11">
                  <c:v>0.30746282533335123</c:v>
                </c:pt>
                <c:pt idx="12">
                  <c:v>0.41569204429883372</c:v>
                </c:pt>
                <c:pt idx="13">
                  <c:v>0.37192938897728339</c:v>
                </c:pt>
                <c:pt idx="14">
                  <c:v>0.33326065961015178</c:v>
                </c:pt>
              </c:numCache>
            </c:numRef>
          </c:val>
        </c:ser>
        <c:ser>
          <c:idx val="1"/>
          <c:order val="1"/>
          <c:tx>
            <c:strRef>
              <c:f>Blad1!$C$1</c:f>
              <c:strCache>
                <c:ptCount val="1"/>
                <c:pt idx="0">
                  <c:v>bezorgd</c:v>
                </c:pt>
              </c:strCache>
            </c:strRef>
          </c:tx>
          <c:spPr>
            <a:solidFill>
              <a:srgbClr val="92D050"/>
            </a:solidFill>
            <a:ln>
              <a:no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Blad1!$A$2:$A$16</c:f>
              <c:strCache>
                <c:ptCount val="15"/>
                <c:pt idx="0">
                  <c:v>Genetische gemanipuleerde gewassen (GMO’s)</c:v>
                </c:pt>
                <c:pt idx="1">
                  <c:v>Zure regen</c:v>
                </c:pt>
                <c:pt idx="2">
                  <c:v>Ozonpieken in de zomer</c:v>
                </c:pt>
                <c:pt idx="3">
                  <c:v>De internationale handel in bedreigde diersoorten</c:v>
                </c:pt>
                <c:pt idx="4">
                  <c:v>Het gat in de ozonlaag</c:v>
                </c:pt>
                <c:pt idx="5">
                  <c:v>Het gebruik van pesticiden</c:v>
                </c:pt>
                <c:pt idx="6">
                  <c:v>Chemische producten en gevaarlijke stoffen</c:v>
                </c:pt>
                <c:pt idx="7">
                  <c:v>De afvalberg</c:v>
                </c:pt>
                <c:pt idx="8">
                  <c:v>Bodemvervuiling</c:v>
                </c:pt>
                <c:pt idx="9">
                  <c:v>De verdwijning van bepaalde planten en dieren</c:v>
                </c:pt>
                <c:pt idx="10">
                  <c:v>Radioactief afval</c:v>
                </c:pt>
                <c:pt idx="11">
                  <c:v>Watervervuiling</c:v>
                </c:pt>
                <c:pt idx="12">
                  <c:v>De verdwijning van het tropisch regenwoud</c:v>
                </c:pt>
                <c:pt idx="13">
                  <c:v>Klimaatverandering</c:v>
                </c:pt>
                <c:pt idx="14">
                  <c:v>Luchtvervuiling</c:v>
                </c:pt>
              </c:strCache>
            </c:strRef>
          </c:cat>
          <c:val>
            <c:numRef>
              <c:f>Blad1!$C$2:$C$16</c:f>
              <c:numCache>
                <c:formatCode>0%</c:formatCode>
                <c:ptCount val="15"/>
                <c:pt idx="0">
                  <c:v>0.25464320421870779</c:v>
                </c:pt>
                <c:pt idx="1">
                  <c:v>0.32186813853962976</c:v>
                </c:pt>
                <c:pt idx="2">
                  <c:v>0.38145196923890429</c:v>
                </c:pt>
                <c:pt idx="3">
                  <c:v>0.32448650579579369</c:v>
                </c:pt>
                <c:pt idx="4">
                  <c:v>0.40691787813776015</c:v>
                </c:pt>
                <c:pt idx="5">
                  <c:v>0.3654883896097062</c:v>
                </c:pt>
                <c:pt idx="6">
                  <c:v>0.36090534111002931</c:v>
                </c:pt>
                <c:pt idx="7">
                  <c:v>0.42721694698258811</c:v>
                </c:pt>
                <c:pt idx="8">
                  <c:v>0.41323294004588884</c:v>
                </c:pt>
                <c:pt idx="9">
                  <c:v>0.35717427760894904</c:v>
                </c:pt>
                <c:pt idx="10">
                  <c:v>0.35900878701460986</c:v>
                </c:pt>
                <c:pt idx="11">
                  <c:v>0.45862754473214584</c:v>
                </c:pt>
                <c:pt idx="12">
                  <c:v>0.36682729315316515</c:v>
                </c:pt>
                <c:pt idx="13">
                  <c:v>0.41296666303105029</c:v>
                </c:pt>
                <c:pt idx="14">
                  <c:v>0.49187167396048859</c:v>
                </c:pt>
              </c:numCache>
            </c:numRef>
          </c:val>
        </c:ser>
        <c:ser>
          <c:idx val="2"/>
          <c:order val="2"/>
          <c:tx>
            <c:strRef>
              <c:f>Blad1!$D$1</c:f>
              <c:strCache>
                <c:ptCount val="1"/>
                <c:pt idx="0">
                  <c:v>Tussen beide</c:v>
                </c:pt>
              </c:strCache>
            </c:strRef>
          </c:tx>
          <c:spPr>
            <a:solidFill>
              <a:srgbClr val="FFFF00"/>
            </a:solidFill>
            <a:ln>
              <a:solidFill>
                <a:prstClr val="white">
                  <a:lumMod val="85000"/>
                </a:prstClr>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Blad1!$A$2:$A$16</c:f>
              <c:strCache>
                <c:ptCount val="15"/>
                <c:pt idx="0">
                  <c:v>Genetische gemanipuleerde gewassen (GMO’s)</c:v>
                </c:pt>
                <c:pt idx="1">
                  <c:v>Zure regen</c:v>
                </c:pt>
                <c:pt idx="2">
                  <c:v>Ozonpieken in de zomer</c:v>
                </c:pt>
                <c:pt idx="3">
                  <c:v>De internationale handel in bedreigde diersoorten</c:v>
                </c:pt>
                <c:pt idx="4">
                  <c:v>Het gat in de ozonlaag</c:v>
                </c:pt>
                <c:pt idx="5">
                  <c:v>Het gebruik van pesticiden</c:v>
                </c:pt>
                <c:pt idx="6">
                  <c:v>Chemische producten en gevaarlijke stoffen</c:v>
                </c:pt>
                <c:pt idx="7">
                  <c:v>De afvalberg</c:v>
                </c:pt>
                <c:pt idx="8">
                  <c:v>Bodemvervuiling</c:v>
                </c:pt>
                <c:pt idx="9">
                  <c:v>De verdwijning van bepaalde planten en dieren</c:v>
                </c:pt>
                <c:pt idx="10">
                  <c:v>Radioactief afval</c:v>
                </c:pt>
                <c:pt idx="11">
                  <c:v>Watervervuiling</c:v>
                </c:pt>
                <c:pt idx="12">
                  <c:v>De verdwijning van het tropisch regenwoud</c:v>
                </c:pt>
                <c:pt idx="13">
                  <c:v>Klimaatverandering</c:v>
                </c:pt>
                <c:pt idx="14">
                  <c:v>Luchtvervuiling</c:v>
                </c:pt>
              </c:strCache>
            </c:strRef>
          </c:cat>
          <c:val>
            <c:numRef>
              <c:f>Blad1!$D$2:$D$16</c:f>
              <c:numCache>
                <c:formatCode>0%</c:formatCode>
                <c:ptCount val="15"/>
                <c:pt idx="0">
                  <c:v>0.29693778186676989</c:v>
                </c:pt>
                <c:pt idx="1">
                  <c:v>0.34363780817788397</c:v>
                </c:pt>
                <c:pt idx="2">
                  <c:v>0.28272044887032877</c:v>
                </c:pt>
                <c:pt idx="3">
                  <c:v>0.2694693684420183</c:v>
                </c:pt>
                <c:pt idx="4">
                  <c:v>0.27778136718938695</c:v>
                </c:pt>
                <c:pt idx="5">
                  <c:v>0.26377359289159175</c:v>
                </c:pt>
                <c:pt idx="6">
                  <c:v>0.2432982229286714</c:v>
                </c:pt>
                <c:pt idx="7">
                  <c:v>0.24494617349465</c:v>
                </c:pt>
                <c:pt idx="8">
                  <c:v>0.21155808489839281</c:v>
                </c:pt>
                <c:pt idx="9">
                  <c:v>0.2072454165334488</c:v>
                </c:pt>
                <c:pt idx="10">
                  <c:v>0.17481898318356681</c:v>
                </c:pt>
                <c:pt idx="11">
                  <c:v>0.18977770969833191</c:v>
                </c:pt>
                <c:pt idx="12">
                  <c:v>0.16691864110638319</c:v>
                </c:pt>
                <c:pt idx="13">
                  <c:v>0.1699408952641305</c:v>
                </c:pt>
                <c:pt idx="14">
                  <c:v>0.13571254184845796</c:v>
                </c:pt>
              </c:numCache>
            </c:numRef>
          </c:val>
        </c:ser>
        <c:ser>
          <c:idx val="3"/>
          <c:order val="3"/>
          <c:tx>
            <c:strRef>
              <c:f>Blad1!$E$1</c:f>
              <c:strCache>
                <c:ptCount val="1"/>
                <c:pt idx="0">
                  <c:v>Niet bezorgd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Blad1!$A$2:$A$16</c:f>
              <c:strCache>
                <c:ptCount val="15"/>
                <c:pt idx="0">
                  <c:v>Genetische gemanipuleerde gewassen (GMO’s)</c:v>
                </c:pt>
                <c:pt idx="1">
                  <c:v>Zure regen</c:v>
                </c:pt>
                <c:pt idx="2">
                  <c:v>Ozonpieken in de zomer</c:v>
                </c:pt>
                <c:pt idx="3">
                  <c:v>De internationale handel in bedreigde diersoorten</c:v>
                </c:pt>
                <c:pt idx="4">
                  <c:v>Het gat in de ozonlaag</c:v>
                </c:pt>
                <c:pt idx="5">
                  <c:v>Het gebruik van pesticiden</c:v>
                </c:pt>
                <c:pt idx="6">
                  <c:v>Chemische producten en gevaarlijke stoffen</c:v>
                </c:pt>
                <c:pt idx="7">
                  <c:v>De afvalberg</c:v>
                </c:pt>
                <c:pt idx="8">
                  <c:v>Bodemvervuiling</c:v>
                </c:pt>
                <c:pt idx="9">
                  <c:v>De verdwijning van bepaalde planten en dieren</c:v>
                </c:pt>
                <c:pt idx="10">
                  <c:v>Radioactief afval</c:v>
                </c:pt>
                <c:pt idx="11">
                  <c:v>Watervervuiling</c:v>
                </c:pt>
                <c:pt idx="12">
                  <c:v>De verdwijning van het tropisch regenwoud</c:v>
                </c:pt>
                <c:pt idx="13">
                  <c:v>Klimaatverandering</c:v>
                </c:pt>
                <c:pt idx="14">
                  <c:v>Luchtvervuiling</c:v>
                </c:pt>
              </c:strCache>
            </c:strRef>
          </c:cat>
          <c:val>
            <c:numRef>
              <c:f>Blad1!$E$2:$E$16</c:f>
              <c:numCache>
                <c:formatCode>0%</c:formatCode>
                <c:ptCount val="15"/>
                <c:pt idx="0">
                  <c:v>0.18722904537323193</c:v>
                </c:pt>
                <c:pt idx="1">
                  <c:v>0.16323059100924206</c:v>
                </c:pt>
                <c:pt idx="2">
                  <c:v>0.10503037948983679</c:v>
                </c:pt>
                <c:pt idx="3">
                  <c:v>9.9699185918610725E-2</c:v>
                </c:pt>
                <c:pt idx="4">
                  <c:v>8.7704901660504084E-2</c:v>
                </c:pt>
                <c:pt idx="5">
                  <c:v>7.7017086984806193E-2</c:v>
                </c:pt>
                <c:pt idx="6">
                  <c:v>7.8182790488393022E-2</c:v>
                </c:pt>
                <c:pt idx="7">
                  <c:v>6.110165391635744E-2</c:v>
                </c:pt>
                <c:pt idx="8">
                  <c:v>6.7992549363249138E-2</c:v>
                </c:pt>
                <c:pt idx="9">
                  <c:v>4.5530687090139133E-2</c:v>
                </c:pt>
                <c:pt idx="10">
                  <c:v>6.4793478563373821E-2</c:v>
                </c:pt>
                <c:pt idx="11">
                  <c:v>3.8774165622397751E-2</c:v>
                </c:pt>
                <c:pt idx="12">
                  <c:v>4.4001997094894822E-2</c:v>
                </c:pt>
                <c:pt idx="13">
                  <c:v>3.642478360715639E-2</c:v>
                </c:pt>
                <c:pt idx="14">
                  <c:v>3.1438018089122624E-2</c:v>
                </c:pt>
              </c:numCache>
            </c:numRef>
          </c:val>
        </c:ser>
        <c:ser>
          <c:idx val="4"/>
          <c:order val="4"/>
          <c:tx>
            <c:strRef>
              <c:f>Blad1!$F$1</c:f>
              <c:strCache>
                <c:ptCount val="1"/>
                <c:pt idx="0">
                  <c:v>Helemaal niet bezorgd</c:v>
                </c:pt>
              </c:strCache>
            </c:strRef>
          </c:tx>
          <c:spPr>
            <a:solidFill>
              <a:srgbClr val="C00000"/>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Blad1!$A$2:$A$16</c:f>
              <c:strCache>
                <c:ptCount val="15"/>
                <c:pt idx="0">
                  <c:v>Genetische gemanipuleerde gewassen (GMO’s)</c:v>
                </c:pt>
                <c:pt idx="1">
                  <c:v>Zure regen</c:v>
                </c:pt>
                <c:pt idx="2">
                  <c:v>Ozonpieken in de zomer</c:v>
                </c:pt>
                <c:pt idx="3">
                  <c:v>De internationale handel in bedreigde diersoorten</c:v>
                </c:pt>
                <c:pt idx="4">
                  <c:v>Het gat in de ozonlaag</c:v>
                </c:pt>
                <c:pt idx="5">
                  <c:v>Het gebruik van pesticiden</c:v>
                </c:pt>
                <c:pt idx="6">
                  <c:v>Chemische producten en gevaarlijke stoffen</c:v>
                </c:pt>
                <c:pt idx="7">
                  <c:v>De afvalberg</c:v>
                </c:pt>
                <c:pt idx="8">
                  <c:v>Bodemvervuiling</c:v>
                </c:pt>
                <c:pt idx="9">
                  <c:v>De verdwijning van bepaalde planten en dieren</c:v>
                </c:pt>
                <c:pt idx="10">
                  <c:v>Radioactief afval</c:v>
                </c:pt>
                <c:pt idx="11">
                  <c:v>Watervervuiling</c:v>
                </c:pt>
                <c:pt idx="12">
                  <c:v>De verdwijning van het tropisch regenwoud</c:v>
                </c:pt>
                <c:pt idx="13">
                  <c:v>Klimaatverandering</c:v>
                </c:pt>
                <c:pt idx="14">
                  <c:v>Luchtvervuiling</c:v>
                </c:pt>
              </c:strCache>
            </c:strRef>
          </c:cat>
          <c:val>
            <c:numRef>
              <c:f>Blad1!$F$2:$F$16</c:f>
              <c:numCache>
                <c:formatCode>0%</c:formatCode>
                <c:ptCount val="15"/>
                <c:pt idx="0">
                  <c:v>5.5464478142294812E-2</c:v>
                </c:pt>
                <c:pt idx="1">
                  <c:v>3.1774240342191208E-2</c:v>
                </c:pt>
                <c:pt idx="2">
                  <c:v>2.1718512934464241E-2</c:v>
                </c:pt>
                <c:pt idx="3">
                  <c:v>2.7984656140337027E-2</c:v>
                </c:pt>
                <c:pt idx="4">
                  <c:v>1.7336104384875543E-2</c:v>
                </c:pt>
                <c:pt idx="5">
                  <c:v>1.121336333094222E-2</c:v>
                </c:pt>
                <c:pt idx="6">
                  <c:v>1.3625816007277847E-2</c:v>
                </c:pt>
                <c:pt idx="7">
                  <c:v>5.1263670371381924E-3</c:v>
                </c:pt>
                <c:pt idx="8">
                  <c:v>1.0070392279646838E-2</c:v>
                </c:pt>
                <c:pt idx="9">
                  <c:v>1.4756814349933901E-2</c:v>
                </c:pt>
                <c:pt idx="10">
                  <c:v>1.6808207180407871E-2</c:v>
                </c:pt>
                <c:pt idx="11">
                  <c:v>5.357754613777208E-3</c:v>
                </c:pt>
                <c:pt idx="12">
                  <c:v>6.5600243467284743E-3</c:v>
                </c:pt>
                <c:pt idx="13">
                  <c:v>8.7382691203906331E-3</c:v>
                </c:pt>
                <c:pt idx="14">
                  <c:v>7.7171064917870534E-3</c:v>
                </c:pt>
              </c:numCache>
            </c:numRef>
          </c:val>
        </c:ser>
        <c:dLbls>
          <c:showLegendKey val="0"/>
          <c:showVal val="0"/>
          <c:showCatName val="0"/>
          <c:showSerName val="0"/>
          <c:showPercent val="0"/>
          <c:showBubbleSize val="0"/>
        </c:dLbls>
        <c:gapWidth val="50"/>
        <c:overlap val="100"/>
        <c:axId val="216770504"/>
        <c:axId val="216770896"/>
      </c:barChart>
      <c:catAx>
        <c:axId val="216770504"/>
        <c:scaling>
          <c:orientation val="minMax"/>
        </c:scaling>
        <c:delete val="1"/>
        <c:axPos val="l"/>
        <c:numFmt formatCode="General" sourceLinked="0"/>
        <c:majorTickMark val="out"/>
        <c:minorTickMark val="none"/>
        <c:tickLblPos val="none"/>
        <c:crossAx val="216770896"/>
        <c:crosses val="autoZero"/>
        <c:auto val="1"/>
        <c:lblAlgn val="ctr"/>
        <c:lblOffset val="100"/>
        <c:noMultiLvlLbl val="0"/>
      </c:catAx>
      <c:valAx>
        <c:axId val="216770896"/>
        <c:scaling>
          <c:orientation val="minMax"/>
        </c:scaling>
        <c:delete val="0"/>
        <c:axPos val="b"/>
        <c:majorGridlines/>
        <c:numFmt formatCode="0%" sourceLinked="1"/>
        <c:majorTickMark val="out"/>
        <c:minorTickMark val="none"/>
        <c:tickLblPos val="nextTo"/>
        <c:crossAx val="216770504"/>
        <c:crosses val="autoZero"/>
        <c:crossBetween val="between"/>
      </c:valAx>
    </c:plotArea>
    <c:plotVisOnly val="1"/>
    <c:dispBlanksAs val="gap"/>
    <c:showDLblsOverMax val="0"/>
  </c:chart>
  <c:spPr>
    <a:ln>
      <a:noFill/>
    </a:ln>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047264175434856E-2"/>
          <c:y val="1.723617881098196E-2"/>
          <c:w val="0.91522945114386878"/>
          <c:h val="0.91825717301539334"/>
        </c:manualLayout>
      </c:layout>
      <c:barChart>
        <c:barDir val="bar"/>
        <c:grouping val="clustered"/>
        <c:varyColors val="0"/>
        <c:ser>
          <c:idx val="0"/>
          <c:order val="0"/>
          <c:tx>
            <c:strRef>
              <c:f>Blad1!$B$1</c:f>
              <c:strCache>
                <c:ptCount val="1"/>
                <c:pt idx="0">
                  <c:v>Maken een verschil</c:v>
                </c:pt>
              </c:strCache>
            </c:strRef>
          </c:tx>
          <c:spPr>
            <a:noFill/>
            <a:ln>
              <a:noFill/>
            </a:ln>
          </c:spPr>
          <c:invertIfNegative val="0"/>
          <c:cat>
            <c:numRef>
              <c:f>Blad1!$A$2:$A$12</c:f>
              <c:numCache>
                <c:formatCode>General</c:formatCode>
                <c:ptCount val="11"/>
              </c:numCache>
            </c:numRef>
          </c:cat>
          <c:val>
            <c:numRef>
              <c:f>Blad1!$B$2:$B$12</c:f>
              <c:numCache>
                <c:formatCode>0%</c:formatCode>
                <c:ptCount val="11"/>
                <c:pt idx="0">
                  <c:v>0.52653325833449982</c:v>
                </c:pt>
                <c:pt idx="1">
                  <c:v>0.38653225820329734</c:v>
                </c:pt>
                <c:pt idx="2">
                  <c:v>0.3658646813241776</c:v>
                </c:pt>
                <c:pt idx="3">
                  <c:v>0.32436588699700003</c:v>
                </c:pt>
                <c:pt idx="4">
                  <c:v>0.29682599426968176</c:v>
                </c:pt>
                <c:pt idx="5">
                  <c:v>0.37169681533945398</c:v>
                </c:pt>
                <c:pt idx="6">
                  <c:v>0.27811152217160862</c:v>
                </c:pt>
                <c:pt idx="7">
                  <c:v>0.25944958506359067</c:v>
                </c:pt>
                <c:pt idx="8">
                  <c:v>0.24299877486526603</c:v>
                </c:pt>
                <c:pt idx="9">
                  <c:v>0.24378499989818783</c:v>
                </c:pt>
                <c:pt idx="10">
                  <c:v>0.2343741024670897</c:v>
                </c:pt>
              </c:numCache>
            </c:numRef>
          </c:val>
        </c:ser>
        <c:ser>
          <c:idx val="1"/>
          <c:order val="1"/>
          <c:tx>
            <c:strRef>
              <c:f>Blad1!$C$1</c:f>
              <c:strCache>
                <c:ptCount val="1"/>
                <c:pt idx="0">
                  <c:v>Nu + in de nabije toekomst</c:v>
                </c:pt>
              </c:strCache>
            </c:strRef>
          </c:tx>
          <c:spPr>
            <a:solidFill>
              <a:srgbClr val="0000FF"/>
            </a:solidFill>
            <a:ln>
              <a:no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Blad1!$A$2:$A$12</c:f>
              <c:numCache>
                <c:formatCode>General</c:formatCode>
                <c:ptCount val="11"/>
              </c:numCache>
            </c:numRef>
          </c:cat>
          <c:val>
            <c:numRef>
              <c:f>Blad1!$C$2:$C$12</c:f>
              <c:numCache>
                <c:formatCode>0%</c:formatCode>
                <c:ptCount val="11"/>
                <c:pt idx="0">
                  <c:v>0.43000000000000033</c:v>
                </c:pt>
                <c:pt idx="1">
                  <c:v>0.56999999999999995</c:v>
                </c:pt>
                <c:pt idx="2">
                  <c:v>0.64000000000000079</c:v>
                </c:pt>
                <c:pt idx="3">
                  <c:v>0.56000000000000005</c:v>
                </c:pt>
                <c:pt idx="4">
                  <c:v>0.64000000000000079</c:v>
                </c:pt>
                <c:pt idx="5">
                  <c:v>0.8</c:v>
                </c:pt>
                <c:pt idx="6">
                  <c:v>0.77000000000000079</c:v>
                </c:pt>
                <c:pt idx="7">
                  <c:v>0.79</c:v>
                </c:pt>
                <c:pt idx="8">
                  <c:v>0.89</c:v>
                </c:pt>
                <c:pt idx="9">
                  <c:v>0.85000000000000064</c:v>
                </c:pt>
                <c:pt idx="10">
                  <c:v>0.9</c:v>
                </c:pt>
              </c:numCache>
            </c:numRef>
          </c:val>
        </c:ser>
        <c:ser>
          <c:idx val="2"/>
          <c:order val="2"/>
          <c:tx>
            <c:strRef>
              <c:f>Blad1!$D$1</c:f>
              <c:strCache>
                <c:ptCount val="1"/>
                <c:pt idx="0">
                  <c:v>Nu reeds</c:v>
                </c:pt>
              </c:strCache>
            </c:strRef>
          </c:tx>
          <c:spPr>
            <a:solidFill>
              <a:schemeClr val="bg1"/>
            </a:solidFill>
            <a:ln>
              <a:solidFill>
                <a:srgbClr val="FF0000"/>
              </a:solidFill>
            </a:ln>
          </c:spPr>
          <c:invertIfNegative val="0"/>
          <c:cat>
            <c:numRef>
              <c:f>Blad1!$A$2:$A$12</c:f>
              <c:numCache>
                <c:formatCode>General</c:formatCode>
                <c:ptCount val="11"/>
              </c:numCache>
            </c:numRef>
          </c:cat>
          <c:val>
            <c:numRef>
              <c:f>Blad1!$D$2:$D$12</c:f>
              <c:numCache>
                <c:formatCode>0%</c:formatCode>
                <c:ptCount val="11"/>
                <c:pt idx="0">
                  <c:v>0.22</c:v>
                </c:pt>
                <c:pt idx="1">
                  <c:v>0.43000000000000033</c:v>
                </c:pt>
                <c:pt idx="2">
                  <c:v>0.45</c:v>
                </c:pt>
                <c:pt idx="3">
                  <c:v>0.46</c:v>
                </c:pt>
                <c:pt idx="4">
                  <c:v>0.5</c:v>
                </c:pt>
                <c:pt idx="5">
                  <c:v>0.54</c:v>
                </c:pt>
                <c:pt idx="6">
                  <c:v>0.69000000000000061</c:v>
                </c:pt>
                <c:pt idx="7">
                  <c:v>0.71000000000000063</c:v>
                </c:pt>
                <c:pt idx="8">
                  <c:v>0.8</c:v>
                </c:pt>
                <c:pt idx="9">
                  <c:v>0.81</c:v>
                </c:pt>
                <c:pt idx="10">
                  <c:v>0.86000000000000065</c:v>
                </c:pt>
              </c:numCache>
            </c:numRef>
          </c:val>
        </c:ser>
        <c:dLbls>
          <c:showLegendKey val="0"/>
          <c:showVal val="0"/>
          <c:showCatName val="0"/>
          <c:showSerName val="0"/>
          <c:showPercent val="0"/>
          <c:showBubbleSize val="0"/>
        </c:dLbls>
        <c:gapWidth val="74"/>
        <c:axId val="228939864"/>
        <c:axId val="228940256"/>
      </c:barChart>
      <c:catAx>
        <c:axId val="228939864"/>
        <c:scaling>
          <c:orientation val="minMax"/>
        </c:scaling>
        <c:delete val="1"/>
        <c:axPos val="l"/>
        <c:numFmt formatCode="General" sourceLinked="0"/>
        <c:majorTickMark val="out"/>
        <c:minorTickMark val="none"/>
        <c:tickLblPos val="none"/>
        <c:crossAx val="228940256"/>
        <c:crosses val="autoZero"/>
        <c:auto val="1"/>
        <c:lblAlgn val="ctr"/>
        <c:lblOffset val="100"/>
        <c:noMultiLvlLbl val="0"/>
      </c:catAx>
      <c:valAx>
        <c:axId val="228940256"/>
        <c:scaling>
          <c:orientation val="minMax"/>
        </c:scaling>
        <c:delete val="0"/>
        <c:axPos val="b"/>
        <c:majorGridlines/>
        <c:numFmt formatCode="0%" sourceLinked="1"/>
        <c:majorTickMark val="out"/>
        <c:minorTickMark val="none"/>
        <c:tickLblPos val="nextTo"/>
        <c:crossAx val="228939864"/>
        <c:crosses val="autoZero"/>
        <c:crossBetween val="between"/>
      </c:valAx>
    </c:plotArea>
    <c:plotVisOnly val="1"/>
    <c:dispBlanksAs val="gap"/>
    <c:showDLblsOverMax val="0"/>
  </c:chart>
  <c:spPr>
    <a:ln>
      <a:noFill/>
    </a:ln>
  </c:sp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047264175434856E-2"/>
          <c:y val="1.723617881098196E-2"/>
          <c:w val="0.91522945114386878"/>
          <c:h val="0.91825717301539334"/>
        </c:manualLayout>
      </c:layout>
      <c:barChart>
        <c:barDir val="bar"/>
        <c:grouping val="clustered"/>
        <c:varyColors val="0"/>
        <c:ser>
          <c:idx val="0"/>
          <c:order val="0"/>
          <c:tx>
            <c:strRef>
              <c:f>Blad1!$B$1</c:f>
              <c:strCache>
                <c:ptCount val="1"/>
                <c:pt idx="0">
                  <c:v>Maken een verschil</c:v>
                </c:pt>
              </c:strCache>
            </c:strRef>
          </c:tx>
          <c:spPr>
            <a:solidFill>
              <a:srgbClr val="00FF00"/>
            </a:solidFill>
            <a:ln>
              <a:no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Blad1!$A$2:$A$12</c:f>
              <c:numCache>
                <c:formatCode>General</c:formatCode>
                <c:ptCount val="11"/>
              </c:numCache>
            </c:numRef>
          </c:cat>
          <c:val>
            <c:numRef>
              <c:f>Blad1!$B$2:$B$12</c:f>
              <c:numCache>
                <c:formatCode>0%</c:formatCode>
                <c:ptCount val="11"/>
                <c:pt idx="0">
                  <c:v>0.52653325833449982</c:v>
                </c:pt>
                <c:pt idx="1">
                  <c:v>0.38653225820329734</c:v>
                </c:pt>
                <c:pt idx="2">
                  <c:v>0.3658646813241776</c:v>
                </c:pt>
                <c:pt idx="3">
                  <c:v>0.32436588699700003</c:v>
                </c:pt>
                <c:pt idx="4">
                  <c:v>0.29682599426968176</c:v>
                </c:pt>
                <c:pt idx="5">
                  <c:v>0.37169681533945398</c:v>
                </c:pt>
                <c:pt idx="6">
                  <c:v>0.27811152217160862</c:v>
                </c:pt>
                <c:pt idx="7">
                  <c:v>0.25944958506359067</c:v>
                </c:pt>
                <c:pt idx="8">
                  <c:v>0.24299877486526603</c:v>
                </c:pt>
                <c:pt idx="9">
                  <c:v>0.24378499989818783</c:v>
                </c:pt>
                <c:pt idx="10">
                  <c:v>0.2343741024670897</c:v>
                </c:pt>
              </c:numCache>
            </c:numRef>
          </c:val>
        </c:ser>
        <c:ser>
          <c:idx val="1"/>
          <c:order val="1"/>
          <c:tx>
            <c:strRef>
              <c:f>Blad1!$C$1</c:f>
              <c:strCache>
                <c:ptCount val="1"/>
                <c:pt idx="0">
                  <c:v>Nu + in de nabije toekomst</c:v>
                </c:pt>
              </c:strCache>
            </c:strRef>
          </c:tx>
          <c:spPr>
            <a:solidFill>
              <a:schemeClr val="bg1"/>
            </a:solidFill>
            <a:ln>
              <a:solidFill>
                <a:srgbClr val="0000FF"/>
              </a:solidFill>
            </a:ln>
          </c:spPr>
          <c:invertIfNegative val="0"/>
          <c:cat>
            <c:numRef>
              <c:f>Blad1!$A$2:$A$12</c:f>
              <c:numCache>
                <c:formatCode>General</c:formatCode>
                <c:ptCount val="11"/>
              </c:numCache>
            </c:numRef>
          </c:cat>
          <c:val>
            <c:numRef>
              <c:f>Blad1!$C$2:$C$12</c:f>
              <c:numCache>
                <c:formatCode>0%</c:formatCode>
                <c:ptCount val="11"/>
                <c:pt idx="0">
                  <c:v>0.43000000000000033</c:v>
                </c:pt>
                <c:pt idx="1">
                  <c:v>0.56999999999999995</c:v>
                </c:pt>
                <c:pt idx="2">
                  <c:v>0.64000000000000079</c:v>
                </c:pt>
                <c:pt idx="3">
                  <c:v>0.56000000000000005</c:v>
                </c:pt>
                <c:pt idx="4">
                  <c:v>0.64000000000000079</c:v>
                </c:pt>
                <c:pt idx="5">
                  <c:v>0.8</c:v>
                </c:pt>
                <c:pt idx="6">
                  <c:v>0.77000000000000079</c:v>
                </c:pt>
                <c:pt idx="7">
                  <c:v>0.79</c:v>
                </c:pt>
                <c:pt idx="8">
                  <c:v>0.89</c:v>
                </c:pt>
                <c:pt idx="9">
                  <c:v>0.85000000000000064</c:v>
                </c:pt>
                <c:pt idx="10">
                  <c:v>0.9</c:v>
                </c:pt>
              </c:numCache>
            </c:numRef>
          </c:val>
        </c:ser>
        <c:ser>
          <c:idx val="2"/>
          <c:order val="2"/>
          <c:tx>
            <c:strRef>
              <c:f>Blad1!$D$1</c:f>
              <c:strCache>
                <c:ptCount val="1"/>
                <c:pt idx="0">
                  <c:v>Nu reeds</c:v>
                </c:pt>
              </c:strCache>
            </c:strRef>
          </c:tx>
          <c:spPr>
            <a:noFill/>
            <a:ln>
              <a:solidFill>
                <a:srgbClr val="FF0000"/>
              </a:solidFill>
            </a:ln>
          </c:spPr>
          <c:invertIfNegative val="0"/>
          <c:cat>
            <c:numRef>
              <c:f>Blad1!$A$2:$A$12</c:f>
              <c:numCache>
                <c:formatCode>General</c:formatCode>
                <c:ptCount val="11"/>
              </c:numCache>
            </c:numRef>
          </c:cat>
          <c:val>
            <c:numRef>
              <c:f>Blad1!$D$2:$D$12</c:f>
              <c:numCache>
                <c:formatCode>0%</c:formatCode>
                <c:ptCount val="11"/>
                <c:pt idx="0">
                  <c:v>0.22</c:v>
                </c:pt>
                <c:pt idx="1">
                  <c:v>0.43000000000000033</c:v>
                </c:pt>
                <c:pt idx="2">
                  <c:v>0.45</c:v>
                </c:pt>
                <c:pt idx="3">
                  <c:v>0.46</c:v>
                </c:pt>
                <c:pt idx="4">
                  <c:v>0.5</c:v>
                </c:pt>
                <c:pt idx="5">
                  <c:v>0.54</c:v>
                </c:pt>
                <c:pt idx="6">
                  <c:v>0.69000000000000061</c:v>
                </c:pt>
                <c:pt idx="7">
                  <c:v>0.71000000000000063</c:v>
                </c:pt>
                <c:pt idx="8">
                  <c:v>0.8</c:v>
                </c:pt>
                <c:pt idx="9">
                  <c:v>0.81</c:v>
                </c:pt>
                <c:pt idx="10">
                  <c:v>0.86000000000000065</c:v>
                </c:pt>
              </c:numCache>
            </c:numRef>
          </c:val>
        </c:ser>
        <c:dLbls>
          <c:showLegendKey val="0"/>
          <c:showVal val="0"/>
          <c:showCatName val="0"/>
          <c:showSerName val="0"/>
          <c:showPercent val="0"/>
          <c:showBubbleSize val="0"/>
        </c:dLbls>
        <c:gapWidth val="74"/>
        <c:axId val="228941040"/>
        <c:axId val="228941432"/>
      </c:barChart>
      <c:catAx>
        <c:axId val="228941040"/>
        <c:scaling>
          <c:orientation val="minMax"/>
        </c:scaling>
        <c:delete val="1"/>
        <c:axPos val="l"/>
        <c:numFmt formatCode="General" sourceLinked="0"/>
        <c:majorTickMark val="out"/>
        <c:minorTickMark val="none"/>
        <c:tickLblPos val="none"/>
        <c:crossAx val="228941432"/>
        <c:crosses val="autoZero"/>
        <c:auto val="1"/>
        <c:lblAlgn val="ctr"/>
        <c:lblOffset val="100"/>
        <c:noMultiLvlLbl val="0"/>
      </c:catAx>
      <c:valAx>
        <c:axId val="228941432"/>
        <c:scaling>
          <c:orientation val="minMax"/>
        </c:scaling>
        <c:delete val="0"/>
        <c:axPos val="b"/>
        <c:majorGridlines/>
        <c:numFmt formatCode="0%" sourceLinked="1"/>
        <c:majorTickMark val="out"/>
        <c:minorTickMark val="none"/>
        <c:tickLblPos val="nextTo"/>
        <c:crossAx val="228941040"/>
        <c:crosses val="autoZero"/>
        <c:crossBetween val="between"/>
      </c:valAx>
    </c:plotArea>
    <c:plotVisOnly val="1"/>
    <c:dispBlanksAs val="gap"/>
    <c:showDLblsOverMax val="0"/>
  </c:chart>
  <c:spPr>
    <a:ln>
      <a:noFill/>
    </a:ln>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047264175434856E-2"/>
          <c:y val="1.723617881098196E-2"/>
          <c:w val="0.91522945114386878"/>
          <c:h val="0.91825717301539334"/>
        </c:manualLayout>
      </c:layout>
      <c:barChart>
        <c:barDir val="bar"/>
        <c:grouping val="clustered"/>
        <c:varyColors val="0"/>
        <c:ser>
          <c:idx val="0"/>
          <c:order val="0"/>
          <c:tx>
            <c:strRef>
              <c:f>Blad1!$B$1</c:f>
              <c:strCache>
                <c:ptCount val="1"/>
                <c:pt idx="0">
                  <c:v>Maken een verschil</c:v>
                </c:pt>
              </c:strCache>
            </c:strRef>
          </c:tx>
          <c:spPr>
            <a:solidFill>
              <a:srgbClr val="00FF00"/>
            </a:solidFill>
            <a:ln>
              <a:no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Blad1!$A$2:$A$12</c:f>
              <c:numCache>
                <c:formatCode>General</c:formatCode>
                <c:ptCount val="11"/>
              </c:numCache>
            </c:numRef>
          </c:cat>
          <c:val>
            <c:numRef>
              <c:f>Blad1!$B$2:$B$12</c:f>
              <c:numCache>
                <c:formatCode>0%</c:formatCode>
                <c:ptCount val="11"/>
                <c:pt idx="0">
                  <c:v>0.52653325833449982</c:v>
                </c:pt>
                <c:pt idx="1">
                  <c:v>0.38653225820329734</c:v>
                </c:pt>
                <c:pt idx="2">
                  <c:v>0.3658646813241776</c:v>
                </c:pt>
                <c:pt idx="3">
                  <c:v>0.32436588699700003</c:v>
                </c:pt>
                <c:pt idx="4">
                  <c:v>0.29682599426968176</c:v>
                </c:pt>
                <c:pt idx="5">
                  <c:v>0.37169681533945398</c:v>
                </c:pt>
                <c:pt idx="6">
                  <c:v>0.27811152217160862</c:v>
                </c:pt>
                <c:pt idx="7">
                  <c:v>0.25944958506359067</c:v>
                </c:pt>
                <c:pt idx="8">
                  <c:v>0.24299877486526603</c:v>
                </c:pt>
                <c:pt idx="9">
                  <c:v>0.24378499989818783</c:v>
                </c:pt>
                <c:pt idx="10">
                  <c:v>0.2343741024670897</c:v>
                </c:pt>
              </c:numCache>
            </c:numRef>
          </c:val>
        </c:ser>
        <c:ser>
          <c:idx val="1"/>
          <c:order val="1"/>
          <c:tx>
            <c:strRef>
              <c:f>Blad1!$C$1</c:f>
              <c:strCache>
                <c:ptCount val="1"/>
                <c:pt idx="0">
                  <c:v>Nu + in de nabije toekomst</c:v>
                </c:pt>
              </c:strCache>
            </c:strRef>
          </c:tx>
          <c:spPr>
            <a:solidFill>
              <a:srgbClr val="0000FF"/>
            </a:solidFill>
            <a:ln>
              <a:no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Blad1!$A$2:$A$12</c:f>
              <c:numCache>
                <c:formatCode>General</c:formatCode>
                <c:ptCount val="11"/>
              </c:numCache>
            </c:numRef>
          </c:cat>
          <c:val>
            <c:numRef>
              <c:f>Blad1!$C$2:$C$12</c:f>
              <c:numCache>
                <c:formatCode>0%</c:formatCode>
                <c:ptCount val="11"/>
                <c:pt idx="0">
                  <c:v>0.43000000000000033</c:v>
                </c:pt>
                <c:pt idx="1">
                  <c:v>0.56999999999999995</c:v>
                </c:pt>
                <c:pt idx="2">
                  <c:v>0.64000000000000079</c:v>
                </c:pt>
                <c:pt idx="3">
                  <c:v>0.56000000000000005</c:v>
                </c:pt>
                <c:pt idx="4">
                  <c:v>0.64000000000000079</c:v>
                </c:pt>
                <c:pt idx="5">
                  <c:v>0.8</c:v>
                </c:pt>
                <c:pt idx="6">
                  <c:v>0.77000000000000079</c:v>
                </c:pt>
                <c:pt idx="7">
                  <c:v>0.79</c:v>
                </c:pt>
                <c:pt idx="8">
                  <c:v>0.89</c:v>
                </c:pt>
                <c:pt idx="9">
                  <c:v>0.85000000000000064</c:v>
                </c:pt>
                <c:pt idx="10">
                  <c:v>0.9</c:v>
                </c:pt>
              </c:numCache>
            </c:numRef>
          </c:val>
        </c:ser>
        <c:ser>
          <c:idx val="2"/>
          <c:order val="2"/>
          <c:tx>
            <c:strRef>
              <c:f>Blad1!$D$1</c:f>
              <c:strCache>
                <c:ptCount val="1"/>
                <c:pt idx="0">
                  <c:v>Nu reeds</c:v>
                </c:pt>
              </c:strCache>
            </c:strRef>
          </c:tx>
          <c:spPr>
            <a:noFill/>
            <a:ln>
              <a:solidFill>
                <a:srgbClr val="FF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Blad1!$A$2:$A$12</c:f>
              <c:numCache>
                <c:formatCode>General</c:formatCode>
                <c:ptCount val="11"/>
              </c:numCache>
            </c:numRef>
          </c:cat>
          <c:val>
            <c:numRef>
              <c:f>Blad1!$D$2:$D$12</c:f>
              <c:numCache>
                <c:formatCode>0%</c:formatCode>
                <c:ptCount val="11"/>
                <c:pt idx="0">
                  <c:v>0.22</c:v>
                </c:pt>
                <c:pt idx="1">
                  <c:v>0.43000000000000033</c:v>
                </c:pt>
                <c:pt idx="2">
                  <c:v>0.45</c:v>
                </c:pt>
                <c:pt idx="3">
                  <c:v>0.46</c:v>
                </c:pt>
                <c:pt idx="4">
                  <c:v>0.5</c:v>
                </c:pt>
                <c:pt idx="5">
                  <c:v>0.54</c:v>
                </c:pt>
                <c:pt idx="6">
                  <c:v>0.69000000000000061</c:v>
                </c:pt>
                <c:pt idx="7">
                  <c:v>0.71000000000000063</c:v>
                </c:pt>
                <c:pt idx="8">
                  <c:v>0.8</c:v>
                </c:pt>
                <c:pt idx="9">
                  <c:v>0.81</c:v>
                </c:pt>
                <c:pt idx="10">
                  <c:v>0.86000000000000065</c:v>
                </c:pt>
              </c:numCache>
            </c:numRef>
          </c:val>
        </c:ser>
        <c:dLbls>
          <c:showLegendKey val="0"/>
          <c:showVal val="0"/>
          <c:showCatName val="0"/>
          <c:showSerName val="0"/>
          <c:showPercent val="0"/>
          <c:showBubbleSize val="0"/>
        </c:dLbls>
        <c:gapWidth val="74"/>
        <c:axId val="228942216"/>
        <c:axId val="228942608"/>
      </c:barChart>
      <c:catAx>
        <c:axId val="228942216"/>
        <c:scaling>
          <c:orientation val="minMax"/>
        </c:scaling>
        <c:delete val="1"/>
        <c:axPos val="l"/>
        <c:numFmt formatCode="General" sourceLinked="0"/>
        <c:majorTickMark val="out"/>
        <c:minorTickMark val="none"/>
        <c:tickLblPos val="none"/>
        <c:crossAx val="228942608"/>
        <c:crosses val="autoZero"/>
        <c:auto val="1"/>
        <c:lblAlgn val="ctr"/>
        <c:lblOffset val="100"/>
        <c:noMultiLvlLbl val="0"/>
      </c:catAx>
      <c:valAx>
        <c:axId val="228942608"/>
        <c:scaling>
          <c:orientation val="minMax"/>
        </c:scaling>
        <c:delete val="0"/>
        <c:axPos val="b"/>
        <c:majorGridlines/>
        <c:numFmt formatCode="0%" sourceLinked="1"/>
        <c:majorTickMark val="out"/>
        <c:minorTickMark val="none"/>
        <c:tickLblPos val="nextTo"/>
        <c:crossAx val="228942216"/>
        <c:crosses val="autoZero"/>
        <c:crossBetween val="between"/>
      </c:valAx>
      <c:spPr>
        <a:solidFill>
          <a:schemeClr val="bg1"/>
        </a:solidFill>
      </c:spPr>
    </c:plotArea>
    <c:plotVisOnly val="1"/>
    <c:dispBlanksAs val="gap"/>
    <c:showDLblsOverMax val="0"/>
  </c:chart>
  <c:spPr>
    <a:noFill/>
    <a:ln>
      <a:noFill/>
    </a:ln>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77431230187123E-2"/>
          <c:y val="0.11151793525809255"/>
          <c:w val="0.84366816127150768"/>
          <c:h val="0.59086946984652389"/>
        </c:manualLayout>
      </c:layout>
      <c:barChart>
        <c:barDir val="col"/>
        <c:grouping val="stacked"/>
        <c:varyColors val="0"/>
        <c:ser>
          <c:idx val="0"/>
          <c:order val="0"/>
          <c:tx>
            <c:strRef>
              <c:f>Blad1!$B$1</c:f>
              <c:strCache>
                <c:ptCount val="1"/>
                <c:pt idx="0">
                  <c:v>1e voorkeur</c:v>
                </c:pt>
              </c:strCache>
            </c:strRef>
          </c:tx>
          <c:spPr>
            <a:solidFill>
              <a:srgbClr val="006600"/>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subsidies geven</c:v>
                </c:pt>
                <c:pt idx="1">
                  <c:v>producten verbieden</c:v>
                </c:pt>
                <c:pt idx="2">
                  <c:v>informatie verstrekken</c:v>
                </c:pt>
                <c:pt idx="3">
                  <c:v>de wetgeving verstrengen</c:v>
                </c:pt>
                <c:pt idx="4">
                  <c:v>belastingen heffen</c:v>
                </c:pt>
                <c:pt idx="5">
                  <c:v>zich niet inmengen</c:v>
                </c:pt>
              </c:strCache>
            </c:strRef>
          </c:cat>
          <c:val>
            <c:numRef>
              <c:f>Blad1!$B$2:$B$7</c:f>
              <c:numCache>
                <c:formatCode>0%</c:formatCode>
                <c:ptCount val="6"/>
                <c:pt idx="0">
                  <c:v>0.35012921902227756</c:v>
                </c:pt>
                <c:pt idx="1">
                  <c:v>0.23537511950192491</c:v>
                </c:pt>
                <c:pt idx="2">
                  <c:v>0.20960052132772136</c:v>
                </c:pt>
                <c:pt idx="3">
                  <c:v>0.12290504696564092</c:v>
                </c:pt>
                <c:pt idx="4">
                  <c:v>0.13639570325469727</c:v>
                </c:pt>
                <c:pt idx="5">
                  <c:v>5.0286670453152424E-2</c:v>
                </c:pt>
              </c:numCache>
            </c:numRef>
          </c:val>
        </c:ser>
        <c:ser>
          <c:idx val="1"/>
          <c:order val="1"/>
          <c:tx>
            <c:strRef>
              <c:f>Blad1!$C$1</c:f>
              <c:strCache>
                <c:ptCount val="1"/>
                <c:pt idx="0">
                  <c:v>2e voorkeur</c:v>
                </c:pt>
              </c:strCache>
            </c:strRef>
          </c:tx>
          <c:spPr>
            <a:solidFill>
              <a:srgbClr val="33CC33"/>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subsidies geven</c:v>
                </c:pt>
                <c:pt idx="1">
                  <c:v>producten verbieden</c:v>
                </c:pt>
                <c:pt idx="2">
                  <c:v>informatie verstrekken</c:v>
                </c:pt>
                <c:pt idx="3">
                  <c:v>de wetgeving verstrengen</c:v>
                </c:pt>
                <c:pt idx="4">
                  <c:v>belastingen heffen</c:v>
                </c:pt>
                <c:pt idx="5">
                  <c:v>zich niet inmengen</c:v>
                </c:pt>
              </c:strCache>
            </c:strRef>
          </c:cat>
          <c:val>
            <c:numRef>
              <c:f>Blad1!$C$2:$C$7</c:f>
              <c:numCache>
                <c:formatCode>0%</c:formatCode>
                <c:ptCount val="6"/>
                <c:pt idx="0">
                  <c:v>0.18088588432106201</c:v>
                </c:pt>
                <c:pt idx="1">
                  <c:v>0.21723188288832801</c:v>
                </c:pt>
                <c:pt idx="2">
                  <c:v>0.18547095149971846</c:v>
                </c:pt>
                <c:pt idx="3">
                  <c:v>0.21218842798911419</c:v>
                </c:pt>
                <c:pt idx="4">
                  <c:v>0.12622992533379418</c:v>
                </c:pt>
                <c:pt idx="5">
                  <c:v>3.7315489816197644E-2</c:v>
                </c:pt>
              </c:numCache>
            </c:numRef>
          </c:val>
        </c:ser>
        <c:ser>
          <c:idx val="2"/>
          <c:order val="2"/>
          <c:tx>
            <c:strRef>
              <c:f>Blad1!$D$1</c:f>
              <c:strCache>
                <c:ptCount val="1"/>
                <c:pt idx="0">
                  <c:v>3e voorkeur</c:v>
                </c:pt>
              </c:strCache>
            </c:strRef>
          </c:tx>
          <c:spPr>
            <a:solidFill>
              <a:srgbClr val="99FF66"/>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subsidies geven</c:v>
                </c:pt>
                <c:pt idx="1">
                  <c:v>producten verbieden</c:v>
                </c:pt>
                <c:pt idx="2">
                  <c:v>informatie verstrekken</c:v>
                </c:pt>
                <c:pt idx="3">
                  <c:v>de wetgeving verstrengen</c:v>
                </c:pt>
                <c:pt idx="4">
                  <c:v>belastingen heffen</c:v>
                </c:pt>
                <c:pt idx="5">
                  <c:v>zich niet inmengen</c:v>
                </c:pt>
              </c:strCache>
            </c:strRef>
          </c:cat>
          <c:val>
            <c:numRef>
              <c:f>Blad1!$D$2:$D$7</c:f>
              <c:numCache>
                <c:formatCode>0%</c:formatCode>
                <c:ptCount val="6"/>
                <c:pt idx="0">
                  <c:v>0.14713731098033991</c:v>
                </c:pt>
                <c:pt idx="1">
                  <c:v>0.16978346832933791</c:v>
                </c:pt>
                <c:pt idx="2">
                  <c:v>0.15726939625057654</c:v>
                </c:pt>
                <c:pt idx="3">
                  <c:v>0.18892698845444431</c:v>
                </c:pt>
                <c:pt idx="4">
                  <c:v>0.17374503041272654</c:v>
                </c:pt>
                <c:pt idx="5">
                  <c:v>9.9122963198961425E-2</c:v>
                </c:pt>
              </c:numCache>
            </c:numRef>
          </c:val>
        </c:ser>
        <c:dLbls>
          <c:showLegendKey val="0"/>
          <c:showVal val="0"/>
          <c:showCatName val="0"/>
          <c:showSerName val="0"/>
          <c:showPercent val="0"/>
          <c:showBubbleSize val="0"/>
        </c:dLbls>
        <c:gapWidth val="150"/>
        <c:overlap val="100"/>
        <c:axId val="229936184"/>
        <c:axId val="229936576"/>
      </c:barChart>
      <c:catAx>
        <c:axId val="229936184"/>
        <c:scaling>
          <c:orientation val="minMax"/>
        </c:scaling>
        <c:delete val="0"/>
        <c:axPos val="b"/>
        <c:numFmt formatCode="General" sourceLinked="0"/>
        <c:majorTickMark val="out"/>
        <c:minorTickMark val="none"/>
        <c:tickLblPos val="nextTo"/>
        <c:crossAx val="229936576"/>
        <c:crosses val="autoZero"/>
        <c:auto val="1"/>
        <c:lblAlgn val="ctr"/>
        <c:lblOffset val="100"/>
        <c:noMultiLvlLbl val="0"/>
      </c:catAx>
      <c:valAx>
        <c:axId val="229936576"/>
        <c:scaling>
          <c:orientation val="minMax"/>
        </c:scaling>
        <c:delete val="0"/>
        <c:axPos val="l"/>
        <c:majorGridlines/>
        <c:numFmt formatCode="0%" sourceLinked="1"/>
        <c:majorTickMark val="out"/>
        <c:minorTickMark val="none"/>
        <c:tickLblPos val="nextTo"/>
        <c:crossAx val="229936184"/>
        <c:crosses val="autoZero"/>
        <c:crossBetween val="between"/>
        <c:majorUnit val="0.2"/>
      </c:valAx>
      <c:spPr>
        <a:noFill/>
        <a:ln w="25400">
          <a:noFill/>
        </a:ln>
      </c:spPr>
    </c:plotArea>
    <c:legend>
      <c:legendPos val="r"/>
      <c:layout>
        <c:manualLayout>
          <c:xMode val="edge"/>
          <c:yMode val="edge"/>
          <c:x val="0.43140436990831105"/>
          <c:y val="1.505940220948452E-2"/>
          <c:w val="0.15021542761700443"/>
          <c:h val="0.2152727784026997"/>
        </c:manualLayout>
      </c:layout>
      <c:overlay val="0"/>
      <c:spPr>
        <a:solidFill>
          <a:srgbClr val="ECEADC"/>
        </a:solidFill>
        <a:ln>
          <a:solidFill>
            <a:schemeClr val="accent1"/>
          </a:solidFill>
        </a:ln>
      </c:sp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752213665599502E-2"/>
          <c:y val="2.3839020122484681E-2"/>
          <c:w val="0.84588426446694154"/>
          <c:h val="0.71405126211075465"/>
        </c:manualLayout>
      </c:layout>
      <c:barChart>
        <c:barDir val="bar"/>
        <c:grouping val="percentStacked"/>
        <c:varyColors val="0"/>
        <c:ser>
          <c:idx val="0"/>
          <c:order val="0"/>
          <c:tx>
            <c:strRef>
              <c:f>Blad1!$B$1</c:f>
              <c:strCache>
                <c:ptCount val="1"/>
                <c:pt idx="0">
                  <c:v>Uiterst tevreden</c:v>
                </c:pt>
              </c:strCache>
            </c:strRef>
          </c:tx>
          <c:spPr>
            <a:solidFill>
              <a:srgbClr val="008000"/>
            </a:solidFill>
          </c:spPr>
          <c:invertIfNegative val="0"/>
          <c:dLbls>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Blad1!$A$2:$A$4</c:f>
              <c:numCache>
                <c:formatCode>General</c:formatCode>
                <c:ptCount val="3"/>
                <c:pt idx="0">
                  <c:v>2009</c:v>
                </c:pt>
                <c:pt idx="1">
                  <c:v>2013</c:v>
                </c:pt>
                <c:pt idx="2">
                  <c:v>2017</c:v>
                </c:pt>
              </c:numCache>
            </c:numRef>
          </c:cat>
          <c:val>
            <c:numRef>
              <c:f>Blad1!$B$2:$B$4</c:f>
              <c:numCache>
                <c:formatCode>0%</c:formatCode>
                <c:ptCount val="3"/>
                <c:pt idx="1">
                  <c:v>1.0000000000000005E-2</c:v>
                </c:pt>
                <c:pt idx="2">
                  <c:v>1.0000000000000005E-2</c:v>
                </c:pt>
              </c:numCache>
            </c:numRef>
          </c:val>
        </c:ser>
        <c:ser>
          <c:idx val="1"/>
          <c:order val="1"/>
          <c:tx>
            <c:strRef>
              <c:f>Blad1!$C$1</c:f>
              <c:strCache>
                <c:ptCount val="1"/>
                <c:pt idx="0">
                  <c:v>Zeer tevreden</c:v>
                </c:pt>
              </c:strCache>
            </c:strRef>
          </c:tx>
          <c:spPr>
            <a:solidFill>
              <a:srgbClr val="92D05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Blad1!$A$2:$A$4</c:f>
              <c:numCache>
                <c:formatCode>General</c:formatCode>
                <c:ptCount val="3"/>
                <c:pt idx="0">
                  <c:v>2009</c:v>
                </c:pt>
                <c:pt idx="1">
                  <c:v>2013</c:v>
                </c:pt>
                <c:pt idx="2">
                  <c:v>2017</c:v>
                </c:pt>
              </c:numCache>
            </c:numRef>
          </c:cat>
          <c:val>
            <c:numRef>
              <c:f>Blad1!$C$2:$C$4</c:f>
              <c:numCache>
                <c:formatCode>0%</c:formatCode>
                <c:ptCount val="3"/>
                <c:pt idx="0">
                  <c:v>4.0000000000000022E-2</c:v>
                </c:pt>
                <c:pt idx="1">
                  <c:v>3.0000000000000002E-2</c:v>
                </c:pt>
                <c:pt idx="2">
                  <c:v>3.0000000000000002E-2</c:v>
                </c:pt>
              </c:numCache>
            </c:numRef>
          </c:val>
        </c:ser>
        <c:ser>
          <c:idx val="2"/>
          <c:order val="2"/>
          <c:tx>
            <c:strRef>
              <c:f>Blad1!$D$1</c:f>
              <c:strCache>
                <c:ptCount val="1"/>
                <c:pt idx="0">
                  <c:v>Tevreden</c:v>
                </c:pt>
              </c:strCache>
            </c:strRef>
          </c:tx>
          <c:spPr>
            <a:solidFill>
              <a:srgbClr val="FFFF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Blad1!$A$2:$A$4</c:f>
              <c:numCache>
                <c:formatCode>General</c:formatCode>
                <c:ptCount val="3"/>
                <c:pt idx="0">
                  <c:v>2009</c:v>
                </c:pt>
                <c:pt idx="1">
                  <c:v>2013</c:v>
                </c:pt>
                <c:pt idx="2">
                  <c:v>2017</c:v>
                </c:pt>
              </c:numCache>
            </c:numRef>
          </c:cat>
          <c:val>
            <c:numRef>
              <c:f>Blad1!$D$2:$D$4</c:f>
              <c:numCache>
                <c:formatCode>0%</c:formatCode>
                <c:ptCount val="3"/>
                <c:pt idx="0">
                  <c:v>0.44</c:v>
                </c:pt>
                <c:pt idx="1">
                  <c:v>0.45</c:v>
                </c:pt>
                <c:pt idx="2">
                  <c:v>0.37000000000000033</c:v>
                </c:pt>
              </c:numCache>
            </c:numRef>
          </c:val>
        </c:ser>
        <c:ser>
          <c:idx val="3"/>
          <c:order val="3"/>
          <c:tx>
            <c:strRef>
              <c:f>Blad1!$E$1</c:f>
              <c:strCache>
                <c:ptCount val="1"/>
                <c:pt idx="0">
                  <c:v>Niet echt tevreden</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Blad1!$A$2:$A$4</c:f>
              <c:numCache>
                <c:formatCode>General</c:formatCode>
                <c:ptCount val="3"/>
                <c:pt idx="0">
                  <c:v>2009</c:v>
                </c:pt>
                <c:pt idx="1">
                  <c:v>2013</c:v>
                </c:pt>
                <c:pt idx="2">
                  <c:v>2017</c:v>
                </c:pt>
              </c:numCache>
            </c:numRef>
          </c:cat>
          <c:val>
            <c:numRef>
              <c:f>Blad1!$E$2:$E$4</c:f>
              <c:numCache>
                <c:formatCode>0%</c:formatCode>
                <c:ptCount val="3"/>
                <c:pt idx="0">
                  <c:v>0.45</c:v>
                </c:pt>
                <c:pt idx="1">
                  <c:v>0.45</c:v>
                </c:pt>
                <c:pt idx="2">
                  <c:v>0.48000000000000032</c:v>
                </c:pt>
              </c:numCache>
            </c:numRef>
          </c:val>
        </c:ser>
        <c:ser>
          <c:idx val="4"/>
          <c:order val="4"/>
          <c:tx>
            <c:strRef>
              <c:f>Blad1!$F$1</c:f>
              <c:strCache>
                <c:ptCount val="1"/>
                <c:pt idx="0">
                  <c:v>Helemaal niet tevreden</c:v>
                </c:pt>
              </c:strCache>
            </c:strRef>
          </c:tx>
          <c:spPr>
            <a:solidFill>
              <a:srgbClr val="C00000"/>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Blad1!$A$2:$A$4</c:f>
              <c:numCache>
                <c:formatCode>General</c:formatCode>
                <c:ptCount val="3"/>
                <c:pt idx="0">
                  <c:v>2009</c:v>
                </c:pt>
                <c:pt idx="1">
                  <c:v>2013</c:v>
                </c:pt>
                <c:pt idx="2">
                  <c:v>2017</c:v>
                </c:pt>
              </c:numCache>
            </c:numRef>
          </c:cat>
          <c:val>
            <c:numRef>
              <c:f>Blad1!$F$2:$F$4</c:f>
              <c:numCache>
                <c:formatCode>0%</c:formatCode>
                <c:ptCount val="3"/>
                <c:pt idx="0">
                  <c:v>7.0000000000000021E-2</c:v>
                </c:pt>
                <c:pt idx="1">
                  <c:v>6.0000000000000032E-2</c:v>
                </c:pt>
                <c:pt idx="2">
                  <c:v>0.1</c:v>
                </c:pt>
              </c:numCache>
            </c:numRef>
          </c:val>
        </c:ser>
        <c:dLbls>
          <c:showLegendKey val="0"/>
          <c:showVal val="0"/>
          <c:showCatName val="0"/>
          <c:showSerName val="0"/>
          <c:showPercent val="0"/>
          <c:showBubbleSize val="0"/>
        </c:dLbls>
        <c:gapWidth val="54"/>
        <c:overlap val="100"/>
        <c:axId val="228946528"/>
        <c:axId val="228946920"/>
      </c:barChart>
      <c:catAx>
        <c:axId val="228946528"/>
        <c:scaling>
          <c:orientation val="minMax"/>
        </c:scaling>
        <c:delete val="1"/>
        <c:axPos val="l"/>
        <c:numFmt formatCode="General" sourceLinked="1"/>
        <c:majorTickMark val="out"/>
        <c:minorTickMark val="none"/>
        <c:tickLblPos val="none"/>
        <c:crossAx val="228946920"/>
        <c:crosses val="autoZero"/>
        <c:auto val="1"/>
        <c:lblAlgn val="ctr"/>
        <c:lblOffset val="100"/>
        <c:noMultiLvlLbl val="0"/>
      </c:catAx>
      <c:valAx>
        <c:axId val="228946920"/>
        <c:scaling>
          <c:orientation val="minMax"/>
        </c:scaling>
        <c:delete val="0"/>
        <c:axPos val="b"/>
        <c:majorGridlines/>
        <c:numFmt formatCode="0%" sourceLinked="1"/>
        <c:majorTickMark val="out"/>
        <c:minorTickMark val="none"/>
        <c:tickLblPos val="nextTo"/>
        <c:crossAx val="228946528"/>
        <c:crosses val="autoZero"/>
        <c:crossBetween val="between"/>
      </c:valAx>
    </c:plotArea>
    <c:legend>
      <c:legendPos val="r"/>
      <c:layout>
        <c:manualLayout>
          <c:xMode val="edge"/>
          <c:yMode val="edge"/>
          <c:x val="0"/>
          <c:y val="0.84069991251094733"/>
          <c:w val="0.9990829992404795"/>
          <c:h val="0.15930008748906582"/>
        </c:manualLayout>
      </c:layout>
      <c:overlay val="0"/>
    </c:legend>
    <c:plotVisOnly val="1"/>
    <c:dispBlanksAs val="gap"/>
    <c:showDLblsOverMax val="0"/>
  </c:chart>
  <c:spPr>
    <a:ln>
      <a:noFill/>
    </a:ln>
  </c:sp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037012614802632E-2"/>
          <c:y val="1.7236246025575032E-2"/>
          <c:w val="0.92209163509733694"/>
          <c:h val="0.93229194641181401"/>
        </c:manualLayout>
      </c:layout>
      <c:barChart>
        <c:barDir val="bar"/>
        <c:grouping val="percentStacked"/>
        <c:varyColors val="0"/>
        <c:ser>
          <c:idx val="0"/>
          <c:order val="0"/>
          <c:tx>
            <c:strRef>
              <c:f>Blad1!$B$1</c:f>
              <c:strCache>
                <c:ptCount val="1"/>
                <c:pt idx="0">
                  <c:v>Kolom1</c:v>
                </c:pt>
              </c:strCache>
            </c:strRef>
          </c:tx>
          <c:spPr>
            <a:solidFill>
              <a:srgbClr val="008000"/>
            </a:solidFill>
            <a:ln>
              <a:solidFill>
                <a:srgbClr val="4F81BD"/>
              </a:solidFill>
            </a:ln>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Een doelstelling waarbij elke bewoner een gelijke hoeveelheid broeikasgassen mag uitstoten is een eerlijke manier om de inspanningen wereldwijd te verdelen.</c:v>
                </c:pt>
                <c:pt idx="1">
                  <c:v>Nu er een nieuw internationaal klimaatakkoord in Parijs is afgesloten, zullen alle landen inspanningen moeten leveren, maar er moet daarbij wel rekening gehouden worden met hun financiële draagkracht (met andere woorden: … (*)).</c:v>
                </c:pt>
                <c:pt idx="2">
                  <c:v>Omdat vooral de geïndustrialiseerde landen aan de basis liggen van de klimaatopwarming in het zuiden, moeten ze de ontwikkelingslanden financieel steunen om de schade veroorzaakt door de klimaatopwarming te compenseren.</c:v>
                </c:pt>
                <c:pt idx="3">
                  <c:v>Binnen de Europese Unie moet België een voortrekkersrol spelen op het vlak van het Europees klimaatbeleid.</c:v>
                </c:pt>
                <c:pt idx="4">
                  <c:v>De groei in opkomende economieën in de derde wereld (zoals China, Brazilië, India) gaat gepaard met een sterke toename van het energiegebruik en de uitstoot van broeikasgassen.  De rijke industrielanden moeten niettemin … (*).</c:v>
                </c:pt>
                <c:pt idx="5">
                  <c:v>De Europese Unie moet een voortrekkersrol spelen in het nemen van maatregelen om klimaatverandering tegen te gaan, zelfs als andere landen met een grote uitstoot van broeikasgassen weinig ondernemen.</c:v>
                </c:pt>
              </c:strCache>
            </c:strRef>
          </c:cat>
          <c:val>
            <c:numRef>
              <c:f>Blad1!$B$2:$B$7</c:f>
              <c:numCache>
                <c:formatCode>0%</c:formatCode>
                <c:ptCount val="6"/>
                <c:pt idx="0">
                  <c:v>0.13437413219757979</c:v>
                </c:pt>
                <c:pt idx="1">
                  <c:v>0.18821313407539927</c:v>
                </c:pt>
                <c:pt idx="2">
                  <c:v>0.2317880334973689</c:v>
                </c:pt>
                <c:pt idx="3">
                  <c:v>0.28933508248826134</c:v>
                </c:pt>
                <c:pt idx="4">
                  <c:v>0.28957211426014945</c:v>
                </c:pt>
                <c:pt idx="5">
                  <c:v>0.53543954290580942</c:v>
                </c:pt>
              </c:numCache>
            </c:numRef>
          </c:val>
        </c:ser>
        <c:ser>
          <c:idx val="1"/>
          <c:order val="1"/>
          <c:tx>
            <c:strRef>
              <c:f>Blad1!$C$1</c:f>
              <c:strCache>
                <c:ptCount val="1"/>
                <c:pt idx="0">
                  <c:v>Kolom2</c:v>
                </c:pt>
              </c:strCache>
            </c:strRef>
          </c:tx>
          <c:spPr>
            <a:solidFill>
              <a:srgbClr val="92D050"/>
            </a:solidFill>
            <a:ln>
              <a:solidFill>
                <a:srgbClr val="4F81BD"/>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Een doelstelling waarbij elke bewoner een gelijke hoeveelheid broeikasgassen mag uitstoten is een eerlijke manier om de inspanningen wereldwijd te verdelen.</c:v>
                </c:pt>
                <c:pt idx="1">
                  <c:v>Nu er een nieuw internationaal klimaatakkoord in Parijs is afgesloten, zullen alle landen inspanningen moeten leveren, maar er moet daarbij wel rekening gehouden worden met hun financiële draagkracht (met andere woorden: … (*)).</c:v>
                </c:pt>
                <c:pt idx="2">
                  <c:v>Omdat vooral de geïndustrialiseerde landen aan de basis liggen van de klimaatopwarming in het zuiden, moeten ze de ontwikkelingslanden financieel steunen om de schade veroorzaakt door de klimaatopwarming te compenseren.</c:v>
                </c:pt>
                <c:pt idx="3">
                  <c:v>Binnen de Europese Unie moet België een voortrekkersrol spelen op het vlak van het Europees klimaatbeleid.</c:v>
                </c:pt>
                <c:pt idx="4">
                  <c:v>De groei in opkomende economieën in de derde wereld (zoals China, Brazilië, India) gaat gepaard met een sterke toename van het energiegebruik en de uitstoot van broeikasgassen.  De rijke industrielanden moeten niettemin … (*).</c:v>
                </c:pt>
                <c:pt idx="5">
                  <c:v>De Europese Unie moet een voortrekkersrol spelen in het nemen van maatregelen om klimaatverandering tegen te gaan, zelfs als andere landen met een grote uitstoot van broeikasgassen weinig ondernemen.</c:v>
                </c:pt>
              </c:strCache>
            </c:strRef>
          </c:cat>
          <c:val>
            <c:numRef>
              <c:f>Blad1!$C$2:$C$7</c:f>
              <c:numCache>
                <c:formatCode>0%</c:formatCode>
                <c:ptCount val="6"/>
                <c:pt idx="0">
                  <c:v>0.12676559235472071</c:v>
                </c:pt>
                <c:pt idx="1">
                  <c:v>0.21373788965826276</c:v>
                </c:pt>
                <c:pt idx="2">
                  <c:v>0.20080041962060388</c:v>
                </c:pt>
                <c:pt idx="3">
                  <c:v>0.17103342634826071</c:v>
                </c:pt>
                <c:pt idx="4">
                  <c:v>0.20995162905242851</c:v>
                </c:pt>
                <c:pt idx="5">
                  <c:v>0.16305193831605139</c:v>
                </c:pt>
              </c:numCache>
            </c:numRef>
          </c:val>
        </c:ser>
        <c:ser>
          <c:idx val="2"/>
          <c:order val="2"/>
          <c:tx>
            <c:strRef>
              <c:f>Blad1!$D$1</c:f>
              <c:strCache>
                <c:ptCount val="1"/>
                <c:pt idx="0">
                  <c:v>Kolom3</c:v>
                </c:pt>
              </c:strCache>
            </c:strRef>
          </c:tx>
          <c:spPr>
            <a:solidFill>
              <a:srgbClr val="FFFF00"/>
            </a:solidFill>
            <a:ln>
              <a:solidFill>
                <a:srgbClr val="4F81BD"/>
              </a:solidFill>
            </a:ln>
          </c:spPr>
          <c:invertIfNegative val="0"/>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Een doelstelling waarbij elke bewoner een gelijke hoeveelheid broeikasgassen mag uitstoten is een eerlijke manier om de inspanningen wereldwijd te verdelen.</c:v>
                </c:pt>
                <c:pt idx="1">
                  <c:v>Nu er een nieuw internationaal klimaatakkoord in Parijs is afgesloten, zullen alle landen inspanningen moeten leveren, maar er moet daarbij wel rekening gehouden worden met hun financiële draagkracht (met andere woorden: … (*)).</c:v>
                </c:pt>
                <c:pt idx="2">
                  <c:v>Omdat vooral de geïndustrialiseerde landen aan de basis liggen van de klimaatopwarming in het zuiden, moeten ze de ontwikkelingslanden financieel steunen om de schade veroorzaakt door de klimaatopwarming te compenseren.</c:v>
                </c:pt>
                <c:pt idx="3">
                  <c:v>Binnen de Europese Unie moet België een voortrekkersrol spelen op het vlak van het Europees klimaatbeleid.</c:v>
                </c:pt>
                <c:pt idx="4">
                  <c:v>De groei in opkomende economieën in de derde wereld (zoals China, Brazilië, India) gaat gepaard met een sterke toename van het energiegebruik en de uitstoot van broeikasgassen.  De rijke industrielanden moeten niettemin … (*).</c:v>
                </c:pt>
                <c:pt idx="5">
                  <c:v>De Europese Unie moet een voortrekkersrol spelen in het nemen van maatregelen om klimaatverandering tegen te gaan, zelfs als andere landen met een grote uitstoot van broeikasgassen weinig ondernemen.</c:v>
                </c:pt>
              </c:strCache>
            </c:strRef>
          </c:cat>
          <c:val>
            <c:numRef>
              <c:f>Blad1!$D$2:$D$7</c:f>
              <c:numCache>
                <c:formatCode>0%</c:formatCode>
                <c:ptCount val="6"/>
                <c:pt idx="0">
                  <c:v>0.21966820476872956</c:v>
                </c:pt>
                <c:pt idx="1">
                  <c:v>0.23372588644591794</c:v>
                </c:pt>
                <c:pt idx="2">
                  <c:v>0.24700991404846434</c:v>
                </c:pt>
                <c:pt idx="3">
                  <c:v>0.2567872621310589</c:v>
                </c:pt>
                <c:pt idx="4">
                  <c:v>0.20890163089834324</c:v>
                </c:pt>
                <c:pt idx="5">
                  <c:v>0.12005970944511488</c:v>
                </c:pt>
              </c:numCache>
            </c:numRef>
          </c:val>
        </c:ser>
        <c:ser>
          <c:idx val="3"/>
          <c:order val="3"/>
          <c:tx>
            <c:strRef>
              <c:f>Blad1!$E$1</c:f>
              <c:strCache>
                <c:ptCount val="1"/>
                <c:pt idx="0">
                  <c:v>Kolom4</c:v>
                </c:pt>
              </c:strCache>
            </c:strRef>
          </c:tx>
          <c:spPr>
            <a:solidFill>
              <a:srgbClr val="FFC000"/>
            </a:solidFill>
            <a:ln>
              <a:solidFill>
                <a:srgbClr val="4F81BD"/>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Een doelstelling waarbij elke bewoner een gelijke hoeveelheid broeikasgassen mag uitstoten is een eerlijke manier om de inspanningen wereldwijd te verdelen.</c:v>
                </c:pt>
                <c:pt idx="1">
                  <c:v>Nu er een nieuw internationaal klimaatakkoord in Parijs is afgesloten, zullen alle landen inspanningen moeten leveren, maar er moet daarbij wel rekening gehouden worden met hun financiële draagkracht (met andere woorden: … (*)).</c:v>
                </c:pt>
                <c:pt idx="2">
                  <c:v>Omdat vooral de geïndustrialiseerde landen aan de basis liggen van de klimaatopwarming in het zuiden, moeten ze de ontwikkelingslanden financieel steunen om de schade veroorzaakt door de klimaatopwarming te compenseren.</c:v>
                </c:pt>
                <c:pt idx="3">
                  <c:v>Binnen de Europese Unie moet België een voortrekkersrol spelen op het vlak van het Europees klimaatbeleid.</c:v>
                </c:pt>
                <c:pt idx="4">
                  <c:v>De groei in opkomende economieën in de derde wereld (zoals China, Brazilië, India) gaat gepaard met een sterke toename van het energiegebruik en de uitstoot van broeikasgassen.  De rijke industrielanden moeten niettemin … (*).</c:v>
                </c:pt>
                <c:pt idx="5">
                  <c:v>De Europese Unie moet een voortrekkersrol spelen in het nemen van maatregelen om klimaatverandering tegen te gaan, zelfs als andere landen met een grote uitstoot van broeikasgassen weinig ondernemen.</c:v>
                </c:pt>
              </c:strCache>
            </c:strRef>
          </c:cat>
          <c:val>
            <c:numRef>
              <c:f>Blad1!$E$2:$E$7</c:f>
              <c:numCache>
                <c:formatCode>0%</c:formatCode>
                <c:ptCount val="6"/>
                <c:pt idx="0">
                  <c:v>0.15841528455147841</c:v>
                </c:pt>
                <c:pt idx="1">
                  <c:v>0.14439615928547081</c:v>
                </c:pt>
                <c:pt idx="2">
                  <c:v>0.10725998288273916</c:v>
                </c:pt>
                <c:pt idx="3">
                  <c:v>0.10059900380885863</c:v>
                </c:pt>
                <c:pt idx="4">
                  <c:v>0.11337965081160557</c:v>
                </c:pt>
                <c:pt idx="5">
                  <c:v>4.1599080864069743E-2</c:v>
                </c:pt>
              </c:numCache>
            </c:numRef>
          </c:val>
        </c:ser>
        <c:ser>
          <c:idx val="4"/>
          <c:order val="4"/>
          <c:tx>
            <c:strRef>
              <c:f>Blad1!$F$1</c:f>
              <c:strCache>
                <c:ptCount val="1"/>
                <c:pt idx="0">
                  <c:v>Kolom5</c:v>
                </c:pt>
              </c:strCache>
            </c:strRef>
          </c:tx>
          <c:spPr>
            <a:solidFill>
              <a:srgbClr val="C00000"/>
            </a:solidFill>
            <a:ln>
              <a:solidFill>
                <a:srgbClr val="4F81BD"/>
              </a:solidFill>
            </a:ln>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Een doelstelling waarbij elke bewoner een gelijke hoeveelheid broeikasgassen mag uitstoten is een eerlijke manier om de inspanningen wereldwijd te verdelen.</c:v>
                </c:pt>
                <c:pt idx="1">
                  <c:v>Nu er een nieuw internationaal klimaatakkoord in Parijs is afgesloten, zullen alle landen inspanningen moeten leveren, maar er moet daarbij wel rekening gehouden worden met hun financiële draagkracht (met andere woorden: … (*)).</c:v>
                </c:pt>
                <c:pt idx="2">
                  <c:v>Omdat vooral de geïndustrialiseerde landen aan de basis liggen van de klimaatopwarming in het zuiden, moeten ze de ontwikkelingslanden financieel steunen om de schade veroorzaakt door de klimaatopwarming te compenseren.</c:v>
                </c:pt>
                <c:pt idx="3">
                  <c:v>Binnen de Europese Unie moet België een voortrekkersrol spelen op het vlak van het Europees klimaatbeleid.</c:v>
                </c:pt>
                <c:pt idx="4">
                  <c:v>De groei in opkomende economieën in de derde wereld (zoals China, Brazilië, India) gaat gepaard met een sterke toename van het energiegebruik en de uitstoot van broeikasgassen.  De rijke industrielanden moeten niettemin … (*).</c:v>
                </c:pt>
                <c:pt idx="5">
                  <c:v>De Europese Unie moet een voortrekkersrol spelen in het nemen van maatregelen om klimaatverandering tegen te gaan, zelfs als andere landen met een grote uitstoot van broeikasgassen weinig ondernemen.</c:v>
                </c:pt>
              </c:strCache>
            </c:strRef>
          </c:cat>
          <c:val>
            <c:numRef>
              <c:f>Blad1!$F$2:$F$7</c:f>
              <c:numCache>
                <c:formatCode>0%</c:formatCode>
                <c:ptCount val="6"/>
                <c:pt idx="0">
                  <c:v>0.15233522768593435</c:v>
                </c:pt>
                <c:pt idx="1">
                  <c:v>0.12252433313235124</c:v>
                </c:pt>
                <c:pt idx="2">
                  <c:v>8.9115675924850563E-2</c:v>
                </c:pt>
                <c:pt idx="3">
                  <c:v>8.2894575872911741E-2</c:v>
                </c:pt>
                <c:pt idx="4">
                  <c:v>7.8844325626824419E-2</c:v>
                </c:pt>
                <c:pt idx="5">
                  <c:v>6.712245574167916E-2</c:v>
                </c:pt>
              </c:numCache>
            </c:numRef>
          </c:val>
        </c:ser>
        <c:ser>
          <c:idx val="5"/>
          <c:order val="5"/>
          <c:tx>
            <c:strRef>
              <c:f>Blad1!$G$1</c:f>
              <c:strCache>
                <c:ptCount val="1"/>
                <c:pt idx="0">
                  <c:v>Kolom6</c:v>
                </c:pt>
              </c:strCache>
            </c:strRef>
          </c:tx>
          <c:spPr>
            <a:solidFill>
              <a:schemeClr val="bg1">
                <a:lumMod val="85000"/>
              </a:schemeClr>
            </a:solidFill>
            <a:ln>
              <a:solidFill>
                <a:schemeClr val="accent1"/>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Een doelstelling waarbij elke bewoner een gelijke hoeveelheid broeikasgassen mag uitstoten is een eerlijke manier om de inspanningen wereldwijd te verdelen.</c:v>
                </c:pt>
                <c:pt idx="1">
                  <c:v>Nu er een nieuw internationaal klimaatakkoord in Parijs is afgesloten, zullen alle landen inspanningen moeten leveren, maar er moet daarbij wel rekening gehouden worden met hun financiële draagkracht (met andere woorden: … (*)).</c:v>
                </c:pt>
                <c:pt idx="2">
                  <c:v>Omdat vooral de geïndustrialiseerde landen aan de basis liggen van de klimaatopwarming in het zuiden, moeten ze de ontwikkelingslanden financieel steunen om de schade veroorzaakt door de klimaatopwarming te compenseren.</c:v>
                </c:pt>
                <c:pt idx="3">
                  <c:v>Binnen de Europese Unie moet België een voortrekkersrol spelen op het vlak van het Europees klimaatbeleid.</c:v>
                </c:pt>
                <c:pt idx="4">
                  <c:v>De groei in opkomende economieën in de derde wereld (zoals China, Brazilië, India) gaat gepaard met een sterke toename van het energiegebruik en de uitstoot van broeikasgassen.  De rijke industrielanden moeten niettemin … (*).</c:v>
                </c:pt>
                <c:pt idx="5">
                  <c:v>De Europese Unie moet een voortrekkersrol spelen in het nemen van maatregelen om klimaatverandering tegen te gaan, zelfs als andere landen met een grote uitstoot van broeikasgassen weinig ondernemen.</c:v>
                </c:pt>
              </c:strCache>
            </c:strRef>
          </c:cat>
          <c:val>
            <c:numRef>
              <c:f>Blad1!$G$2:$G$7</c:f>
              <c:numCache>
                <c:formatCode>0%</c:formatCode>
                <c:ptCount val="6"/>
                <c:pt idx="0">
                  <c:v>0.20844155844155843</c:v>
                </c:pt>
                <c:pt idx="1">
                  <c:v>9.7402597402597338E-2</c:v>
                </c:pt>
                <c:pt idx="2">
                  <c:v>0.1240259740259741</c:v>
                </c:pt>
                <c:pt idx="3">
                  <c:v>9.9350649350649467E-2</c:v>
                </c:pt>
                <c:pt idx="4">
                  <c:v>9.9350649350649467E-2</c:v>
                </c:pt>
                <c:pt idx="5">
                  <c:v>7.2727272727272738E-2</c:v>
                </c:pt>
              </c:numCache>
            </c:numRef>
          </c:val>
        </c:ser>
        <c:dLbls>
          <c:showLegendKey val="0"/>
          <c:showVal val="0"/>
          <c:showCatName val="0"/>
          <c:showSerName val="0"/>
          <c:showPercent val="0"/>
          <c:showBubbleSize val="0"/>
        </c:dLbls>
        <c:gapWidth val="74"/>
        <c:overlap val="100"/>
        <c:axId val="228948096"/>
        <c:axId val="228948488"/>
      </c:barChart>
      <c:catAx>
        <c:axId val="228948096"/>
        <c:scaling>
          <c:orientation val="minMax"/>
        </c:scaling>
        <c:delete val="1"/>
        <c:axPos val="l"/>
        <c:numFmt formatCode="General" sourceLinked="0"/>
        <c:majorTickMark val="out"/>
        <c:minorTickMark val="none"/>
        <c:tickLblPos val="none"/>
        <c:crossAx val="228948488"/>
        <c:crosses val="autoZero"/>
        <c:auto val="1"/>
        <c:lblAlgn val="ctr"/>
        <c:lblOffset val="100"/>
        <c:noMultiLvlLbl val="0"/>
      </c:catAx>
      <c:valAx>
        <c:axId val="228948488"/>
        <c:scaling>
          <c:orientation val="minMax"/>
        </c:scaling>
        <c:delete val="1"/>
        <c:axPos val="b"/>
        <c:majorGridlines/>
        <c:numFmt formatCode="0%" sourceLinked="1"/>
        <c:majorTickMark val="out"/>
        <c:minorTickMark val="none"/>
        <c:tickLblPos val="nextTo"/>
        <c:crossAx val="228948096"/>
        <c:crosses val="autoZero"/>
        <c:crossBetween val="between"/>
        <c:majorUnit val="0.2"/>
      </c:valAx>
    </c:plotArea>
    <c:plotVisOnly val="1"/>
    <c:dispBlanksAs val="gap"/>
    <c:showDLblsOverMax val="0"/>
  </c:chart>
  <c:spPr>
    <a:ln>
      <a:noFill/>
    </a:ln>
  </c:sp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906383536157683E-2"/>
          <c:y val="0"/>
          <c:w val="0.89466182979311715"/>
          <c:h val="0.70854672061527224"/>
        </c:manualLayout>
      </c:layout>
      <c:barChart>
        <c:barDir val="bar"/>
        <c:grouping val="percentStacked"/>
        <c:varyColors val="0"/>
        <c:ser>
          <c:idx val="0"/>
          <c:order val="0"/>
          <c:tx>
            <c:strRef>
              <c:f>Blad1!$B$1</c:f>
              <c:strCache>
                <c:ptCount val="1"/>
                <c:pt idx="0">
                  <c:v>Helemaal akkoord</c:v>
                </c:pt>
              </c:strCache>
            </c:strRef>
          </c:tx>
          <c:spPr>
            <a:solidFill>
              <a:srgbClr val="008000"/>
            </a:solidFill>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Blad1!$B$2:$B$16</c:f>
              <c:numCache>
                <c:formatCode>General</c:formatCode>
                <c:ptCount val="15"/>
              </c:numCache>
            </c:numRef>
          </c:val>
        </c:ser>
        <c:ser>
          <c:idx val="1"/>
          <c:order val="1"/>
          <c:tx>
            <c:strRef>
              <c:f>Blad1!$C$1</c:f>
              <c:strCache>
                <c:ptCount val="1"/>
                <c:pt idx="0">
                  <c:v>Akkoord</c:v>
                </c:pt>
              </c:strCache>
            </c:strRef>
          </c:tx>
          <c:spPr>
            <a:solidFill>
              <a:srgbClr val="92D050"/>
            </a:solidFill>
            <a:ln>
              <a:solidFill>
                <a:srgbClr val="4F81BD"/>
              </a:solid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Blad1!$C$2:$C$16</c:f>
              <c:numCache>
                <c:formatCode>General</c:formatCode>
                <c:ptCount val="15"/>
              </c:numCache>
            </c:numRef>
          </c:val>
        </c:ser>
        <c:ser>
          <c:idx val="2"/>
          <c:order val="2"/>
          <c:tx>
            <c:strRef>
              <c:f>Blad1!$D$1</c:f>
              <c:strCache>
                <c:ptCount val="1"/>
                <c:pt idx="0">
                  <c:v>Tussen beide</c:v>
                </c:pt>
              </c:strCache>
            </c:strRef>
          </c:tx>
          <c:spPr>
            <a:solidFill>
              <a:srgbClr val="FFFF00"/>
            </a:solidFill>
            <a:ln>
              <a:solidFill>
                <a:srgbClr val="4F81BD"/>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Blad1!$D$2:$D$16</c:f>
              <c:numCache>
                <c:formatCode>General</c:formatCode>
                <c:ptCount val="15"/>
              </c:numCache>
            </c:numRef>
          </c:val>
        </c:ser>
        <c:ser>
          <c:idx val="3"/>
          <c:order val="3"/>
          <c:tx>
            <c:strRef>
              <c:f>Blad1!$E$1</c:f>
              <c:strCache>
                <c:ptCount val="1"/>
                <c:pt idx="0">
                  <c:v>Niet akkoord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Blad1!$E$2:$E$16</c:f>
              <c:numCache>
                <c:formatCode>General</c:formatCode>
                <c:ptCount val="15"/>
              </c:numCache>
            </c:numRef>
          </c:val>
        </c:ser>
        <c:ser>
          <c:idx val="4"/>
          <c:order val="4"/>
          <c:tx>
            <c:strRef>
              <c:f>Blad1!$F$1</c:f>
              <c:strCache>
                <c:ptCount val="1"/>
                <c:pt idx="0">
                  <c:v>Helemaal niet akkoord</c:v>
                </c:pt>
              </c:strCache>
            </c:strRef>
          </c:tx>
          <c:spPr>
            <a:solidFill>
              <a:srgbClr val="C00000"/>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Blad1!$F$2:$F$16</c:f>
              <c:numCache>
                <c:formatCode>General</c:formatCode>
                <c:ptCount val="15"/>
              </c:numCache>
            </c:numRef>
          </c:val>
        </c:ser>
        <c:ser>
          <c:idx val="5"/>
          <c:order val="5"/>
          <c:tx>
            <c:strRef>
              <c:f>Blad1!$G$1</c:f>
              <c:strCache>
                <c:ptCount val="1"/>
                <c:pt idx="0">
                  <c:v>Geen idee</c:v>
                </c:pt>
              </c:strCache>
            </c:strRef>
          </c:tx>
          <c:spPr>
            <a:solidFill>
              <a:schemeClr val="bg1">
                <a:lumMod val="75000"/>
              </a:schemeClr>
            </a:solidFill>
          </c:spPr>
          <c:invertIfNegative val="0"/>
          <c:cat>
            <c:numRef>
              <c:f>Blad1!$A$2:$A$16</c:f>
              <c:numCache>
                <c:formatCode>General</c:formatCode>
                <c:ptCount val="15"/>
              </c:numCache>
            </c:numRef>
          </c:cat>
          <c:val>
            <c:numRef>
              <c:f>Blad1!$G$2:$G$16</c:f>
              <c:numCache>
                <c:formatCode>General</c:formatCode>
                <c:ptCount val="15"/>
              </c:numCache>
            </c:numRef>
          </c:val>
        </c:ser>
        <c:dLbls>
          <c:showLegendKey val="0"/>
          <c:showVal val="0"/>
          <c:showCatName val="0"/>
          <c:showSerName val="0"/>
          <c:showPercent val="0"/>
          <c:showBubbleSize val="0"/>
        </c:dLbls>
        <c:gapWidth val="150"/>
        <c:overlap val="100"/>
        <c:axId val="228947312"/>
        <c:axId val="228945744"/>
      </c:barChart>
      <c:catAx>
        <c:axId val="228947312"/>
        <c:scaling>
          <c:orientation val="minMax"/>
        </c:scaling>
        <c:delete val="1"/>
        <c:axPos val="l"/>
        <c:numFmt formatCode="General" sourceLinked="0"/>
        <c:majorTickMark val="out"/>
        <c:minorTickMark val="none"/>
        <c:tickLblPos val="none"/>
        <c:crossAx val="228945744"/>
        <c:crosses val="autoZero"/>
        <c:auto val="1"/>
        <c:lblAlgn val="ctr"/>
        <c:lblOffset val="100"/>
        <c:noMultiLvlLbl val="0"/>
      </c:catAx>
      <c:valAx>
        <c:axId val="228945744"/>
        <c:scaling>
          <c:orientation val="minMax"/>
        </c:scaling>
        <c:delete val="1"/>
        <c:axPos val="b"/>
        <c:numFmt formatCode="0%" sourceLinked="1"/>
        <c:majorTickMark val="out"/>
        <c:minorTickMark val="none"/>
        <c:tickLblPos val="none"/>
        <c:crossAx val="228947312"/>
        <c:crosses val="autoZero"/>
        <c:crossBetween val="between"/>
      </c:valAx>
      <c:spPr>
        <a:noFill/>
        <a:ln w="25400">
          <a:noFill/>
        </a:ln>
      </c:spPr>
    </c:plotArea>
    <c:plotVisOnly val="1"/>
    <c:dispBlanksAs val="gap"/>
    <c:showDLblsOverMax val="0"/>
  </c:chart>
  <c:spPr>
    <a:ln>
      <a:noFill/>
    </a:ln>
  </c:sp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8666565298177E-2"/>
          <c:y val="1.7422828692438993E-2"/>
          <c:w val="0.89466182979311715"/>
          <c:h val="0.70854672061527224"/>
        </c:manualLayout>
      </c:layout>
      <c:barChart>
        <c:barDir val="bar"/>
        <c:grouping val="percentStacked"/>
        <c:varyColors val="0"/>
        <c:ser>
          <c:idx val="0"/>
          <c:order val="0"/>
          <c:tx>
            <c:strRef>
              <c:f>Blad1!$B$1</c:f>
              <c:strCache>
                <c:ptCount val="1"/>
                <c:pt idx="0">
                  <c:v>Helemaal akkoord</c:v>
                </c:pt>
              </c:strCache>
            </c:strRef>
          </c:tx>
          <c:spPr>
            <a:solidFill>
              <a:srgbClr val="008000"/>
            </a:solidFill>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Blad1!$B$2:$B$16</c:f>
              <c:numCache>
                <c:formatCode>General</c:formatCode>
                <c:ptCount val="15"/>
              </c:numCache>
            </c:numRef>
          </c:val>
        </c:ser>
        <c:ser>
          <c:idx val="1"/>
          <c:order val="1"/>
          <c:tx>
            <c:strRef>
              <c:f>Blad1!$C$1</c:f>
              <c:strCache>
                <c:ptCount val="1"/>
                <c:pt idx="0">
                  <c:v>Akkoord</c:v>
                </c:pt>
              </c:strCache>
            </c:strRef>
          </c:tx>
          <c:spPr>
            <a:solidFill>
              <a:srgbClr val="92D050"/>
            </a:solidFill>
            <a:ln>
              <a:solidFill>
                <a:srgbClr val="4F81BD"/>
              </a:solid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Blad1!$C$2:$C$16</c:f>
              <c:numCache>
                <c:formatCode>General</c:formatCode>
                <c:ptCount val="15"/>
              </c:numCache>
            </c:numRef>
          </c:val>
        </c:ser>
        <c:ser>
          <c:idx val="2"/>
          <c:order val="2"/>
          <c:tx>
            <c:strRef>
              <c:f>Blad1!$D$1</c:f>
              <c:strCache>
                <c:ptCount val="1"/>
                <c:pt idx="0">
                  <c:v>Tussen beide</c:v>
                </c:pt>
              </c:strCache>
            </c:strRef>
          </c:tx>
          <c:spPr>
            <a:solidFill>
              <a:srgbClr val="FFFF00"/>
            </a:solidFill>
            <a:ln>
              <a:solidFill>
                <a:srgbClr val="4F81BD"/>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Blad1!$D$2:$D$16</c:f>
              <c:numCache>
                <c:formatCode>General</c:formatCode>
                <c:ptCount val="15"/>
              </c:numCache>
            </c:numRef>
          </c:val>
        </c:ser>
        <c:ser>
          <c:idx val="3"/>
          <c:order val="3"/>
          <c:tx>
            <c:strRef>
              <c:f>Blad1!$E$1</c:f>
              <c:strCache>
                <c:ptCount val="1"/>
                <c:pt idx="0">
                  <c:v>Niet akkoord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Blad1!$E$2:$E$16</c:f>
              <c:numCache>
                <c:formatCode>General</c:formatCode>
                <c:ptCount val="15"/>
              </c:numCache>
            </c:numRef>
          </c:val>
        </c:ser>
        <c:ser>
          <c:idx val="4"/>
          <c:order val="4"/>
          <c:tx>
            <c:strRef>
              <c:f>Blad1!$F$1</c:f>
              <c:strCache>
                <c:ptCount val="1"/>
                <c:pt idx="0">
                  <c:v>Helemaal niet akkoord</c:v>
                </c:pt>
              </c:strCache>
            </c:strRef>
          </c:tx>
          <c:spPr>
            <a:solidFill>
              <a:srgbClr val="C00000"/>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Blad1!$F$2:$F$16</c:f>
              <c:numCache>
                <c:formatCode>General</c:formatCode>
                <c:ptCount val="15"/>
              </c:numCache>
            </c:numRef>
          </c:val>
        </c:ser>
        <c:dLbls>
          <c:showLegendKey val="0"/>
          <c:showVal val="0"/>
          <c:showCatName val="0"/>
          <c:showSerName val="0"/>
          <c:showPercent val="0"/>
          <c:showBubbleSize val="0"/>
        </c:dLbls>
        <c:gapWidth val="150"/>
        <c:overlap val="100"/>
        <c:axId val="228949664"/>
        <c:axId val="228944568"/>
      </c:barChart>
      <c:catAx>
        <c:axId val="228949664"/>
        <c:scaling>
          <c:orientation val="minMax"/>
        </c:scaling>
        <c:delete val="1"/>
        <c:axPos val="l"/>
        <c:numFmt formatCode="General" sourceLinked="0"/>
        <c:majorTickMark val="out"/>
        <c:minorTickMark val="none"/>
        <c:tickLblPos val="none"/>
        <c:crossAx val="228944568"/>
        <c:crosses val="autoZero"/>
        <c:auto val="1"/>
        <c:lblAlgn val="ctr"/>
        <c:lblOffset val="100"/>
        <c:noMultiLvlLbl val="0"/>
      </c:catAx>
      <c:valAx>
        <c:axId val="228944568"/>
        <c:scaling>
          <c:orientation val="minMax"/>
        </c:scaling>
        <c:delete val="1"/>
        <c:axPos val="b"/>
        <c:numFmt formatCode="0%" sourceLinked="1"/>
        <c:majorTickMark val="out"/>
        <c:minorTickMark val="none"/>
        <c:tickLblPos val="none"/>
        <c:crossAx val="228949664"/>
        <c:crosses val="autoZero"/>
        <c:crossBetween val="between"/>
      </c:valAx>
      <c:spPr>
        <a:noFill/>
        <a:ln w="25400">
          <a:noFill/>
        </a:ln>
      </c:spPr>
    </c:plotArea>
    <c:legend>
      <c:legendPos val="r"/>
      <c:layout>
        <c:manualLayout>
          <c:xMode val="edge"/>
          <c:yMode val="edge"/>
          <c:x val="0"/>
          <c:y val="0"/>
          <c:w val="0.99898531914279942"/>
          <c:h val="1"/>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037012614802632E-2"/>
          <c:y val="1.7236246025575032E-2"/>
          <c:w val="0.92209163509733694"/>
          <c:h val="0.93229194641181401"/>
        </c:manualLayout>
      </c:layout>
      <c:barChart>
        <c:barDir val="bar"/>
        <c:grouping val="percentStacked"/>
        <c:varyColors val="0"/>
        <c:ser>
          <c:idx val="0"/>
          <c:order val="0"/>
          <c:tx>
            <c:strRef>
              <c:f>Blad1!$B$1</c:f>
              <c:strCache>
                <c:ptCount val="1"/>
                <c:pt idx="0">
                  <c:v>Kolom1</c:v>
                </c:pt>
              </c:strCache>
            </c:strRef>
          </c:tx>
          <c:spPr>
            <a:solidFill>
              <a:srgbClr val="008000"/>
            </a:solidFill>
            <a:ln>
              <a:solidFill>
                <a:srgbClr val="4F81BD"/>
              </a:solidFill>
            </a:ln>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Een doelstelling waarbij elke bewoner een gelijke hoeveelheid broeikasgassen mag uitstoten is een eerlijke manier om de inspanningen wereldwijd te verdelen.</c:v>
                </c:pt>
                <c:pt idx="1">
                  <c:v>Nu er een nieuw internationaal klimaatakkoord in Parijs is afgesloten, zullen alle landen inspanningen moeten leveren, maar er moet daarbij wel rekening gehouden worden met hun financiële draagkracht (met andere woorden: … (*)).</c:v>
                </c:pt>
                <c:pt idx="2">
                  <c:v>Omdat vooral de geïndustrialiseerde landen aan de basis liggen van de klimaatopwarming in het zuiden, moeten ze de ontwikkelingslanden financieel steunen om de schade veroorzaakt door de klimaatopwarming te compenseren.</c:v>
                </c:pt>
                <c:pt idx="3">
                  <c:v>Binnen de Europese Unie moet België een voortrekkersrol spelen op het vlak van het Europees klimaatbeleid.</c:v>
                </c:pt>
                <c:pt idx="4">
                  <c:v>De groei in opkomende economieën in de derde wereld (zoals China, Brazilië, India) gaat gepaard met een sterke toename van het energiegebruik en de uitstoot van broeikasgassen.  De rijke industrielanden moeten niettemin … (*).</c:v>
                </c:pt>
                <c:pt idx="5">
                  <c:v>De Europese Unie moet een voortrekkersrol spelen in het nemen van maatregelen om klimaatverandering tegen te gaan, zelfs als andere landen met een grote uitstoot van broeikasgassen weinig ondernemen.</c:v>
                </c:pt>
              </c:strCache>
            </c:strRef>
          </c:cat>
          <c:val>
            <c:numRef>
              <c:f>Blad1!$B$2:$B$7</c:f>
              <c:numCache>
                <c:formatCode>0%</c:formatCode>
                <c:ptCount val="6"/>
                <c:pt idx="0">
                  <c:v>0.13437413219757979</c:v>
                </c:pt>
                <c:pt idx="1">
                  <c:v>0.18821313407539927</c:v>
                </c:pt>
                <c:pt idx="2">
                  <c:v>0.2317880334973689</c:v>
                </c:pt>
                <c:pt idx="3">
                  <c:v>0.28933508248826134</c:v>
                </c:pt>
                <c:pt idx="4">
                  <c:v>0.28957211426014945</c:v>
                </c:pt>
                <c:pt idx="5">
                  <c:v>0.53543954290580942</c:v>
                </c:pt>
              </c:numCache>
            </c:numRef>
          </c:val>
        </c:ser>
        <c:ser>
          <c:idx val="1"/>
          <c:order val="1"/>
          <c:tx>
            <c:strRef>
              <c:f>Blad1!$C$1</c:f>
              <c:strCache>
                <c:ptCount val="1"/>
                <c:pt idx="0">
                  <c:v>Kolom2</c:v>
                </c:pt>
              </c:strCache>
            </c:strRef>
          </c:tx>
          <c:spPr>
            <a:solidFill>
              <a:srgbClr val="92D050"/>
            </a:solidFill>
            <a:ln>
              <a:solidFill>
                <a:srgbClr val="4F81BD"/>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Een doelstelling waarbij elke bewoner een gelijke hoeveelheid broeikasgassen mag uitstoten is een eerlijke manier om de inspanningen wereldwijd te verdelen.</c:v>
                </c:pt>
                <c:pt idx="1">
                  <c:v>Nu er een nieuw internationaal klimaatakkoord in Parijs is afgesloten, zullen alle landen inspanningen moeten leveren, maar er moet daarbij wel rekening gehouden worden met hun financiële draagkracht (met andere woorden: … (*)).</c:v>
                </c:pt>
                <c:pt idx="2">
                  <c:v>Omdat vooral de geïndustrialiseerde landen aan de basis liggen van de klimaatopwarming in het zuiden, moeten ze de ontwikkelingslanden financieel steunen om de schade veroorzaakt door de klimaatopwarming te compenseren.</c:v>
                </c:pt>
                <c:pt idx="3">
                  <c:v>Binnen de Europese Unie moet België een voortrekkersrol spelen op het vlak van het Europees klimaatbeleid.</c:v>
                </c:pt>
                <c:pt idx="4">
                  <c:v>De groei in opkomende economieën in de derde wereld (zoals China, Brazilië, India) gaat gepaard met een sterke toename van het energiegebruik en de uitstoot van broeikasgassen.  De rijke industrielanden moeten niettemin … (*).</c:v>
                </c:pt>
                <c:pt idx="5">
                  <c:v>De Europese Unie moet een voortrekkersrol spelen in het nemen van maatregelen om klimaatverandering tegen te gaan, zelfs als andere landen met een grote uitstoot van broeikasgassen weinig ondernemen.</c:v>
                </c:pt>
              </c:strCache>
            </c:strRef>
          </c:cat>
          <c:val>
            <c:numRef>
              <c:f>Blad1!$C$2:$C$7</c:f>
              <c:numCache>
                <c:formatCode>0%</c:formatCode>
                <c:ptCount val="6"/>
                <c:pt idx="0">
                  <c:v>0.12676559235472071</c:v>
                </c:pt>
                <c:pt idx="1">
                  <c:v>0.21373788965826276</c:v>
                </c:pt>
                <c:pt idx="2">
                  <c:v>0.20080041962060388</c:v>
                </c:pt>
                <c:pt idx="3">
                  <c:v>0.17103342634826071</c:v>
                </c:pt>
                <c:pt idx="4">
                  <c:v>0.20995162905242851</c:v>
                </c:pt>
                <c:pt idx="5">
                  <c:v>0.16305193831605139</c:v>
                </c:pt>
              </c:numCache>
            </c:numRef>
          </c:val>
        </c:ser>
        <c:ser>
          <c:idx val="2"/>
          <c:order val="2"/>
          <c:tx>
            <c:strRef>
              <c:f>Blad1!$D$1</c:f>
              <c:strCache>
                <c:ptCount val="1"/>
                <c:pt idx="0">
                  <c:v>Kolom3</c:v>
                </c:pt>
              </c:strCache>
            </c:strRef>
          </c:tx>
          <c:spPr>
            <a:solidFill>
              <a:srgbClr val="FFFF00"/>
            </a:solidFill>
            <a:ln>
              <a:solidFill>
                <a:srgbClr val="4F81BD"/>
              </a:solidFill>
            </a:ln>
          </c:spPr>
          <c:invertIfNegative val="0"/>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Een doelstelling waarbij elke bewoner een gelijke hoeveelheid broeikasgassen mag uitstoten is een eerlijke manier om de inspanningen wereldwijd te verdelen.</c:v>
                </c:pt>
                <c:pt idx="1">
                  <c:v>Nu er een nieuw internationaal klimaatakkoord in Parijs is afgesloten, zullen alle landen inspanningen moeten leveren, maar er moet daarbij wel rekening gehouden worden met hun financiële draagkracht (met andere woorden: … (*)).</c:v>
                </c:pt>
                <c:pt idx="2">
                  <c:v>Omdat vooral de geïndustrialiseerde landen aan de basis liggen van de klimaatopwarming in het zuiden, moeten ze de ontwikkelingslanden financieel steunen om de schade veroorzaakt door de klimaatopwarming te compenseren.</c:v>
                </c:pt>
                <c:pt idx="3">
                  <c:v>Binnen de Europese Unie moet België een voortrekkersrol spelen op het vlak van het Europees klimaatbeleid.</c:v>
                </c:pt>
                <c:pt idx="4">
                  <c:v>De groei in opkomende economieën in de derde wereld (zoals China, Brazilië, India) gaat gepaard met een sterke toename van het energiegebruik en de uitstoot van broeikasgassen.  De rijke industrielanden moeten niettemin … (*).</c:v>
                </c:pt>
                <c:pt idx="5">
                  <c:v>De Europese Unie moet een voortrekkersrol spelen in het nemen van maatregelen om klimaatverandering tegen te gaan, zelfs als andere landen met een grote uitstoot van broeikasgassen weinig ondernemen.</c:v>
                </c:pt>
              </c:strCache>
            </c:strRef>
          </c:cat>
          <c:val>
            <c:numRef>
              <c:f>Blad1!$D$2:$D$7</c:f>
              <c:numCache>
                <c:formatCode>0%</c:formatCode>
                <c:ptCount val="6"/>
                <c:pt idx="0">
                  <c:v>0.21966820476872956</c:v>
                </c:pt>
                <c:pt idx="1">
                  <c:v>0.23372588644591794</c:v>
                </c:pt>
                <c:pt idx="2">
                  <c:v>0.24700991404846434</c:v>
                </c:pt>
                <c:pt idx="3">
                  <c:v>0.2567872621310589</c:v>
                </c:pt>
                <c:pt idx="4">
                  <c:v>0.20890163089834324</c:v>
                </c:pt>
                <c:pt idx="5">
                  <c:v>0.12005970944511488</c:v>
                </c:pt>
              </c:numCache>
            </c:numRef>
          </c:val>
        </c:ser>
        <c:ser>
          <c:idx val="3"/>
          <c:order val="3"/>
          <c:tx>
            <c:strRef>
              <c:f>Blad1!$E$1</c:f>
              <c:strCache>
                <c:ptCount val="1"/>
                <c:pt idx="0">
                  <c:v>Kolom4</c:v>
                </c:pt>
              </c:strCache>
            </c:strRef>
          </c:tx>
          <c:spPr>
            <a:solidFill>
              <a:srgbClr val="FFC000"/>
            </a:solidFill>
            <a:ln>
              <a:solidFill>
                <a:srgbClr val="4F81BD"/>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Een doelstelling waarbij elke bewoner een gelijke hoeveelheid broeikasgassen mag uitstoten is een eerlijke manier om de inspanningen wereldwijd te verdelen.</c:v>
                </c:pt>
                <c:pt idx="1">
                  <c:v>Nu er een nieuw internationaal klimaatakkoord in Parijs is afgesloten, zullen alle landen inspanningen moeten leveren, maar er moet daarbij wel rekening gehouden worden met hun financiële draagkracht (met andere woorden: … (*)).</c:v>
                </c:pt>
                <c:pt idx="2">
                  <c:v>Omdat vooral de geïndustrialiseerde landen aan de basis liggen van de klimaatopwarming in het zuiden, moeten ze de ontwikkelingslanden financieel steunen om de schade veroorzaakt door de klimaatopwarming te compenseren.</c:v>
                </c:pt>
                <c:pt idx="3">
                  <c:v>Binnen de Europese Unie moet België een voortrekkersrol spelen op het vlak van het Europees klimaatbeleid.</c:v>
                </c:pt>
                <c:pt idx="4">
                  <c:v>De groei in opkomende economieën in de derde wereld (zoals China, Brazilië, India) gaat gepaard met een sterke toename van het energiegebruik en de uitstoot van broeikasgassen.  De rijke industrielanden moeten niettemin … (*).</c:v>
                </c:pt>
                <c:pt idx="5">
                  <c:v>De Europese Unie moet een voortrekkersrol spelen in het nemen van maatregelen om klimaatverandering tegen te gaan, zelfs als andere landen met een grote uitstoot van broeikasgassen weinig ondernemen.</c:v>
                </c:pt>
              </c:strCache>
            </c:strRef>
          </c:cat>
          <c:val>
            <c:numRef>
              <c:f>Blad1!$E$2:$E$7</c:f>
              <c:numCache>
                <c:formatCode>0%</c:formatCode>
                <c:ptCount val="6"/>
                <c:pt idx="0">
                  <c:v>0.15841528455147841</c:v>
                </c:pt>
                <c:pt idx="1">
                  <c:v>0.14439615928547081</c:v>
                </c:pt>
                <c:pt idx="2">
                  <c:v>0.10725998288273916</c:v>
                </c:pt>
                <c:pt idx="3">
                  <c:v>0.10059900380885863</c:v>
                </c:pt>
                <c:pt idx="4">
                  <c:v>0.11337965081160557</c:v>
                </c:pt>
                <c:pt idx="5">
                  <c:v>4.1599080864069743E-2</c:v>
                </c:pt>
              </c:numCache>
            </c:numRef>
          </c:val>
        </c:ser>
        <c:ser>
          <c:idx val="4"/>
          <c:order val="4"/>
          <c:tx>
            <c:strRef>
              <c:f>Blad1!$F$1</c:f>
              <c:strCache>
                <c:ptCount val="1"/>
                <c:pt idx="0">
                  <c:v>Kolom5</c:v>
                </c:pt>
              </c:strCache>
            </c:strRef>
          </c:tx>
          <c:spPr>
            <a:solidFill>
              <a:srgbClr val="C00000"/>
            </a:solidFill>
            <a:ln>
              <a:solidFill>
                <a:srgbClr val="4F81BD"/>
              </a:solidFill>
            </a:ln>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Een doelstelling waarbij elke bewoner een gelijke hoeveelheid broeikasgassen mag uitstoten is een eerlijke manier om de inspanningen wereldwijd te verdelen.</c:v>
                </c:pt>
                <c:pt idx="1">
                  <c:v>Nu er een nieuw internationaal klimaatakkoord in Parijs is afgesloten, zullen alle landen inspanningen moeten leveren, maar er moet daarbij wel rekening gehouden worden met hun financiële draagkracht (met andere woorden: … (*)).</c:v>
                </c:pt>
                <c:pt idx="2">
                  <c:v>Omdat vooral de geïndustrialiseerde landen aan de basis liggen van de klimaatopwarming in het zuiden, moeten ze de ontwikkelingslanden financieel steunen om de schade veroorzaakt door de klimaatopwarming te compenseren.</c:v>
                </c:pt>
                <c:pt idx="3">
                  <c:v>Binnen de Europese Unie moet België een voortrekkersrol spelen op het vlak van het Europees klimaatbeleid.</c:v>
                </c:pt>
                <c:pt idx="4">
                  <c:v>De groei in opkomende economieën in de derde wereld (zoals China, Brazilië, India) gaat gepaard met een sterke toename van het energiegebruik en de uitstoot van broeikasgassen.  De rijke industrielanden moeten niettemin … (*).</c:v>
                </c:pt>
                <c:pt idx="5">
                  <c:v>De Europese Unie moet een voortrekkersrol spelen in het nemen van maatregelen om klimaatverandering tegen te gaan, zelfs als andere landen met een grote uitstoot van broeikasgassen weinig ondernemen.</c:v>
                </c:pt>
              </c:strCache>
            </c:strRef>
          </c:cat>
          <c:val>
            <c:numRef>
              <c:f>Blad1!$F$2:$F$7</c:f>
              <c:numCache>
                <c:formatCode>0%</c:formatCode>
                <c:ptCount val="6"/>
                <c:pt idx="0">
                  <c:v>0.15233522768593435</c:v>
                </c:pt>
                <c:pt idx="1">
                  <c:v>0.12252433313235124</c:v>
                </c:pt>
                <c:pt idx="2">
                  <c:v>8.9115675924850563E-2</c:v>
                </c:pt>
                <c:pt idx="3">
                  <c:v>8.2894575872911741E-2</c:v>
                </c:pt>
                <c:pt idx="4">
                  <c:v>7.8844325626824419E-2</c:v>
                </c:pt>
                <c:pt idx="5">
                  <c:v>6.712245574167916E-2</c:v>
                </c:pt>
              </c:numCache>
            </c:numRef>
          </c:val>
        </c:ser>
        <c:ser>
          <c:idx val="5"/>
          <c:order val="5"/>
          <c:tx>
            <c:strRef>
              <c:f>Blad1!$G$1</c:f>
              <c:strCache>
                <c:ptCount val="1"/>
                <c:pt idx="0">
                  <c:v>Kolom6</c:v>
                </c:pt>
              </c:strCache>
            </c:strRef>
          </c:tx>
          <c:spPr>
            <a:solidFill>
              <a:schemeClr val="bg1">
                <a:lumMod val="85000"/>
              </a:schemeClr>
            </a:solidFill>
            <a:ln>
              <a:solidFill>
                <a:schemeClr val="accent1"/>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Een doelstelling waarbij elke bewoner een gelijke hoeveelheid broeikasgassen mag uitstoten is een eerlijke manier om de inspanningen wereldwijd te verdelen.</c:v>
                </c:pt>
                <c:pt idx="1">
                  <c:v>Nu er een nieuw internationaal klimaatakkoord in Parijs is afgesloten, zullen alle landen inspanningen moeten leveren, maar er moet daarbij wel rekening gehouden worden met hun financiële draagkracht (met andere woorden: … (*)).</c:v>
                </c:pt>
                <c:pt idx="2">
                  <c:v>Omdat vooral de geïndustrialiseerde landen aan de basis liggen van de klimaatopwarming in het zuiden, moeten ze de ontwikkelingslanden financieel steunen om de schade veroorzaakt door de klimaatopwarming te compenseren.</c:v>
                </c:pt>
                <c:pt idx="3">
                  <c:v>Binnen de Europese Unie moet België een voortrekkersrol spelen op het vlak van het Europees klimaatbeleid.</c:v>
                </c:pt>
                <c:pt idx="4">
                  <c:v>De groei in opkomende economieën in de derde wereld (zoals China, Brazilië, India) gaat gepaard met een sterke toename van het energiegebruik en de uitstoot van broeikasgassen.  De rijke industrielanden moeten niettemin … (*).</c:v>
                </c:pt>
                <c:pt idx="5">
                  <c:v>De Europese Unie moet een voortrekkersrol spelen in het nemen van maatregelen om klimaatverandering tegen te gaan, zelfs als andere landen met een grote uitstoot van broeikasgassen weinig ondernemen.</c:v>
                </c:pt>
              </c:strCache>
            </c:strRef>
          </c:cat>
          <c:val>
            <c:numRef>
              <c:f>Blad1!$G$2:$G$7</c:f>
              <c:numCache>
                <c:formatCode>0%</c:formatCode>
                <c:ptCount val="6"/>
                <c:pt idx="0">
                  <c:v>0.20844155844155843</c:v>
                </c:pt>
                <c:pt idx="1">
                  <c:v>9.7402597402597338E-2</c:v>
                </c:pt>
                <c:pt idx="2">
                  <c:v>0.1240259740259741</c:v>
                </c:pt>
                <c:pt idx="3">
                  <c:v>9.9350649350649467E-2</c:v>
                </c:pt>
                <c:pt idx="4">
                  <c:v>9.9350649350649467E-2</c:v>
                </c:pt>
                <c:pt idx="5">
                  <c:v>7.2727272727272738E-2</c:v>
                </c:pt>
              </c:numCache>
            </c:numRef>
          </c:val>
        </c:ser>
        <c:dLbls>
          <c:showLegendKey val="0"/>
          <c:showVal val="0"/>
          <c:showCatName val="0"/>
          <c:showSerName val="0"/>
          <c:showPercent val="0"/>
          <c:showBubbleSize val="0"/>
        </c:dLbls>
        <c:gapWidth val="74"/>
        <c:overlap val="100"/>
        <c:axId val="221887576"/>
        <c:axId val="221887184"/>
      </c:barChart>
      <c:catAx>
        <c:axId val="221887576"/>
        <c:scaling>
          <c:orientation val="minMax"/>
        </c:scaling>
        <c:delete val="1"/>
        <c:axPos val="l"/>
        <c:numFmt formatCode="General" sourceLinked="0"/>
        <c:majorTickMark val="out"/>
        <c:minorTickMark val="none"/>
        <c:tickLblPos val="none"/>
        <c:crossAx val="221887184"/>
        <c:crosses val="autoZero"/>
        <c:auto val="1"/>
        <c:lblAlgn val="ctr"/>
        <c:lblOffset val="100"/>
        <c:noMultiLvlLbl val="0"/>
      </c:catAx>
      <c:valAx>
        <c:axId val="221887184"/>
        <c:scaling>
          <c:orientation val="minMax"/>
        </c:scaling>
        <c:delete val="1"/>
        <c:axPos val="b"/>
        <c:majorGridlines/>
        <c:numFmt formatCode="0%" sourceLinked="1"/>
        <c:majorTickMark val="out"/>
        <c:minorTickMark val="none"/>
        <c:tickLblPos val="nextTo"/>
        <c:crossAx val="221887576"/>
        <c:crosses val="autoZero"/>
        <c:crossBetween val="between"/>
        <c:majorUnit val="0.2"/>
      </c:valAx>
    </c:plotArea>
    <c:plotVisOnly val="1"/>
    <c:dispBlanksAs val="gap"/>
    <c:showDLblsOverMax val="0"/>
  </c:chart>
  <c:spPr>
    <a:ln>
      <a:noFill/>
    </a:ln>
  </c:sp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906383536157683E-2"/>
          <c:y val="0"/>
          <c:w val="0.89466182979311715"/>
          <c:h val="0.70854672061527224"/>
        </c:manualLayout>
      </c:layout>
      <c:barChart>
        <c:barDir val="bar"/>
        <c:grouping val="percentStacked"/>
        <c:varyColors val="0"/>
        <c:ser>
          <c:idx val="0"/>
          <c:order val="0"/>
          <c:tx>
            <c:strRef>
              <c:f>Blad1!$B$1</c:f>
              <c:strCache>
                <c:ptCount val="1"/>
                <c:pt idx="0">
                  <c:v>Helemaal akkoord</c:v>
                </c:pt>
              </c:strCache>
            </c:strRef>
          </c:tx>
          <c:spPr>
            <a:solidFill>
              <a:srgbClr val="008000"/>
            </a:solidFill>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Blad1!$B$2:$B$16</c:f>
              <c:numCache>
                <c:formatCode>General</c:formatCode>
                <c:ptCount val="15"/>
              </c:numCache>
            </c:numRef>
          </c:val>
        </c:ser>
        <c:ser>
          <c:idx val="1"/>
          <c:order val="1"/>
          <c:tx>
            <c:strRef>
              <c:f>Blad1!$C$1</c:f>
              <c:strCache>
                <c:ptCount val="1"/>
                <c:pt idx="0">
                  <c:v>Akkoord</c:v>
                </c:pt>
              </c:strCache>
            </c:strRef>
          </c:tx>
          <c:spPr>
            <a:solidFill>
              <a:srgbClr val="92D050"/>
            </a:solidFill>
            <a:ln>
              <a:solidFill>
                <a:srgbClr val="4F81BD"/>
              </a:solid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Blad1!$C$2:$C$16</c:f>
              <c:numCache>
                <c:formatCode>General</c:formatCode>
                <c:ptCount val="15"/>
              </c:numCache>
            </c:numRef>
          </c:val>
        </c:ser>
        <c:ser>
          <c:idx val="2"/>
          <c:order val="2"/>
          <c:tx>
            <c:strRef>
              <c:f>Blad1!$D$1</c:f>
              <c:strCache>
                <c:ptCount val="1"/>
                <c:pt idx="0">
                  <c:v>Tussen beide</c:v>
                </c:pt>
              </c:strCache>
            </c:strRef>
          </c:tx>
          <c:spPr>
            <a:solidFill>
              <a:srgbClr val="FFFF00"/>
            </a:solidFill>
            <a:ln>
              <a:solidFill>
                <a:srgbClr val="4F81BD"/>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Blad1!$D$2:$D$16</c:f>
              <c:numCache>
                <c:formatCode>General</c:formatCode>
                <c:ptCount val="15"/>
              </c:numCache>
            </c:numRef>
          </c:val>
        </c:ser>
        <c:ser>
          <c:idx val="3"/>
          <c:order val="3"/>
          <c:tx>
            <c:strRef>
              <c:f>Blad1!$E$1</c:f>
              <c:strCache>
                <c:ptCount val="1"/>
                <c:pt idx="0">
                  <c:v>Niet akkoord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Blad1!$E$2:$E$16</c:f>
              <c:numCache>
                <c:formatCode>General</c:formatCode>
                <c:ptCount val="15"/>
              </c:numCache>
            </c:numRef>
          </c:val>
        </c:ser>
        <c:ser>
          <c:idx val="4"/>
          <c:order val="4"/>
          <c:tx>
            <c:strRef>
              <c:f>Blad1!$F$1</c:f>
              <c:strCache>
                <c:ptCount val="1"/>
                <c:pt idx="0">
                  <c:v>Helemaal niet akkoord</c:v>
                </c:pt>
              </c:strCache>
            </c:strRef>
          </c:tx>
          <c:spPr>
            <a:solidFill>
              <a:srgbClr val="C00000"/>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Blad1!$F$2:$F$16</c:f>
              <c:numCache>
                <c:formatCode>General</c:formatCode>
                <c:ptCount val="15"/>
              </c:numCache>
            </c:numRef>
          </c:val>
        </c:ser>
        <c:ser>
          <c:idx val="5"/>
          <c:order val="5"/>
          <c:tx>
            <c:strRef>
              <c:f>Blad1!$G$1</c:f>
              <c:strCache>
                <c:ptCount val="1"/>
                <c:pt idx="0">
                  <c:v>Geen idee</c:v>
                </c:pt>
              </c:strCache>
            </c:strRef>
          </c:tx>
          <c:spPr>
            <a:solidFill>
              <a:schemeClr val="bg1">
                <a:lumMod val="75000"/>
              </a:schemeClr>
            </a:solidFill>
          </c:spPr>
          <c:invertIfNegative val="0"/>
          <c:cat>
            <c:numRef>
              <c:f>Blad1!$A$2:$A$16</c:f>
              <c:numCache>
                <c:formatCode>General</c:formatCode>
                <c:ptCount val="15"/>
              </c:numCache>
            </c:numRef>
          </c:cat>
          <c:val>
            <c:numRef>
              <c:f>Blad1!$G$2:$G$16</c:f>
              <c:numCache>
                <c:formatCode>General</c:formatCode>
                <c:ptCount val="15"/>
              </c:numCache>
            </c:numRef>
          </c:val>
        </c:ser>
        <c:dLbls>
          <c:showLegendKey val="0"/>
          <c:showVal val="0"/>
          <c:showCatName val="0"/>
          <c:showSerName val="0"/>
          <c:showPercent val="0"/>
          <c:showBubbleSize val="0"/>
        </c:dLbls>
        <c:gapWidth val="150"/>
        <c:overlap val="100"/>
        <c:axId val="221884832"/>
        <c:axId val="221884440"/>
      </c:barChart>
      <c:catAx>
        <c:axId val="221884832"/>
        <c:scaling>
          <c:orientation val="minMax"/>
        </c:scaling>
        <c:delete val="1"/>
        <c:axPos val="l"/>
        <c:numFmt formatCode="General" sourceLinked="0"/>
        <c:majorTickMark val="out"/>
        <c:minorTickMark val="none"/>
        <c:tickLblPos val="none"/>
        <c:crossAx val="221884440"/>
        <c:crosses val="autoZero"/>
        <c:auto val="1"/>
        <c:lblAlgn val="ctr"/>
        <c:lblOffset val="100"/>
        <c:noMultiLvlLbl val="0"/>
      </c:catAx>
      <c:valAx>
        <c:axId val="221884440"/>
        <c:scaling>
          <c:orientation val="minMax"/>
        </c:scaling>
        <c:delete val="1"/>
        <c:axPos val="b"/>
        <c:numFmt formatCode="0%" sourceLinked="1"/>
        <c:majorTickMark val="out"/>
        <c:minorTickMark val="none"/>
        <c:tickLblPos val="none"/>
        <c:crossAx val="221884832"/>
        <c:crosses val="autoZero"/>
        <c:crossBetween val="between"/>
      </c:valAx>
      <c:spPr>
        <a:noFill/>
        <a:ln w="25400">
          <a:noFill/>
        </a:ln>
      </c:spPr>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8666565298177E-2"/>
          <c:y val="1.7422828692438986E-2"/>
          <c:w val="0.89466182979311715"/>
          <c:h val="0.70854672061527224"/>
        </c:manualLayout>
      </c:layout>
      <c:barChart>
        <c:barDir val="bar"/>
        <c:grouping val="percentStacked"/>
        <c:varyColors val="0"/>
        <c:ser>
          <c:idx val="0"/>
          <c:order val="0"/>
          <c:tx>
            <c:strRef>
              <c:f>'Blad1'!$B$1</c:f>
              <c:strCache>
                <c:ptCount val="1"/>
                <c:pt idx="0">
                  <c:v>Heel bezorgd</c:v>
                </c:pt>
              </c:strCache>
            </c:strRef>
          </c:tx>
          <c:spPr>
            <a:solidFill>
              <a:srgbClr val="008000"/>
            </a:solidFill>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'Blad1'!$B$2:$B$16</c:f>
              <c:numCache>
                <c:formatCode>General</c:formatCode>
                <c:ptCount val="15"/>
              </c:numCache>
            </c:numRef>
          </c:val>
        </c:ser>
        <c:ser>
          <c:idx val="1"/>
          <c:order val="1"/>
          <c:tx>
            <c:strRef>
              <c:f>'Blad1'!$C$1</c:f>
              <c:strCache>
                <c:ptCount val="1"/>
                <c:pt idx="0">
                  <c:v>bezorgd</c:v>
                </c:pt>
              </c:strCache>
            </c:strRef>
          </c:tx>
          <c:spPr>
            <a:solidFill>
              <a:srgbClr val="92D050"/>
            </a:solidFill>
            <a:ln>
              <a:solidFill>
                <a:srgbClr val="4F81BD"/>
              </a:solid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'Blad1'!$C$2:$C$16</c:f>
              <c:numCache>
                <c:formatCode>General</c:formatCode>
                <c:ptCount val="15"/>
              </c:numCache>
            </c:numRef>
          </c:val>
        </c:ser>
        <c:ser>
          <c:idx val="2"/>
          <c:order val="2"/>
          <c:tx>
            <c:strRef>
              <c:f>'Blad1'!$D$1</c:f>
              <c:strCache>
                <c:ptCount val="1"/>
                <c:pt idx="0">
                  <c:v>Tussen beide</c:v>
                </c:pt>
              </c:strCache>
            </c:strRef>
          </c:tx>
          <c:spPr>
            <a:solidFill>
              <a:srgbClr val="FFFF00"/>
            </a:solidFill>
            <a:ln>
              <a:solidFill>
                <a:srgbClr val="4F81BD"/>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'Blad1'!$D$2:$D$16</c:f>
              <c:numCache>
                <c:formatCode>General</c:formatCode>
                <c:ptCount val="15"/>
              </c:numCache>
            </c:numRef>
          </c:val>
        </c:ser>
        <c:ser>
          <c:idx val="3"/>
          <c:order val="3"/>
          <c:tx>
            <c:strRef>
              <c:f>'Blad1'!$E$1</c:f>
              <c:strCache>
                <c:ptCount val="1"/>
                <c:pt idx="0">
                  <c:v>Niet bezorgd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'Blad1'!$E$2:$E$16</c:f>
              <c:numCache>
                <c:formatCode>General</c:formatCode>
                <c:ptCount val="15"/>
              </c:numCache>
            </c:numRef>
          </c:val>
        </c:ser>
        <c:ser>
          <c:idx val="4"/>
          <c:order val="4"/>
          <c:tx>
            <c:strRef>
              <c:f>'Blad1'!$F$1</c:f>
              <c:strCache>
                <c:ptCount val="1"/>
                <c:pt idx="0">
                  <c:v>Helemaal niet bezorgd</c:v>
                </c:pt>
              </c:strCache>
            </c:strRef>
          </c:tx>
          <c:spPr>
            <a:solidFill>
              <a:srgbClr val="C00000"/>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'Blad1'!$F$2:$F$16</c:f>
              <c:numCache>
                <c:formatCode>General</c:formatCode>
                <c:ptCount val="15"/>
              </c:numCache>
            </c:numRef>
          </c:val>
        </c:ser>
        <c:dLbls>
          <c:showLegendKey val="0"/>
          <c:showVal val="0"/>
          <c:showCatName val="0"/>
          <c:showSerName val="0"/>
          <c:showPercent val="0"/>
          <c:showBubbleSize val="0"/>
        </c:dLbls>
        <c:gapWidth val="150"/>
        <c:overlap val="100"/>
        <c:axId val="216771288"/>
        <c:axId val="216771680"/>
      </c:barChart>
      <c:catAx>
        <c:axId val="216771288"/>
        <c:scaling>
          <c:orientation val="minMax"/>
        </c:scaling>
        <c:delete val="1"/>
        <c:axPos val="l"/>
        <c:numFmt formatCode="General" sourceLinked="0"/>
        <c:majorTickMark val="out"/>
        <c:minorTickMark val="none"/>
        <c:tickLblPos val="none"/>
        <c:crossAx val="216771680"/>
        <c:crosses val="autoZero"/>
        <c:auto val="1"/>
        <c:lblAlgn val="ctr"/>
        <c:lblOffset val="100"/>
        <c:noMultiLvlLbl val="0"/>
      </c:catAx>
      <c:valAx>
        <c:axId val="216771680"/>
        <c:scaling>
          <c:orientation val="minMax"/>
        </c:scaling>
        <c:delete val="1"/>
        <c:axPos val="b"/>
        <c:numFmt formatCode="0%" sourceLinked="1"/>
        <c:majorTickMark val="out"/>
        <c:minorTickMark val="none"/>
        <c:tickLblPos val="none"/>
        <c:crossAx val="216771288"/>
        <c:crosses val="autoZero"/>
        <c:crossBetween val="between"/>
      </c:valAx>
      <c:spPr>
        <a:noFill/>
        <a:ln w="25400">
          <a:noFill/>
        </a:ln>
      </c:spPr>
    </c:plotArea>
    <c:legend>
      <c:legendPos val="r"/>
      <c:layout>
        <c:manualLayout>
          <c:xMode val="edge"/>
          <c:yMode val="edge"/>
          <c:x val="0"/>
          <c:y val="0"/>
          <c:w val="0.99898531914279942"/>
          <c:h val="1"/>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8666565298177E-2"/>
          <c:y val="1.7422828692438993E-2"/>
          <c:w val="0.89466182979311715"/>
          <c:h val="0.70854672061527224"/>
        </c:manualLayout>
      </c:layout>
      <c:barChart>
        <c:barDir val="bar"/>
        <c:grouping val="percentStacked"/>
        <c:varyColors val="0"/>
        <c:ser>
          <c:idx val="0"/>
          <c:order val="0"/>
          <c:tx>
            <c:strRef>
              <c:f>Blad1!$B$1</c:f>
              <c:strCache>
                <c:ptCount val="1"/>
                <c:pt idx="0">
                  <c:v>Helemaal akkoord</c:v>
                </c:pt>
              </c:strCache>
            </c:strRef>
          </c:tx>
          <c:spPr>
            <a:solidFill>
              <a:srgbClr val="008000"/>
            </a:solidFill>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Blad1!$B$2:$B$16</c:f>
              <c:numCache>
                <c:formatCode>General</c:formatCode>
                <c:ptCount val="15"/>
              </c:numCache>
            </c:numRef>
          </c:val>
        </c:ser>
        <c:ser>
          <c:idx val="1"/>
          <c:order val="1"/>
          <c:tx>
            <c:strRef>
              <c:f>Blad1!$C$1</c:f>
              <c:strCache>
                <c:ptCount val="1"/>
                <c:pt idx="0">
                  <c:v>Akkoord</c:v>
                </c:pt>
              </c:strCache>
            </c:strRef>
          </c:tx>
          <c:spPr>
            <a:solidFill>
              <a:srgbClr val="92D050"/>
            </a:solidFill>
            <a:ln>
              <a:solidFill>
                <a:srgbClr val="4F81BD"/>
              </a:solid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Blad1!$C$2:$C$16</c:f>
              <c:numCache>
                <c:formatCode>General</c:formatCode>
                <c:ptCount val="15"/>
              </c:numCache>
            </c:numRef>
          </c:val>
        </c:ser>
        <c:ser>
          <c:idx val="2"/>
          <c:order val="2"/>
          <c:tx>
            <c:strRef>
              <c:f>Blad1!$D$1</c:f>
              <c:strCache>
                <c:ptCount val="1"/>
                <c:pt idx="0">
                  <c:v>Tussen beide</c:v>
                </c:pt>
              </c:strCache>
            </c:strRef>
          </c:tx>
          <c:spPr>
            <a:solidFill>
              <a:srgbClr val="FFFF00"/>
            </a:solidFill>
            <a:ln>
              <a:solidFill>
                <a:srgbClr val="4F81BD"/>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Blad1!$D$2:$D$16</c:f>
              <c:numCache>
                <c:formatCode>General</c:formatCode>
                <c:ptCount val="15"/>
              </c:numCache>
            </c:numRef>
          </c:val>
        </c:ser>
        <c:ser>
          <c:idx val="3"/>
          <c:order val="3"/>
          <c:tx>
            <c:strRef>
              <c:f>Blad1!$E$1</c:f>
              <c:strCache>
                <c:ptCount val="1"/>
                <c:pt idx="0">
                  <c:v>Niet akkoord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Blad1!$E$2:$E$16</c:f>
              <c:numCache>
                <c:formatCode>General</c:formatCode>
                <c:ptCount val="15"/>
              </c:numCache>
            </c:numRef>
          </c:val>
        </c:ser>
        <c:ser>
          <c:idx val="4"/>
          <c:order val="4"/>
          <c:tx>
            <c:strRef>
              <c:f>Blad1!$F$1</c:f>
              <c:strCache>
                <c:ptCount val="1"/>
                <c:pt idx="0">
                  <c:v>Helemaal niet akkoord</c:v>
                </c:pt>
              </c:strCache>
            </c:strRef>
          </c:tx>
          <c:spPr>
            <a:solidFill>
              <a:srgbClr val="C00000"/>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Blad1!$F$2:$F$16</c:f>
              <c:numCache>
                <c:formatCode>General</c:formatCode>
                <c:ptCount val="15"/>
              </c:numCache>
            </c:numRef>
          </c:val>
        </c:ser>
        <c:dLbls>
          <c:showLegendKey val="0"/>
          <c:showVal val="0"/>
          <c:showCatName val="0"/>
          <c:showSerName val="0"/>
          <c:showPercent val="0"/>
          <c:showBubbleSize val="0"/>
        </c:dLbls>
        <c:gapWidth val="150"/>
        <c:overlap val="100"/>
        <c:axId val="222739984"/>
        <c:axId val="222739592"/>
      </c:barChart>
      <c:catAx>
        <c:axId val="222739984"/>
        <c:scaling>
          <c:orientation val="minMax"/>
        </c:scaling>
        <c:delete val="1"/>
        <c:axPos val="l"/>
        <c:numFmt formatCode="General" sourceLinked="0"/>
        <c:majorTickMark val="out"/>
        <c:minorTickMark val="none"/>
        <c:tickLblPos val="none"/>
        <c:crossAx val="222739592"/>
        <c:crosses val="autoZero"/>
        <c:auto val="1"/>
        <c:lblAlgn val="ctr"/>
        <c:lblOffset val="100"/>
        <c:noMultiLvlLbl val="0"/>
      </c:catAx>
      <c:valAx>
        <c:axId val="222739592"/>
        <c:scaling>
          <c:orientation val="minMax"/>
        </c:scaling>
        <c:delete val="1"/>
        <c:axPos val="b"/>
        <c:numFmt formatCode="0%" sourceLinked="1"/>
        <c:majorTickMark val="out"/>
        <c:minorTickMark val="none"/>
        <c:tickLblPos val="none"/>
        <c:crossAx val="222739984"/>
        <c:crosses val="autoZero"/>
        <c:crossBetween val="between"/>
      </c:valAx>
      <c:spPr>
        <a:noFill/>
        <a:ln w="25400">
          <a:noFill/>
        </a:ln>
      </c:spPr>
    </c:plotArea>
    <c:legend>
      <c:legendPos val="r"/>
      <c:layout>
        <c:manualLayout>
          <c:xMode val="edge"/>
          <c:yMode val="edge"/>
          <c:x val="0"/>
          <c:y val="0"/>
          <c:w val="0.99898531914279942"/>
          <c:h val="1"/>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8666565298177E-2"/>
          <c:y val="1.7422828692439E-2"/>
          <c:w val="0.89466182979311715"/>
          <c:h val="0.70854672061527224"/>
        </c:manualLayout>
      </c:layout>
      <c:barChart>
        <c:barDir val="bar"/>
        <c:grouping val="percentStacked"/>
        <c:varyColors val="0"/>
        <c:ser>
          <c:idx val="0"/>
          <c:order val="0"/>
          <c:tx>
            <c:strRef>
              <c:f>Blad1!$B$1</c:f>
              <c:strCache>
                <c:ptCount val="1"/>
                <c:pt idx="0">
                  <c:v>Helemaal akkoord</c:v>
                </c:pt>
              </c:strCache>
            </c:strRef>
          </c:tx>
          <c:spPr>
            <a:solidFill>
              <a:srgbClr val="008000"/>
            </a:solidFill>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Blad1!$B$2:$B$16</c:f>
              <c:numCache>
                <c:formatCode>General</c:formatCode>
                <c:ptCount val="15"/>
              </c:numCache>
            </c:numRef>
          </c:val>
        </c:ser>
        <c:ser>
          <c:idx val="1"/>
          <c:order val="1"/>
          <c:tx>
            <c:strRef>
              <c:f>Blad1!$C$1</c:f>
              <c:strCache>
                <c:ptCount val="1"/>
                <c:pt idx="0">
                  <c:v>Akkoord</c:v>
                </c:pt>
              </c:strCache>
            </c:strRef>
          </c:tx>
          <c:spPr>
            <a:solidFill>
              <a:srgbClr val="92D050"/>
            </a:solidFill>
            <a:ln>
              <a:solidFill>
                <a:srgbClr val="4F81BD"/>
              </a:solid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Blad1!$C$2:$C$16</c:f>
              <c:numCache>
                <c:formatCode>General</c:formatCode>
                <c:ptCount val="15"/>
              </c:numCache>
            </c:numRef>
          </c:val>
        </c:ser>
        <c:ser>
          <c:idx val="2"/>
          <c:order val="2"/>
          <c:tx>
            <c:strRef>
              <c:f>Blad1!$D$1</c:f>
              <c:strCache>
                <c:ptCount val="1"/>
                <c:pt idx="0">
                  <c:v>Tussen beide</c:v>
                </c:pt>
              </c:strCache>
            </c:strRef>
          </c:tx>
          <c:spPr>
            <a:solidFill>
              <a:srgbClr val="FFFF00"/>
            </a:solidFill>
            <a:ln>
              <a:solidFill>
                <a:srgbClr val="4F81BD"/>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Blad1!$D$2:$D$16</c:f>
              <c:numCache>
                <c:formatCode>General</c:formatCode>
                <c:ptCount val="15"/>
              </c:numCache>
            </c:numRef>
          </c:val>
        </c:ser>
        <c:ser>
          <c:idx val="3"/>
          <c:order val="3"/>
          <c:tx>
            <c:strRef>
              <c:f>Blad1!$E$1</c:f>
              <c:strCache>
                <c:ptCount val="1"/>
                <c:pt idx="0">
                  <c:v>Niet akkoord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Blad1!$E$2:$E$16</c:f>
              <c:numCache>
                <c:formatCode>General</c:formatCode>
                <c:ptCount val="15"/>
              </c:numCache>
            </c:numRef>
          </c:val>
        </c:ser>
        <c:ser>
          <c:idx val="4"/>
          <c:order val="4"/>
          <c:tx>
            <c:strRef>
              <c:f>Blad1!$F$1</c:f>
              <c:strCache>
                <c:ptCount val="1"/>
                <c:pt idx="0">
                  <c:v>Helemaal niet akkoord</c:v>
                </c:pt>
              </c:strCache>
            </c:strRef>
          </c:tx>
          <c:spPr>
            <a:solidFill>
              <a:srgbClr val="C00000"/>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Blad1!$F$2:$F$16</c:f>
              <c:numCache>
                <c:formatCode>General</c:formatCode>
                <c:ptCount val="15"/>
              </c:numCache>
            </c:numRef>
          </c:val>
        </c:ser>
        <c:dLbls>
          <c:showLegendKey val="0"/>
          <c:showVal val="0"/>
          <c:showCatName val="0"/>
          <c:showSerName val="0"/>
          <c:showPercent val="0"/>
          <c:showBubbleSize val="0"/>
        </c:dLbls>
        <c:gapWidth val="150"/>
        <c:overlap val="100"/>
        <c:axId val="222701224"/>
        <c:axId val="222700832"/>
      </c:barChart>
      <c:catAx>
        <c:axId val="222701224"/>
        <c:scaling>
          <c:orientation val="minMax"/>
        </c:scaling>
        <c:delete val="1"/>
        <c:axPos val="l"/>
        <c:numFmt formatCode="General" sourceLinked="0"/>
        <c:majorTickMark val="out"/>
        <c:minorTickMark val="none"/>
        <c:tickLblPos val="none"/>
        <c:crossAx val="222700832"/>
        <c:crosses val="autoZero"/>
        <c:auto val="1"/>
        <c:lblAlgn val="ctr"/>
        <c:lblOffset val="100"/>
        <c:noMultiLvlLbl val="0"/>
      </c:catAx>
      <c:valAx>
        <c:axId val="222700832"/>
        <c:scaling>
          <c:orientation val="minMax"/>
        </c:scaling>
        <c:delete val="1"/>
        <c:axPos val="b"/>
        <c:numFmt formatCode="0%" sourceLinked="1"/>
        <c:majorTickMark val="out"/>
        <c:minorTickMark val="none"/>
        <c:tickLblPos val="none"/>
        <c:crossAx val="222701224"/>
        <c:crosses val="autoZero"/>
        <c:crossBetween val="between"/>
      </c:valAx>
      <c:spPr>
        <a:noFill/>
        <a:ln w="25400">
          <a:noFill/>
        </a:ln>
      </c:spPr>
    </c:plotArea>
    <c:legend>
      <c:legendPos val="r"/>
      <c:layout>
        <c:manualLayout>
          <c:xMode val="edge"/>
          <c:yMode val="edge"/>
          <c:x val="0"/>
          <c:y val="0"/>
          <c:w val="0.99898531914279942"/>
          <c:h val="1"/>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093023366611513E-2"/>
          <c:y val="0.17100778028075864"/>
          <c:w val="0.91990225359761069"/>
          <c:h val="0.72970665104139754"/>
        </c:manualLayout>
      </c:layout>
      <c:barChart>
        <c:barDir val="bar"/>
        <c:grouping val="percentStacked"/>
        <c:varyColors val="0"/>
        <c:ser>
          <c:idx val="0"/>
          <c:order val="0"/>
          <c:tx>
            <c:strRef>
              <c:f>Blad1!$B$1</c:f>
              <c:strCache>
                <c:ptCount val="1"/>
                <c:pt idx="0">
                  <c:v>Helemaal akkoord</c:v>
                </c:pt>
              </c:strCache>
            </c:strRef>
          </c:tx>
          <c:spPr>
            <a:solidFill>
              <a:srgbClr val="008000"/>
            </a:solidFill>
            <a:ln>
              <a:solidFill>
                <a:srgbClr val="4F81BD"/>
              </a:solidFill>
            </a:ln>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Ik vind dat een Europese taks op financiële verrichtingen moet worden gebruikt voor de ondersteuning van het klimaatbeleid in ontwikkelingslanden.</c:v>
                </c:pt>
                <c:pt idx="1">
                  <c:v>Ik ben bereid om enkele percenten meer te betalen voor benzine of diesel om de gevolgen van mijn brandstofverbruik op het klimaat te helpen bestrijden.</c:v>
                </c:pt>
                <c:pt idx="2">
                  <c:v>Ik ben bereid enkele percenten meer te betalen voor elektriciteit/gas/stookolie/steenkool om de gevolgen van mijn energieverbruik op het klimaat te helpen bestrijden.</c:v>
                </c:pt>
                <c:pt idx="3">
                  <c:v>Bedrijven en burgers moeten per uitgestoten ton CO2 die ze veroorzaken evenveel betalen.</c:v>
                </c:pt>
                <c:pt idx="4">
                  <c:v>De federale overheid moet een fiscale hervorming doorvoeren om de lasten op arbeid te verschuiven naar een taks op de uitstoot van broeikasgassen ten gevolge van het gebruik van fossiele brandstoffen.</c:v>
                </c:pt>
                <c:pt idx="5">
                  <c:v>De Belgische ontwikkelingssamenwerking moet meer inspanningen leveren om ontwikkelingslanden te helpen zich aan te passen aan de gevolgen van klimaatverandering.</c:v>
                </c:pt>
                <c:pt idx="6">
                  <c:v>Ik ben bereid een CO2-taks op mijn vliegtuigticket(s) te betalen die de overheid moet gebruiken om ontwikkelingslanden te helpen zich aan te passen aan de gevolgen van klimaatverandering.</c:v>
                </c:pt>
                <c:pt idx="7">
                  <c:v>De Belgische overheden verkopen (veilen) emissierechten aan bedrijven. De overheden moeten de volledige opbrengst ervan toevoegen aan hun budget voor het klimaatbeleid.</c:v>
                </c:pt>
              </c:strCache>
            </c:strRef>
          </c:cat>
          <c:val>
            <c:numRef>
              <c:f>Blad1!$B$2:$B$9</c:f>
              <c:numCache>
                <c:formatCode>0%</c:formatCode>
                <c:ptCount val="8"/>
                <c:pt idx="0">
                  <c:v>0.20742998523368977</c:v>
                </c:pt>
                <c:pt idx="1">
                  <c:v>0.15359429956761841</c:v>
                </c:pt>
                <c:pt idx="2">
                  <c:v>0.16587602698254217</c:v>
                </c:pt>
                <c:pt idx="3">
                  <c:v>0.20401060393182771</c:v>
                </c:pt>
                <c:pt idx="4">
                  <c:v>0.19177141574246975</c:v>
                </c:pt>
                <c:pt idx="5">
                  <c:v>0.15376805956607809</c:v>
                </c:pt>
                <c:pt idx="6">
                  <c:v>0.22680485059504329</c:v>
                </c:pt>
                <c:pt idx="7">
                  <c:v>0.41852873114279793</c:v>
                </c:pt>
              </c:numCache>
            </c:numRef>
          </c:val>
        </c:ser>
        <c:ser>
          <c:idx val="1"/>
          <c:order val="1"/>
          <c:tx>
            <c:strRef>
              <c:f>Blad1!$C$1</c:f>
              <c:strCache>
                <c:ptCount val="1"/>
                <c:pt idx="0">
                  <c:v>Akkoord</c:v>
                </c:pt>
              </c:strCache>
            </c:strRef>
          </c:tx>
          <c:spPr>
            <a:solidFill>
              <a:srgbClr val="92D050"/>
            </a:solidFill>
            <a:ln>
              <a:solidFill>
                <a:srgbClr val="4F81BD"/>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Ik vind dat een Europese taks op financiële verrichtingen moet worden gebruikt voor de ondersteuning van het klimaatbeleid in ontwikkelingslanden.</c:v>
                </c:pt>
                <c:pt idx="1">
                  <c:v>Ik ben bereid om enkele percenten meer te betalen voor benzine of diesel om de gevolgen van mijn brandstofverbruik op het klimaat te helpen bestrijden.</c:v>
                </c:pt>
                <c:pt idx="2">
                  <c:v>Ik ben bereid enkele percenten meer te betalen voor elektriciteit/gas/stookolie/steenkool om de gevolgen van mijn energieverbruik op het klimaat te helpen bestrijden.</c:v>
                </c:pt>
                <c:pt idx="3">
                  <c:v>Bedrijven en burgers moeten per uitgestoten ton CO2 die ze veroorzaken evenveel betalen.</c:v>
                </c:pt>
                <c:pt idx="4">
                  <c:v>De federale overheid moet een fiscale hervorming doorvoeren om de lasten op arbeid te verschuiven naar een taks op de uitstoot van broeikasgassen ten gevolge van het gebruik van fossiele brandstoffen.</c:v>
                </c:pt>
                <c:pt idx="5">
                  <c:v>De Belgische ontwikkelingssamenwerking moet meer inspanningen leveren om ontwikkelingslanden te helpen zich aan te passen aan de gevolgen van klimaatverandering.</c:v>
                </c:pt>
                <c:pt idx="6">
                  <c:v>Ik ben bereid een CO2-taks op mijn vliegtuigticket(s) te betalen die de overheid moet gebruiken om ontwikkelingslanden te helpen zich aan te passen aan de gevolgen van klimaatverandering.</c:v>
                </c:pt>
                <c:pt idx="7">
                  <c:v>De Belgische overheden verkopen (veilen) emissierechten aan bedrijven. De overheden moeten de volledige opbrengst ervan toevoegen aan hun budget voor het klimaatbeleid.</c:v>
                </c:pt>
              </c:strCache>
            </c:strRef>
          </c:cat>
          <c:val>
            <c:numRef>
              <c:f>Blad1!$C$2:$C$9</c:f>
              <c:numCache>
                <c:formatCode>0%</c:formatCode>
                <c:ptCount val="8"/>
                <c:pt idx="0">
                  <c:v>0.12928055136063968</c:v>
                </c:pt>
                <c:pt idx="1">
                  <c:v>0.18832877028913214</c:v>
                </c:pt>
                <c:pt idx="2">
                  <c:v>0.19099225102918074</c:v>
                </c:pt>
                <c:pt idx="3">
                  <c:v>0.1725518690092776</c:v>
                </c:pt>
                <c:pt idx="4">
                  <c:v>0.19402469782973339</c:v>
                </c:pt>
                <c:pt idx="5">
                  <c:v>0.24063355146713494</c:v>
                </c:pt>
                <c:pt idx="6">
                  <c:v>0.18105159152567424</c:v>
                </c:pt>
                <c:pt idx="7">
                  <c:v>0.20531885749416687</c:v>
                </c:pt>
              </c:numCache>
            </c:numRef>
          </c:val>
        </c:ser>
        <c:ser>
          <c:idx val="2"/>
          <c:order val="2"/>
          <c:tx>
            <c:strRef>
              <c:f>Blad1!$D$1</c:f>
              <c:strCache>
                <c:ptCount val="1"/>
                <c:pt idx="0">
                  <c:v>Tussen beide</c:v>
                </c:pt>
              </c:strCache>
            </c:strRef>
          </c:tx>
          <c:spPr>
            <a:solidFill>
              <a:srgbClr val="FFFF00"/>
            </a:solidFill>
            <a:ln>
              <a:solidFill>
                <a:srgbClr val="4F81BD"/>
              </a:solidFill>
            </a:ln>
          </c:spPr>
          <c:invertIfNegative val="0"/>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Ik vind dat een Europese taks op financiële verrichtingen moet worden gebruikt voor de ondersteuning van het klimaatbeleid in ontwikkelingslanden.</c:v>
                </c:pt>
                <c:pt idx="1">
                  <c:v>Ik ben bereid om enkele percenten meer te betalen voor benzine of diesel om de gevolgen van mijn brandstofverbruik op het klimaat te helpen bestrijden.</c:v>
                </c:pt>
                <c:pt idx="2">
                  <c:v>Ik ben bereid enkele percenten meer te betalen voor elektriciteit/gas/stookolie/steenkool om de gevolgen van mijn energieverbruik op het klimaat te helpen bestrijden.</c:v>
                </c:pt>
                <c:pt idx="3">
                  <c:v>Bedrijven en burgers moeten per uitgestoten ton CO2 die ze veroorzaken evenveel betalen.</c:v>
                </c:pt>
                <c:pt idx="4">
                  <c:v>De federale overheid moet een fiscale hervorming doorvoeren om de lasten op arbeid te verschuiven naar een taks op de uitstoot van broeikasgassen ten gevolge van het gebruik van fossiele brandstoffen.</c:v>
                </c:pt>
                <c:pt idx="5">
                  <c:v>De Belgische ontwikkelingssamenwerking moet meer inspanningen leveren om ontwikkelingslanden te helpen zich aan te passen aan de gevolgen van klimaatverandering.</c:v>
                </c:pt>
                <c:pt idx="6">
                  <c:v>Ik ben bereid een CO2-taks op mijn vliegtuigticket(s) te betalen die de overheid moet gebruiken om ontwikkelingslanden te helpen zich aan te passen aan de gevolgen van klimaatverandering.</c:v>
                </c:pt>
                <c:pt idx="7">
                  <c:v>De Belgische overheden verkopen (veilen) emissierechten aan bedrijven. De overheden moeten de volledige opbrengst ervan toevoegen aan hun budget voor het klimaatbeleid.</c:v>
                </c:pt>
              </c:strCache>
            </c:strRef>
          </c:cat>
          <c:val>
            <c:numRef>
              <c:f>Blad1!$D$2:$D$9</c:f>
              <c:numCache>
                <c:formatCode>0%</c:formatCode>
                <c:ptCount val="8"/>
                <c:pt idx="0">
                  <c:v>0.26438350875917288</c:v>
                </c:pt>
                <c:pt idx="1">
                  <c:v>0.21449709061425767</c:v>
                </c:pt>
                <c:pt idx="2">
                  <c:v>0.22224611377195441</c:v>
                </c:pt>
                <c:pt idx="3">
                  <c:v>0.19474614293386244</c:v>
                </c:pt>
                <c:pt idx="4">
                  <c:v>0.35524521597583297</c:v>
                </c:pt>
                <c:pt idx="5">
                  <c:v>0.34586109522909014</c:v>
                </c:pt>
                <c:pt idx="6">
                  <c:v>0.21593769937681845</c:v>
                </c:pt>
                <c:pt idx="7">
                  <c:v>0.20321843934424477</c:v>
                </c:pt>
              </c:numCache>
            </c:numRef>
          </c:val>
        </c:ser>
        <c:ser>
          <c:idx val="3"/>
          <c:order val="3"/>
          <c:tx>
            <c:strRef>
              <c:f>Blad1!$E$1</c:f>
              <c:strCache>
                <c:ptCount val="1"/>
                <c:pt idx="0">
                  <c:v>Niet akkoord</c:v>
                </c:pt>
              </c:strCache>
            </c:strRef>
          </c:tx>
          <c:spPr>
            <a:solidFill>
              <a:srgbClr val="FFC000"/>
            </a:solidFill>
            <a:ln>
              <a:solidFill>
                <a:srgbClr val="4F81BD"/>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Ik vind dat een Europese taks op financiële verrichtingen moet worden gebruikt voor de ondersteuning van het klimaatbeleid in ontwikkelingslanden.</c:v>
                </c:pt>
                <c:pt idx="1">
                  <c:v>Ik ben bereid om enkele percenten meer te betalen voor benzine of diesel om de gevolgen van mijn brandstofverbruik op het klimaat te helpen bestrijden.</c:v>
                </c:pt>
                <c:pt idx="2">
                  <c:v>Ik ben bereid enkele percenten meer te betalen voor elektriciteit/gas/stookolie/steenkool om de gevolgen van mijn energieverbruik op het klimaat te helpen bestrijden.</c:v>
                </c:pt>
                <c:pt idx="3">
                  <c:v>Bedrijven en burgers moeten per uitgestoten ton CO2 die ze veroorzaken evenveel betalen.</c:v>
                </c:pt>
                <c:pt idx="4">
                  <c:v>De federale overheid moet een fiscale hervorming doorvoeren om de lasten op arbeid te verschuiven naar een taks op de uitstoot van broeikasgassen ten gevolge van het gebruik van fossiele brandstoffen.</c:v>
                </c:pt>
                <c:pt idx="5">
                  <c:v>De Belgische ontwikkelingssamenwerking moet meer inspanningen leveren om ontwikkelingslanden te helpen zich aan te passen aan de gevolgen van klimaatverandering.</c:v>
                </c:pt>
                <c:pt idx="6">
                  <c:v>Ik ben bereid een CO2-taks op mijn vliegtuigticket(s) te betalen die de overheid moet gebruiken om ontwikkelingslanden te helpen zich aan te passen aan de gevolgen van klimaatverandering.</c:v>
                </c:pt>
                <c:pt idx="7">
                  <c:v>De Belgische overheden verkopen (veilen) emissierechten aan bedrijven. De overheden moeten de volledige opbrengst ervan toevoegen aan hun budget voor het klimaatbeleid.</c:v>
                </c:pt>
              </c:strCache>
            </c:strRef>
          </c:cat>
          <c:val>
            <c:numRef>
              <c:f>Blad1!$E$2:$E$9</c:f>
              <c:numCache>
                <c:formatCode>0%</c:formatCode>
                <c:ptCount val="8"/>
                <c:pt idx="0">
                  <c:v>0.13770800718157591</c:v>
                </c:pt>
                <c:pt idx="1">
                  <c:v>0.13878678220531929</c:v>
                </c:pt>
                <c:pt idx="2">
                  <c:v>0.12247510908101235</c:v>
                </c:pt>
                <c:pt idx="3">
                  <c:v>0.16270908264067596</c:v>
                </c:pt>
                <c:pt idx="4">
                  <c:v>0.12347619490096449</c:v>
                </c:pt>
                <c:pt idx="5">
                  <c:v>0.13887514343234197</c:v>
                </c:pt>
                <c:pt idx="6">
                  <c:v>0.14827201316895638</c:v>
                </c:pt>
                <c:pt idx="7">
                  <c:v>7.8465441603333963E-2</c:v>
                </c:pt>
              </c:numCache>
            </c:numRef>
          </c:val>
        </c:ser>
        <c:ser>
          <c:idx val="4"/>
          <c:order val="4"/>
          <c:tx>
            <c:strRef>
              <c:f>Blad1!$F$1</c:f>
              <c:strCache>
                <c:ptCount val="1"/>
                <c:pt idx="0">
                  <c:v>Helemaal niet akkoord</c:v>
                </c:pt>
              </c:strCache>
            </c:strRef>
          </c:tx>
          <c:spPr>
            <a:solidFill>
              <a:srgbClr val="C00000"/>
            </a:solidFill>
            <a:ln>
              <a:solidFill>
                <a:srgbClr val="4F81BD"/>
              </a:solidFill>
            </a:ln>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Ik vind dat een Europese taks op financiële verrichtingen moet worden gebruikt voor de ondersteuning van het klimaatbeleid in ontwikkelingslanden.</c:v>
                </c:pt>
                <c:pt idx="1">
                  <c:v>Ik ben bereid om enkele percenten meer te betalen voor benzine of diesel om de gevolgen van mijn brandstofverbruik op het klimaat te helpen bestrijden.</c:v>
                </c:pt>
                <c:pt idx="2">
                  <c:v>Ik ben bereid enkele percenten meer te betalen voor elektriciteit/gas/stookolie/steenkool om de gevolgen van mijn energieverbruik op het klimaat te helpen bestrijden.</c:v>
                </c:pt>
                <c:pt idx="3">
                  <c:v>Bedrijven en burgers moeten per uitgestoten ton CO2 die ze veroorzaken evenveel betalen.</c:v>
                </c:pt>
                <c:pt idx="4">
                  <c:v>De federale overheid moet een fiscale hervorming doorvoeren om de lasten op arbeid te verschuiven naar een taks op de uitstoot van broeikasgassen ten gevolge van het gebruik van fossiele brandstoffen.</c:v>
                </c:pt>
                <c:pt idx="5">
                  <c:v>De Belgische ontwikkelingssamenwerking moet meer inspanningen leveren om ontwikkelingslanden te helpen zich aan te passen aan de gevolgen van klimaatverandering.</c:v>
                </c:pt>
                <c:pt idx="6">
                  <c:v>Ik ben bereid een CO2-taks op mijn vliegtuigticket(s) te betalen die de overheid moet gebruiken om ontwikkelingslanden te helpen zich aan te passen aan de gevolgen van klimaatverandering.</c:v>
                </c:pt>
                <c:pt idx="7">
                  <c:v>De Belgische overheden verkopen (veilen) emissierechten aan bedrijven. De overheden moeten de volledige opbrengst ervan toevoegen aan hun budget voor het klimaatbeleid.</c:v>
                </c:pt>
              </c:strCache>
            </c:strRef>
          </c:cat>
          <c:val>
            <c:numRef>
              <c:f>Blad1!$F$2:$F$9</c:f>
              <c:numCache>
                <c:formatCode>0%</c:formatCode>
                <c:ptCount val="8"/>
                <c:pt idx="0">
                  <c:v>0.26119794746492175</c:v>
                </c:pt>
                <c:pt idx="1">
                  <c:v>0.30479305732367568</c:v>
                </c:pt>
                <c:pt idx="2">
                  <c:v>0.29841049913531464</c:v>
                </c:pt>
                <c:pt idx="3">
                  <c:v>0.26598230148435992</c:v>
                </c:pt>
                <c:pt idx="4">
                  <c:v>0.13548247555100218</c:v>
                </c:pt>
                <c:pt idx="5">
                  <c:v>0.12086215030536113</c:v>
                </c:pt>
                <c:pt idx="6">
                  <c:v>0.22793384533350888</c:v>
                </c:pt>
                <c:pt idx="7">
                  <c:v>9.4468530415463395E-2</c:v>
                </c:pt>
              </c:numCache>
            </c:numRef>
          </c:val>
        </c:ser>
        <c:dLbls>
          <c:showLegendKey val="0"/>
          <c:showVal val="0"/>
          <c:showCatName val="0"/>
          <c:showSerName val="0"/>
          <c:showPercent val="0"/>
          <c:showBubbleSize val="0"/>
        </c:dLbls>
        <c:gapWidth val="70"/>
        <c:overlap val="100"/>
        <c:axId val="222819392"/>
        <c:axId val="222818216"/>
      </c:barChart>
      <c:catAx>
        <c:axId val="222819392"/>
        <c:scaling>
          <c:orientation val="minMax"/>
        </c:scaling>
        <c:delete val="1"/>
        <c:axPos val="l"/>
        <c:numFmt formatCode="General" sourceLinked="0"/>
        <c:majorTickMark val="out"/>
        <c:minorTickMark val="none"/>
        <c:tickLblPos val="none"/>
        <c:crossAx val="222818216"/>
        <c:crosses val="autoZero"/>
        <c:auto val="1"/>
        <c:lblAlgn val="ctr"/>
        <c:lblOffset val="100"/>
        <c:noMultiLvlLbl val="0"/>
      </c:catAx>
      <c:valAx>
        <c:axId val="222818216"/>
        <c:scaling>
          <c:orientation val="minMax"/>
        </c:scaling>
        <c:delete val="0"/>
        <c:axPos val="b"/>
        <c:majorGridlines/>
        <c:numFmt formatCode="0%" sourceLinked="1"/>
        <c:majorTickMark val="out"/>
        <c:minorTickMark val="none"/>
        <c:tickLblPos val="nextTo"/>
        <c:crossAx val="222819392"/>
        <c:crosses val="autoZero"/>
        <c:crossBetween val="between"/>
        <c:majorUnit val="0.2"/>
      </c:valAx>
    </c:plotArea>
    <c:plotVisOnly val="1"/>
    <c:dispBlanksAs val="gap"/>
    <c:showDLblsOverMax val="0"/>
  </c:chart>
  <c:spPr>
    <a:ln>
      <a:noFill/>
    </a:ln>
  </c:sp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77431230187123E-2"/>
          <c:y val="0.11151793525809255"/>
          <c:w val="0.84366816127150768"/>
          <c:h val="0.59086946984652222"/>
        </c:manualLayout>
      </c:layout>
      <c:barChart>
        <c:barDir val="col"/>
        <c:grouping val="stacked"/>
        <c:varyColors val="0"/>
        <c:ser>
          <c:idx val="0"/>
          <c:order val="0"/>
          <c:tx>
            <c:strRef>
              <c:f>Blad1!$B$1</c:f>
              <c:strCache>
                <c:ptCount val="1"/>
                <c:pt idx="0">
                  <c:v>Premier choix</c:v>
                </c:pt>
              </c:strCache>
            </c:strRef>
          </c:tx>
          <c:spPr>
            <a:solidFill>
              <a:srgbClr val="006600"/>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Accorder des subsides </c:v>
                </c:pt>
                <c:pt idx="1">
                  <c:v>Interdire des produits </c:v>
                </c:pt>
                <c:pt idx="2">
                  <c:v>Diffuser des informations </c:v>
                </c:pt>
                <c:pt idx="3">
                  <c:v>Renforcer la législation </c:v>
                </c:pt>
                <c:pt idx="4">
                  <c:v>Imposer des taxes </c:v>
                </c:pt>
                <c:pt idx="5">
                  <c:v>Ne pas intervenir</c:v>
                </c:pt>
              </c:strCache>
            </c:strRef>
          </c:cat>
          <c:val>
            <c:numRef>
              <c:f>Blad1!$B$2:$B$7</c:f>
              <c:numCache>
                <c:formatCode>0%</c:formatCode>
                <c:ptCount val="6"/>
                <c:pt idx="0">
                  <c:v>0.35012921902227501</c:v>
                </c:pt>
                <c:pt idx="1">
                  <c:v>0.2353751195019248</c:v>
                </c:pt>
                <c:pt idx="2">
                  <c:v>0.20960052132772136</c:v>
                </c:pt>
                <c:pt idx="3">
                  <c:v>0.12290504696563961</c:v>
                </c:pt>
                <c:pt idx="4">
                  <c:v>0.13639570325469727</c:v>
                </c:pt>
                <c:pt idx="5">
                  <c:v>5.028667045315241E-2</c:v>
                </c:pt>
              </c:numCache>
            </c:numRef>
          </c:val>
        </c:ser>
        <c:ser>
          <c:idx val="1"/>
          <c:order val="1"/>
          <c:tx>
            <c:strRef>
              <c:f>Blad1!$C$1</c:f>
              <c:strCache>
                <c:ptCount val="1"/>
                <c:pt idx="0">
                  <c:v>Deuxième choix</c:v>
                </c:pt>
              </c:strCache>
            </c:strRef>
          </c:tx>
          <c:spPr>
            <a:solidFill>
              <a:srgbClr val="33CC33"/>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Accorder des subsides </c:v>
                </c:pt>
                <c:pt idx="1">
                  <c:v>Interdire des produits </c:v>
                </c:pt>
                <c:pt idx="2">
                  <c:v>Diffuser des informations </c:v>
                </c:pt>
                <c:pt idx="3">
                  <c:v>Renforcer la législation </c:v>
                </c:pt>
                <c:pt idx="4">
                  <c:v>Imposer des taxes </c:v>
                </c:pt>
                <c:pt idx="5">
                  <c:v>Ne pas intervenir</c:v>
                </c:pt>
              </c:strCache>
            </c:strRef>
          </c:cat>
          <c:val>
            <c:numRef>
              <c:f>Blad1!$C$2:$C$7</c:f>
              <c:numCache>
                <c:formatCode>0%</c:formatCode>
                <c:ptCount val="6"/>
                <c:pt idx="0">
                  <c:v>0.18088588432106065</c:v>
                </c:pt>
                <c:pt idx="1">
                  <c:v>0.21723188288832548</c:v>
                </c:pt>
                <c:pt idx="2">
                  <c:v>0.18547095149971846</c:v>
                </c:pt>
                <c:pt idx="3">
                  <c:v>0.21218842798911419</c:v>
                </c:pt>
                <c:pt idx="4">
                  <c:v>0.12622992533379426</c:v>
                </c:pt>
                <c:pt idx="5">
                  <c:v>3.7315489816197651E-2</c:v>
                </c:pt>
              </c:numCache>
            </c:numRef>
          </c:val>
        </c:ser>
        <c:ser>
          <c:idx val="2"/>
          <c:order val="2"/>
          <c:tx>
            <c:strRef>
              <c:f>Blad1!$D$1</c:f>
              <c:strCache>
                <c:ptCount val="1"/>
                <c:pt idx="0">
                  <c:v>Troisième choix</c:v>
                </c:pt>
              </c:strCache>
            </c:strRef>
          </c:tx>
          <c:spPr>
            <a:solidFill>
              <a:srgbClr val="99FF66"/>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Accorder des subsides </c:v>
                </c:pt>
                <c:pt idx="1">
                  <c:v>Interdire des produits </c:v>
                </c:pt>
                <c:pt idx="2">
                  <c:v>Diffuser des informations </c:v>
                </c:pt>
                <c:pt idx="3">
                  <c:v>Renforcer la législation </c:v>
                </c:pt>
                <c:pt idx="4">
                  <c:v>Imposer des taxes </c:v>
                </c:pt>
                <c:pt idx="5">
                  <c:v>Ne pas intervenir</c:v>
                </c:pt>
              </c:strCache>
            </c:strRef>
          </c:cat>
          <c:val>
            <c:numRef>
              <c:f>Blad1!$D$2:$D$7</c:f>
              <c:numCache>
                <c:formatCode>0%</c:formatCode>
                <c:ptCount val="6"/>
                <c:pt idx="0">
                  <c:v>0.14713731098033991</c:v>
                </c:pt>
                <c:pt idx="1">
                  <c:v>0.16978346832933788</c:v>
                </c:pt>
                <c:pt idx="2">
                  <c:v>0.15726939625057498</c:v>
                </c:pt>
                <c:pt idx="3">
                  <c:v>0.188926988454442</c:v>
                </c:pt>
                <c:pt idx="4">
                  <c:v>0.17374503041272374</c:v>
                </c:pt>
                <c:pt idx="5">
                  <c:v>9.9122963198960024E-2</c:v>
                </c:pt>
              </c:numCache>
            </c:numRef>
          </c:val>
        </c:ser>
        <c:dLbls>
          <c:showLegendKey val="0"/>
          <c:showVal val="0"/>
          <c:showCatName val="0"/>
          <c:showSerName val="0"/>
          <c:showPercent val="0"/>
          <c:showBubbleSize val="0"/>
        </c:dLbls>
        <c:gapWidth val="150"/>
        <c:overlap val="100"/>
        <c:axId val="272129672"/>
        <c:axId val="272130456"/>
      </c:barChart>
      <c:catAx>
        <c:axId val="272129672"/>
        <c:scaling>
          <c:orientation val="minMax"/>
        </c:scaling>
        <c:delete val="0"/>
        <c:axPos val="b"/>
        <c:numFmt formatCode="General" sourceLinked="0"/>
        <c:majorTickMark val="out"/>
        <c:minorTickMark val="none"/>
        <c:tickLblPos val="nextTo"/>
        <c:crossAx val="272130456"/>
        <c:crosses val="autoZero"/>
        <c:auto val="1"/>
        <c:lblAlgn val="ctr"/>
        <c:lblOffset val="100"/>
        <c:noMultiLvlLbl val="0"/>
      </c:catAx>
      <c:valAx>
        <c:axId val="272130456"/>
        <c:scaling>
          <c:orientation val="minMax"/>
        </c:scaling>
        <c:delete val="0"/>
        <c:axPos val="l"/>
        <c:majorGridlines/>
        <c:numFmt formatCode="0%" sourceLinked="1"/>
        <c:majorTickMark val="out"/>
        <c:minorTickMark val="none"/>
        <c:tickLblPos val="nextTo"/>
        <c:crossAx val="272129672"/>
        <c:crosses val="autoZero"/>
        <c:crossBetween val="between"/>
        <c:majorUnit val="0.2"/>
      </c:valAx>
      <c:spPr>
        <a:noFill/>
        <a:ln w="25400">
          <a:noFill/>
        </a:ln>
      </c:spPr>
    </c:plotArea>
    <c:legend>
      <c:legendPos val="r"/>
      <c:layout>
        <c:manualLayout>
          <c:xMode val="edge"/>
          <c:yMode val="edge"/>
          <c:x val="0.43140436990831255"/>
          <c:y val="1.505940220948452E-2"/>
          <c:w val="0.20432798172955655"/>
          <c:h val="0.2652246855310233"/>
        </c:manualLayout>
      </c:layout>
      <c:overlay val="0"/>
      <c:spPr>
        <a:solidFill>
          <a:srgbClr val="ECEADC"/>
        </a:solidFill>
        <a:ln>
          <a:solidFill>
            <a:schemeClr val="accent1"/>
          </a:solidFill>
        </a:ln>
      </c:spPr>
    </c:legend>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093023366611513E-2"/>
          <c:y val="0.17100778028075864"/>
          <c:w val="0.91990225359761069"/>
          <c:h val="0.72970665104139765"/>
        </c:manualLayout>
      </c:layout>
      <c:barChart>
        <c:barDir val="bar"/>
        <c:grouping val="percentStacked"/>
        <c:varyColors val="0"/>
        <c:ser>
          <c:idx val="0"/>
          <c:order val="0"/>
          <c:tx>
            <c:strRef>
              <c:f>Blad1!$B$1</c:f>
              <c:strCache>
                <c:ptCount val="1"/>
                <c:pt idx="0">
                  <c:v>Helemaal akkoord</c:v>
                </c:pt>
              </c:strCache>
            </c:strRef>
          </c:tx>
          <c:spPr>
            <a:solidFill>
              <a:srgbClr val="008000"/>
            </a:solidFill>
            <a:ln>
              <a:solidFill>
                <a:srgbClr val="4F81BD"/>
              </a:solidFill>
            </a:ln>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Ik vind dat een Europese taks op financiële verrichtingen moet worden gebruikt voor de ondersteuning van het klimaatbeleid in ontwikkelingslanden.</c:v>
                </c:pt>
                <c:pt idx="1">
                  <c:v>Ik ben bereid om enkele percenten meer te betalen voor benzine of diesel om de gevolgen van mijn brandstofverbruik op het klimaat te helpen bestrijden.</c:v>
                </c:pt>
                <c:pt idx="2">
                  <c:v>Ik ben bereid enkele percenten meer te betalen voor elektriciteit/gas/stookolie/steenkool om de gevolgen van mijn energieverbruik op het klimaat te helpen bestrijden.</c:v>
                </c:pt>
                <c:pt idx="3">
                  <c:v>Bedrijven en burgers moeten per uitgestoten ton CO2 die ze veroorzaken evenveel betalen.</c:v>
                </c:pt>
                <c:pt idx="4">
                  <c:v>De federale overheid moet een fiscale hervorming doorvoeren om de lasten op arbeid te verschuiven naar een taks op de uitstoot van broeikasgassen ten gevolge van het gebruik van fossiele brandstoffen.</c:v>
                </c:pt>
                <c:pt idx="5">
                  <c:v>De Belgische ontwikkelingssamenwerking moet meer inspanningen leveren om ontwikkelingslanden te helpen zich aan te passen aan de gevolgen van klimaatverandering.</c:v>
                </c:pt>
                <c:pt idx="6">
                  <c:v>Ik ben bereid een CO2-taks op mijn vliegtuigticket(s) te betalen die de overheid moet gebruiken om ontwikkelingslanden te helpen zich aan te passen aan de gevolgen van klimaatverandering.</c:v>
                </c:pt>
                <c:pt idx="7">
                  <c:v>De Belgische overheden verkopen (veilen) emissierechten aan bedrijven. De overheden moeten de volledige opbrengst ervan toevoegen aan hun budget voor het klimaatbeleid.</c:v>
                </c:pt>
              </c:strCache>
            </c:strRef>
          </c:cat>
          <c:val>
            <c:numRef>
              <c:f>Blad1!$B$2:$B$9</c:f>
              <c:numCache>
                <c:formatCode>0%</c:formatCode>
                <c:ptCount val="8"/>
                <c:pt idx="0">
                  <c:v>0.20742998523368977</c:v>
                </c:pt>
                <c:pt idx="1">
                  <c:v>0.15359429956761844</c:v>
                </c:pt>
                <c:pt idx="2">
                  <c:v>0.16587602698254217</c:v>
                </c:pt>
                <c:pt idx="3">
                  <c:v>0.20401060393182771</c:v>
                </c:pt>
                <c:pt idx="4">
                  <c:v>0.19177141574246978</c:v>
                </c:pt>
                <c:pt idx="5">
                  <c:v>0.15376805956607814</c:v>
                </c:pt>
                <c:pt idx="6">
                  <c:v>0.22680485059504329</c:v>
                </c:pt>
                <c:pt idx="7">
                  <c:v>0.41852873114279804</c:v>
                </c:pt>
              </c:numCache>
            </c:numRef>
          </c:val>
        </c:ser>
        <c:ser>
          <c:idx val="1"/>
          <c:order val="1"/>
          <c:tx>
            <c:strRef>
              <c:f>Blad1!$C$1</c:f>
              <c:strCache>
                <c:ptCount val="1"/>
                <c:pt idx="0">
                  <c:v>Akkoord</c:v>
                </c:pt>
              </c:strCache>
            </c:strRef>
          </c:tx>
          <c:spPr>
            <a:solidFill>
              <a:srgbClr val="92D050"/>
            </a:solidFill>
            <a:ln>
              <a:solidFill>
                <a:srgbClr val="4F81BD"/>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Ik vind dat een Europese taks op financiële verrichtingen moet worden gebruikt voor de ondersteuning van het klimaatbeleid in ontwikkelingslanden.</c:v>
                </c:pt>
                <c:pt idx="1">
                  <c:v>Ik ben bereid om enkele percenten meer te betalen voor benzine of diesel om de gevolgen van mijn brandstofverbruik op het klimaat te helpen bestrijden.</c:v>
                </c:pt>
                <c:pt idx="2">
                  <c:v>Ik ben bereid enkele percenten meer te betalen voor elektriciteit/gas/stookolie/steenkool om de gevolgen van mijn energieverbruik op het klimaat te helpen bestrijden.</c:v>
                </c:pt>
                <c:pt idx="3">
                  <c:v>Bedrijven en burgers moeten per uitgestoten ton CO2 die ze veroorzaken evenveel betalen.</c:v>
                </c:pt>
                <c:pt idx="4">
                  <c:v>De federale overheid moet een fiscale hervorming doorvoeren om de lasten op arbeid te verschuiven naar een taks op de uitstoot van broeikasgassen ten gevolge van het gebruik van fossiele brandstoffen.</c:v>
                </c:pt>
                <c:pt idx="5">
                  <c:v>De Belgische ontwikkelingssamenwerking moet meer inspanningen leveren om ontwikkelingslanden te helpen zich aan te passen aan de gevolgen van klimaatverandering.</c:v>
                </c:pt>
                <c:pt idx="6">
                  <c:v>Ik ben bereid een CO2-taks op mijn vliegtuigticket(s) te betalen die de overheid moet gebruiken om ontwikkelingslanden te helpen zich aan te passen aan de gevolgen van klimaatverandering.</c:v>
                </c:pt>
                <c:pt idx="7">
                  <c:v>De Belgische overheden verkopen (veilen) emissierechten aan bedrijven. De overheden moeten de volledige opbrengst ervan toevoegen aan hun budget voor het klimaatbeleid.</c:v>
                </c:pt>
              </c:strCache>
            </c:strRef>
          </c:cat>
          <c:val>
            <c:numRef>
              <c:f>Blad1!$C$2:$C$9</c:f>
              <c:numCache>
                <c:formatCode>0%</c:formatCode>
                <c:ptCount val="8"/>
                <c:pt idx="0">
                  <c:v>0.12928055136063968</c:v>
                </c:pt>
                <c:pt idx="1">
                  <c:v>0.18832877028913214</c:v>
                </c:pt>
                <c:pt idx="2">
                  <c:v>0.19099225102918074</c:v>
                </c:pt>
                <c:pt idx="3">
                  <c:v>0.1725518690092776</c:v>
                </c:pt>
                <c:pt idx="4">
                  <c:v>0.19402469782973339</c:v>
                </c:pt>
                <c:pt idx="5">
                  <c:v>0.24063355146713494</c:v>
                </c:pt>
                <c:pt idx="6">
                  <c:v>0.18105159152567424</c:v>
                </c:pt>
                <c:pt idx="7">
                  <c:v>0.20531885749416692</c:v>
                </c:pt>
              </c:numCache>
            </c:numRef>
          </c:val>
        </c:ser>
        <c:ser>
          <c:idx val="2"/>
          <c:order val="2"/>
          <c:tx>
            <c:strRef>
              <c:f>Blad1!$D$1</c:f>
              <c:strCache>
                <c:ptCount val="1"/>
                <c:pt idx="0">
                  <c:v>Tussen beide</c:v>
                </c:pt>
              </c:strCache>
            </c:strRef>
          </c:tx>
          <c:spPr>
            <a:solidFill>
              <a:srgbClr val="FFFF00"/>
            </a:solidFill>
            <a:ln>
              <a:solidFill>
                <a:srgbClr val="4F81BD"/>
              </a:solidFill>
            </a:ln>
          </c:spPr>
          <c:invertIfNegative val="0"/>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Ik vind dat een Europese taks op financiële verrichtingen moet worden gebruikt voor de ondersteuning van het klimaatbeleid in ontwikkelingslanden.</c:v>
                </c:pt>
                <c:pt idx="1">
                  <c:v>Ik ben bereid om enkele percenten meer te betalen voor benzine of diesel om de gevolgen van mijn brandstofverbruik op het klimaat te helpen bestrijden.</c:v>
                </c:pt>
                <c:pt idx="2">
                  <c:v>Ik ben bereid enkele percenten meer te betalen voor elektriciteit/gas/stookolie/steenkool om de gevolgen van mijn energieverbruik op het klimaat te helpen bestrijden.</c:v>
                </c:pt>
                <c:pt idx="3">
                  <c:v>Bedrijven en burgers moeten per uitgestoten ton CO2 die ze veroorzaken evenveel betalen.</c:v>
                </c:pt>
                <c:pt idx="4">
                  <c:v>De federale overheid moet een fiscale hervorming doorvoeren om de lasten op arbeid te verschuiven naar een taks op de uitstoot van broeikasgassen ten gevolge van het gebruik van fossiele brandstoffen.</c:v>
                </c:pt>
                <c:pt idx="5">
                  <c:v>De Belgische ontwikkelingssamenwerking moet meer inspanningen leveren om ontwikkelingslanden te helpen zich aan te passen aan de gevolgen van klimaatverandering.</c:v>
                </c:pt>
                <c:pt idx="6">
                  <c:v>Ik ben bereid een CO2-taks op mijn vliegtuigticket(s) te betalen die de overheid moet gebruiken om ontwikkelingslanden te helpen zich aan te passen aan de gevolgen van klimaatverandering.</c:v>
                </c:pt>
                <c:pt idx="7">
                  <c:v>De Belgische overheden verkopen (veilen) emissierechten aan bedrijven. De overheden moeten de volledige opbrengst ervan toevoegen aan hun budget voor het klimaatbeleid.</c:v>
                </c:pt>
              </c:strCache>
            </c:strRef>
          </c:cat>
          <c:val>
            <c:numRef>
              <c:f>Blad1!$D$2:$D$9</c:f>
              <c:numCache>
                <c:formatCode>0%</c:formatCode>
                <c:ptCount val="8"/>
                <c:pt idx="0">
                  <c:v>0.26438350875917288</c:v>
                </c:pt>
                <c:pt idx="1">
                  <c:v>0.21449709061425773</c:v>
                </c:pt>
                <c:pt idx="2">
                  <c:v>0.22224611377195441</c:v>
                </c:pt>
                <c:pt idx="3">
                  <c:v>0.19474614293386244</c:v>
                </c:pt>
                <c:pt idx="4">
                  <c:v>0.35524521597583297</c:v>
                </c:pt>
                <c:pt idx="5">
                  <c:v>0.34586109522909025</c:v>
                </c:pt>
                <c:pt idx="6">
                  <c:v>0.21593769937681848</c:v>
                </c:pt>
                <c:pt idx="7">
                  <c:v>0.20321843934424483</c:v>
                </c:pt>
              </c:numCache>
            </c:numRef>
          </c:val>
        </c:ser>
        <c:ser>
          <c:idx val="3"/>
          <c:order val="3"/>
          <c:tx>
            <c:strRef>
              <c:f>Blad1!$E$1</c:f>
              <c:strCache>
                <c:ptCount val="1"/>
                <c:pt idx="0">
                  <c:v>Niet akkoord</c:v>
                </c:pt>
              </c:strCache>
            </c:strRef>
          </c:tx>
          <c:spPr>
            <a:solidFill>
              <a:srgbClr val="FFC000"/>
            </a:solidFill>
            <a:ln>
              <a:solidFill>
                <a:srgbClr val="4F81BD"/>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Ik vind dat een Europese taks op financiële verrichtingen moet worden gebruikt voor de ondersteuning van het klimaatbeleid in ontwikkelingslanden.</c:v>
                </c:pt>
                <c:pt idx="1">
                  <c:v>Ik ben bereid om enkele percenten meer te betalen voor benzine of diesel om de gevolgen van mijn brandstofverbruik op het klimaat te helpen bestrijden.</c:v>
                </c:pt>
                <c:pt idx="2">
                  <c:v>Ik ben bereid enkele percenten meer te betalen voor elektriciteit/gas/stookolie/steenkool om de gevolgen van mijn energieverbruik op het klimaat te helpen bestrijden.</c:v>
                </c:pt>
                <c:pt idx="3">
                  <c:v>Bedrijven en burgers moeten per uitgestoten ton CO2 die ze veroorzaken evenveel betalen.</c:v>
                </c:pt>
                <c:pt idx="4">
                  <c:v>De federale overheid moet een fiscale hervorming doorvoeren om de lasten op arbeid te verschuiven naar een taks op de uitstoot van broeikasgassen ten gevolge van het gebruik van fossiele brandstoffen.</c:v>
                </c:pt>
                <c:pt idx="5">
                  <c:v>De Belgische ontwikkelingssamenwerking moet meer inspanningen leveren om ontwikkelingslanden te helpen zich aan te passen aan de gevolgen van klimaatverandering.</c:v>
                </c:pt>
                <c:pt idx="6">
                  <c:v>Ik ben bereid een CO2-taks op mijn vliegtuigticket(s) te betalen die de overheid moet gebruiken om ontwikkelingslanden te helpen zich aan te passen aan de gevolgen van klimaatverandering.</c:v>
                </c:pt>
                <c:pt idx="7">
                  <c:v>De Belgische overheden verkopen (veilen) emissierechten aan bedrijven. De overheden moeten de volledige opbrengst ervan toevoegen aan hun budget voor het klimaatbeleid.</c:v>
                </c:pt>
              </c:strCache>
            </c:strRef>
          </c:cat>
          <c:val>
            <c:numRef>
              <c:f>Blad1!$E$2:$E$9</c:f>
              <c:numCache>
                <c:formatCode>0%</c:formatCode>
                <c:ptCount val="8"/>
                <c:pt idx="0">
                  <c:v>0.13770800718157591</c:v>
                </c:pt>
                <c:pt idx="1">
                  <c:v>0.13878678220531929</c:v>
                </c:pt>
                <c:pt idx="2">
                  <c:v>0.12247510908101239</c:v>
                </c:pt>
                <c:pt idx="3">
                  <c:v>0.16270908264067596</c:v>
                </c:pt>
                <c:pt idx="4">
                  <c:v>0.12347619490096449</c:v>
                </c:pt>
                <c:pt idx="5">
                  <c:v>0.138875143432342</c:v>
                </c:pt>
                <c:pt idx="6">
                  <c:v>0.14827201316895638</c:v>
                </c:pt>
                <c:pt idx="7">
                  <c:v>7.8465441603333963E-2</c:v>
                </c:pt>
              </c:numCache>
            </c:numRef>
          </c:val>
        </c:ser>
        <c:ser>
          <c:idx val="4"/>
          <c:order val="4"/>
          <c:tx>
            <c:strRef>
              <c:f>Blad1!$F$1</c:f>
              <c:strCache>
                <c:ptCount val="1"/>
                <c:pt idx="0">
                  <c:v>Helemaal niet akkoord</c:v>
                </c:pt>
              </c:strCache>
            </c:strRef>
          </c:tx>
          <c:spPr>
            <a:solidFill>
              <a:srgbClr val="C00000"/>
            </a:solidFill>
            <a:ln>
              <a:solidFill>
                <a:srgbClr val="4F81BD"/>
              </a:solidFill>
            </a:ln>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Blad1!$A$2:$A$9</c:f>
              <c:strCache>
                <c:ptCount val="8"/>
                <c:pt idx="0">
                  <c:v>Ik vind dat een Europese taks op financiële verrichtingen moet worden gebruikt voor de ondersteuning van het klimaatbeleid in ontwikkelingslanden.</c:v>
                </c:pt>
                <c:pt idx="1">
                  <c:v>Ik ben bereid om enkele percenten meer te betalen voor benzine of diesel om de gevolgen van mijn brandstofverbruik op het klimaat te helpen bestrijden.</c:v>
                </c:pt>
                <c:pt idx="2">
                  <c:v>Ik ben bereid enkele percenten meer te betalen voor elektriciteit/gas/stookolie/steenkool om de gevolgen van mijn energieverbruik op het klimaat te helpen bestrijden.</c:v>
                </c:pt>
                <c:pt idx="3">
                  <c:v>Bedrijven en burgers moeten per uitgestoten ton CO2 die ze veroorzaken evenveel betalen.</c:v>
                </c:pt>
                <c:pt idx="4">
                  <c:v>De federale overheid moet een fiscale hervorming doorvoeren om de lasten op arbeid te verschuiven naar een taks op de uitstoot van broeikasgassen ten gevolge van het gebruik van fossiele brandstoffen.</c:v>
                </c:pt>
                <c:pt idx="5">
                  <c:v>De Belgische ontwikkelingssamenwerking moet meer inspanningen leveren om ontwikkelingslanden te helpen zich aan te passen aan de gevolgen van klimaatverandering.</c:v>
                </c:pt>
                <c:pt idx="6">
                  <c:v>Ik ben bereid een CO2-taks op mijn vliegtuigticket(s) te betalen die de overheid moet gebruiken om ontwikkelingslanden te helpen zich aan te passen aan de gevolgen van klimaatverandering.</c:v>
                </c:pt>
                <c:pt idx="7">
                  <c:v>De Belgische overheden verkopen (veilen) emissierechten aan bedrijven. De overheden moeten de volledige opbrengst ervan toevoegen aan hun budget voor het klimaatbeleid.</c:v>
                </c:pt>
              </c:strCache>
            </c:strRef>
          </c:cat>
          <c:val>
            <c:numRef>
              <c:f>Blad1!$F$2:$F$9</c:f>
              <c:numCache>
                <c:formatCode>0%</c:formatCode>
                <c:ptCount val="8"/>
                <c:pt idx="0">
                  <c:v>0.26119794746492175</c:v>
                </c:pt>
                <c:pt idx="1">
                  <c:v>0.30479305732367568</c:v>
                </c:pt>
                <c:pt idx="2">
                  <c:v>0.29841049913531476</c:v>
                </c:pt>
                <c:pt idx="3">
                  <c:v>0.26598230148435997</c:v>
                </c:pt>
                <c:pt idx="4">
                  <c:v>0.13548247555100223</c:v>
                </c:pt>
                <c:pt idx="5">
                  <c:v>0.12086215030536113</c:v>
                </c:pt>
                <c:pt idx="6">
                  <c:v>0.22793384533350888</c:v>
                </c:pt>
                <c:pt idx="7">
                  <c:v>9.4468530415463395E-2</c:v>
                </c:pt>
              </c:numCache>
            </c:numRef>
          </c:val>
        </c:ser>
        <c:dLbls>
          <c:showLegendKey val="0"/>
          <c:showVal val="0"/>
          <c:showCatName val="0"/>
          <c:showSerName val="0"/>
          <c:showPercent val="0"/>
          <c:showBubbleSize val="0"/>
        </c:dLbls>
        <c:gapWidth val="70"/>
        <c:overlap val="100"/>
        <c:axId val="272131632"/>
        <c:axId val="272133984"/>
      </c:barChart>
      <c:catAx>
        <c:axId val="272131632"/>
        <c:scaling>
          <c:orientation val="minMax"/>
        </c:scaling>
        <c:delete val="1"/>
        <c:axPos val="l"/>
        <c:numFmt formatCode="General" sourceLinked="0"/>
        <c:majorTickMark val="out"/>
        <c:minorTickMark val="none"/>
        <c:tickLblPos val="none"/>
        <c:crossAx val="272133984"/>
        <c:crosses val="autoZero"/>
        <c:auto val="1"/>
        <c:lblAlgn val="ctr"/>
        <c:lblOffset val="100"/>
        <c:noMultiLvlLbl val="0"/>
      </c:catAx>
      <c:valAx>
        <c:axId val="272133984"/>
        <c:scaling>
          <c:orientation val="minMax"/>
        </c:scaling>
        <c:delete val="0"/>
        <c:axPos val="b"/>
        <c:majorGridlines/>
        <c:numFmt formatCode="0%" sourceLinked="1"/>
        <c:majorTickMark val="out"/>
        <c:minorTickMark val="none"/>
        <c:tickLblPos val="nextTo"/>
        <c:crossAx val="272131632"/>
        <c:crosses val="autoZero"/>
        <c:crossBetween val="between"/>
        <c:majorUnit val="0.2"/>
      </c:valAx>
    </c:plotArea>
    <c:plotVisOnly val="1"/>
    <c:dispBlanksAs val="gap"/>
    <c:showDLblsOverMax val="0"/>
  </c:chart>
  <c:spPr>
    <a:ln>
      <a:noFill/>
    </a:ln>
  </c:sp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8666565298177E-2"/>
          <c:y val="1.7422828692439142E-2"/>
          <c:w val="0.89466182979311715"/>
          <c:h val="0.70854672061527224"/>
        </c:manualLayout>
      </c:layout>
      <c:barChart>
        <c:barDir val="bar"/>
        <c:grouping val="percentStacked"/>
        <c:varyColors val="0"/>
        <c:ser>
          <c:idx val="0"/>
          <c:order val="0"/>
          <c:tx>
            <c:strRef>
              <c:f>Blad1!$B$1</c:f>
              <c:strCache>
                <c:ptCount val="1"/>
                <c:pt idx="0">
                  <c:v>Tout à fait d'accord</c:v>
                </c:pt>
              </c:strCache>
            </c:strRef>
          </c:tx>
          <c:spPr>
            <a:solidFill>
              <a:srgbClr val="008000"/>
            </a:solidFill>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Blad1!$B$2:$B$16</c:f>
              <c:numCache>
                <c:formatCode>General</c:formatCode>
                <c:ptCount val="15"/>
              </c:numCache>
            </c:numRef>
          </c:val>
        </c:ser>
        <c:ser>
          <c:idx val="1"/>
          <c:order val="1"/>
          <c:tx>
            <c:strRef>
              <c:f>Blad1!$C$1</c:f>
              <c:strCache>
                <c:ptCount val="1"/>
                <c:pt idx="0">
                  <c:v>D'accord</c:v>
                </c:pt>
              </c:strCache>
            </c:strRef>
          </c:tx>
          <c:spPr>
            <a:solidFill>
              <a:srgbClr val="92D050"/>
            </a:solidFill>
            <a:ln>
              <a:solidFill>
                <a:srgbClr val="4F81BD"/>
              </a:solid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Blad1!$C$2:$C$16</c:f>
              <c:numCache>
                <c:formatCode>General</c:formatCode>
                <c:ptCount val="15"/>
              </c:numCache>
            </c:numRef>
          </c:val>
        </c:ser>
        <c:ser>
          <c:idx val="2"/>
          <c:order val="2"/>
          <c:tx>
            <c:strRef>
              <c:f>Blad1!$D$1</c:f>
              <c:strCache>
                <c:ptCount val="1"/>
                <c:pt idx="0">
                  <c:v>Entre les deux</c:v>
                </c:pt>
              </c:strCache>
            </c:strRef>
          </c:tx>
          <c:spPr>
            <a:solidFill>
              <a:srgbClr val="FFFF00"/>
            </a:solidFill>
            <a:ln>
              <a:solidFill>
                <a:srgbClr val="4F81BD"/>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Blad1!$D$2:$D$16</c:f>
              <c:numCache>
                <c:formatCode>General</c:formatCode>
                <c:ptCount val="15"/>
              </c:numCache>
            </c:numRef>
          </c:val>
        </c:ser>
        <c:ser>
          <c:idx val="3"/>
          <c:order val="3"/>
          <c:tx>
            <c:strRef>
              <c:f>Blad1!$E$1</c:f>
              <c:strCache>
                <c:ptCount val="1"/>
                <c:pt idx="0">
                  <c:v>Pas d'accord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Blad1!$E$2:$E$16</c:f>
              <c:numCache>
                <c:formatCode>General</c:formatCode>
                <c:ptCount val="15"/>
              </c:numCache>
            </c:numRef>
          </c:val>
        </c:ser>
        <c:ser>
          <c:idx val="4"/>
          <c:order val="4"/>
          <c:tx>
            <c:strRef>
              <c:f>Blad1!$F$1</c:f>
              <c:strCache>
                <c:ptCount val="1"/>
                <c:pt idx="0">
                  <c:v>Pas du tout d'accord</c:v>
                </c:pt>
              </c:strCache>
            </c:strRef>
          </c:tx>
          <c:spPr>
            <a:solidFill>
              <a:srgbClr val="C00000"/>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Blad1!$F$2:$F$16</c:f>
              <c:numCache>
                <c:formatCode>General</c:formatCode>
                <c:ptCount val="15"/>
              </c:numCache>
            </c:numRef>
          </c:val>
        </c:ser>
        <c:ser>
          <c:idx val="5"/>
          <c:order val="5"/>
          <c:tx>
            <c:strRef>
              <c:f>Blad1!$G$1</c:f>
              <c:strCache>
                <c:ptCount val="1"/>
                <c:pt idx="0">
                  <c:v>Aucune idée</c:v>
                </c:pt>
              </c:strCache>
            </c:strRef>
          </c:tx>
          <c:spPr>
            <a:solidFill>
              <a:schemeClr val="bg1">
                <a:lumMod val="75000"/>
              </a:schemeClr>
            </a:solidFill>
          </c:spPr>
          <c:invertIfNegative val="0"/>
          <c:cat>
            <c:numRef>
              <c:f>Blad1!$A$2:$A$16</c:f>
              <c:numCache>
                <c:formatCode>General</c:formatCode>
                <c:ptCount val="15"/>
              </c:numCache>
            </c:numRef>
          </c:cat>
          <c:val>
            <c:numRef>
              <c:f>Blad1!$G$2:$G$16</c:f>
              <c:numCache>
                <c:formatCode>General</c:formatCode>
                <c:ptCount val="15"/>
              </c:numCache>
            </c:numRef>
          </c:val>
        </c:ser>
        <c:dLbls>
          <c:showLegendKey val="0"/>
          <c:showVal val="0"/>
          <c:showCatName val="0"/>
          <c:showSerName val="0"/>
          <c:showPercent val="0"/>
          <c:showBubbleSize val="0"/>
        </c:dLbls>
        <c:gapWidth val="150"/>
        <c:overlap val="100"/>
        <c:axId val="272134768"/>
        <c:axId val="272135160"/>
      </c:barChart>
      <c:catAx>
        <c:axId val="272134768"/>
        <c:scaling>
          <c:orientation val="minMax"/>
        </c:scaling>
        <c:delete val="1"/>
        <c:axPos val="l"/>
        <c:numFmt formatCode="General" sourceLinked="0"/>
        <c:majorTickMark val="out"/>
        <c:minorTickMark val="none"/>
        <c:tickLblPos val="none"/>
        <c:crossAx val="272135160"/>
        <c:crosses val="autoZero"/>
        <c:auto val="1"/>
        <c:lblAlgn val="ctr"/>
        <c:lblOffset val="100"/>
        <c:noMultiLvlLbl val="0"/>
      </c:catAx>
      <c:valAx>
        <c:axId val="272135160"/>
        <c:scaling>
          <c:orientation val="minMax"/>
        </c:scaling>
        <c:delete val="1"/>
        <c:axPos val="b"/>
        <c:numFmt formatCode="0%" sourceLinked="1"/>
        <c:majorTickMark val="out"/>
        <c:minorTickMark val="none"/>
        <c:tickLblPos val="none"/>
        <c:crossAx val="272134768"/>
        <c:crosses val="autoZero"/>
        <c:crossBetween val="between"/>
      </c:valAx>
      <c:spPr>
        <a:noFill/>
        <a:ln w="25400">
          <a:noFill/>
        </a:ln>
      </c:spPr>
    </c:plotArea>
    <c:legend>
      <c:legendPos val="r"/>
      <c:legendEntry>
        <c:idx val="5"/>
        <c:delete val="1"/>
      </c:legendEntry>
      <c:layout>
        <c:manualLayout>
          <c:xMode val="edge"/>
          <c:yMode val="edge"/>
          <c:x val="0"/>
          <c:y val="0"/>
          <c:w val="0.99971454149626249"/>
          <c:h val="0.80368503937008273"/>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30053021614203"/>
          <c:y val="1.9981834695731511E-2"/>
          <c:w val="0.85253743449523856"/>
          <c:h val="0.8454048774593711"/>
        </c:manualLayout>
      </c:layout>
      <c:barChart>
        <c:barDir val="col"/>
        <c:grouping val="clustered"/>
        <c:varyColors val="0"/>
        <c:ser>
          <c:idx val="0"/>
          <c:order val="0"/>
          <c:tx>
            <c:strRef>
              <c:f>Blad1!$B$1</c:f>
              <c:strCache>
                <c:ptCount val="1"/>
                <c:pt idx="0">
                  <c:v>Ja</c:v>
                </c:pt>
              </c:strCache>
            </c:strRef>
          </c:tx>
          <c:spPr>
            <a:solidFill>
              <a:srgbClr val="00B050"/>
            </a:solidFill>
          </c:spPr>
          <c:invertIfNegative val="0"/>
          <c:dLbls>
            <c:spPr>
              <a:noFill/>
              <a:ln>
                <a:noFill/>
              </a:ln>
              <a:effectLst/>
            </c:spPr>
            <c:txPr>
              <a:bodyPr/>
              <a:lstStyle/>
              <a:p>
                <a:pPr>
                  <a:defRPr b="1">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CO2-taks</c:v>
                </c:pt>
                <c:pt idx="1">
                  <c:v>Kilometerheffing</c:v>
                </c:pt>
                <c:pt idx="2">
                  <c:v>Autodelen</c:v>
                </c:pt>
                <c:pt idx="3">
                  <c:v>Repair café</c:v>
                </c:pt>
                <c:pt idx="4">
                  <c:v>Statiegeld op PMD-verpakkingen</c:v>
                </c:pt>
                <c:pt idx="5">
                  <c:v>Verbod op plastiek zakjes in winkel/supermarkt</c:v>
                </c:pt>
              </c:strCache>
            </c:strRef>
          </c:cat>
          <c:val>
            <c:numRef>
              <c:f>Blad1!$B$2:$B$7</c:f>
              <c:numCache>
                <c:formatCode>0%</c:formatCode>
                <c:ptCount val="6"/>
                <c:pt idx="0">
                  <c:v>0.39297512529933243</c:v>
                </c:pt>
                <c:pt idx="1">
                  <c:v>0.34532998662684267</c:v>
                </c:pt>
                <c:pt idx="2">
                  <c:v>0.64297489917149386</c:v>
                </c:pt>
                <c:pt idx="3">
                  <c:v>0.5367030403726103</c:v>
                </c:pt>
                <c:pt idx="4">
                  <c:v>0.64825019725884003</c:v>
                </c:pt>
                <c:pt idx="5">
                  <c:v>0.81558267835139242</c:v>
                </c:pt>
              </c:numCache>
            </c:numRef>
          </c:val>
        </c:ser>
        <c:ser>
          <c:idx val="1"/>
          <c:order val="1"/>
          <c:tx>
            <c:strRef>
              <c:f>Blad1!$C$1</c:f>
              <c:strCache>
                <c:ptCount val="1"/>
                <c:pt idx="0">
                  <c:v>Nee</c:v>
                </c:pt>
              </c:strCache>
            </c:strRef>
          </c:tx>
          <c:spPr>
            <a:solidFill>
              <a:srgbClr val="FF0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CO2-taks</c:v>
                </c:pt>
                <c:pt idx="1">
                  <c:v>Kilometerheffing</c:v>
                </c:pt>
                <c:pt idx="2">
                  <c:v>Autodelen</c:v>
                </c:pt>
                <c:pt idx="3">
                  <c:v>Repair café</c:v>
                </c:pt>
                <c:pt idx="4">
                  <c:v>Statiegeld op PMD-verpakkingen</c:v>
                </c:pt>
                <c:pt idx="5">
                  <c:v>Verbod op plastiek zakjes in winkel/supermarkt</c:v>
                </c:pt>
              </c:strCache>
            </c:strRef>
          </c:cat>
          <c:val>
            <c:numRef>
              <c:f>Blad1!$C$2:$C$7</c:f>
              <c:numCache>
                <c:formatCode>0%</c:formatCode>
                <c:ptCount val="6"/>
                <c:pt idx="0">
                  <c:v>0.32845516715239692</c:v>
                </c:pt>
                <c:pt idx="1">
                  <c:v>0.45744191836715459</c:v>
                </c:pt>
                <c:pt idx="2">
                  <c:v>0.21399916563343169</c:v>
                </c:pt>
                <c:pt idx="3">
                  <c:v>7.4853501826158061E-2</c:v>
                </c:pt>
                <c:pt idx="4">
                  <c:v>0.24527130836626942</c:v>
                </c:pt>
                <c:pt idx="5">
                  <c:v>0.13454302074210553</c:v>
                </c:pt>
              </c:numCache>
            </c:numRef>
          </c:val>
        </c:ser>
        <c:ser>
          <c:idx val="2"/>
          <c:order val="2"/>
          <c:tx>
            <c:strRef>
              <c:f>Blad1!$D$1</c:f>
              <c:strCache>
                <c:ptCount val="1"/>
                <c:pt idx="0">
                  <c:v>Weet dit niet/ken dit niet</c:v>
                </c:pt>
              </c:strCache>
            </c:strRef>
          </c:tx>
          <c:spPr>
            <a:solidFill>
              <a:schemeClr val="accent6">
                <a:lumMod val="85000"/>
              </a:schemeClr>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Blad1!$A$2:$A$7</c:f>
              <c:strCache>
                <c:ptCount val="6"/>
                <c:pt idx="0">
                  <c:v>CO2-taks</c:v>
                </c:pt>
                <c:pt idx="1">
                  <c:v>Kilometerheffing</c:v>
                </c:pt>
                <c:pt idx="2">
                  <c:v>Autodelen</c:v>
                </c:pt>
                <c:pt idx="3">
                  <c:v>Repair café</c:v>
                </c:pt>
                <c:pt idx="4">
                  <c:v>Statiegeld op PMD-verpakkingen</c:v>
                </c:pt>
                <c:pt idx="5">
                  <c:v>Verbod op plastiek zakjes in winkel/supermarkt</c:v>
                </c:pt>
              </c:strCache>
            </c:strRef>
          </c:cat>
          <c:val>
            <c:numRef>
              <c:f>Blad1!$D$2:$D$7</c:f>
              <c:numCache>
                <c:formatCode>0%</c:formatCode>
                <c:ptCount val="6"/>
                <c:pt idx="0">
                  <c:v>0.2785697075482762</c:v>
                </c:pt>
                <c:pt idx="1">
                  <c:v>0.1972280950060086</c:v>
                </c:pt>
                <c:pt idx="2">
                  <c:v>0.14302593519508247</c:v>
                </c:pt>
                <c:pt idx="3">
                  <c:v>0.3884434578012389</c:v>
                </c:pt>
                <c:pt idx="4">
                  <c:v>0.1064784943748983</c:v>
                </c:pt>
                <c:pt idx="5">
                  <c:v>4.9874300906506824E-2</c:v>
                </c:pt>
              </c:numCache>
            </c:numRef>
          </c:val>
        </c:ser>
        <c:dLbls>
          <c:showLegendKey val="0"/>
          <c:showVal val="0"/>
          <c:showCatName val="0"/>
          <c:showSerName val="0"/>
          <c:showPercent val="0"/>
          <c:showBubbleSize val="0"/>
        </c:dLbls>
        <c:gapWidth val="70"/>
        <c:axId val="272139472"/>
        <c:axId val="272141040"/>
      </c:barChart>
      <c:catAx>
        <c:axId val="272139472"/>
        <c:scaling>
          <c:orientation val="minMax"/>
        </c:scaling>
        <c:delete val="0"/>
        <c:axPos val="b"/>
        <c:numFmt formatCode="General" sourceLinked="0"/>
        <c:majorTickMark val="out"/>
        <c:minorTickMark val="none"/>
        <c:tickLblPos val="nextTo"/>
        <c:txPr>
          <a:bodyPr/>
          <a:lstStyle/>
          <a:p>
            <a:pPr>
              <a:defRPr sz="1200"/>
            </a:pPr>
            <a:endParaRPr lang="en-US"/>
          </a:p>
        </c:txPr>
        <c:crossAx val="272141040"/>
        <c:crosses val="autoZero"/>
        <c:auto val="1"/>
        <c:lblAlgn val="ctr"/>
        <c:lblOffset val="100"/>
        <c:noMultiLvlLbl val="0"/>
      </c:catAx>
      <c:valAx>
        <c:axId val="272141040"/>
        <c:scaling>
          <c:orientation val="minMax"/>
        </c:scaling>
        <c:delete val="0"/>
        <c:axPos val="l"/>
        <c:majorGridlines/>
        <c:numFmt formatCode="0%" sourceLinked="0"/>
        <c:majorTickMark val="out"/>
        <c:minorTickMark val="none"/>
        <c:tickLblPos val="nextTo"/>
        <c:crossAx val="272139472"/>
        <c:crosses val="autoZero"/>
        <c:crossBetween val="between"/>
        <c:majorUnit val="0.2"/>
      </c:valAx>
    </c:plotArea>
    <c:legend>
      <c:legendPos val="r"/>
      <c:layout>
        <c:manualLayout>
          <c:xMode val="edge"/>
          <c:yMode val="edge"/>
          <c:x val="5.9065016994618143E-2"/>
          <c:y val="2.6711427963396463E-2"/>
          <c:w val="0.29902655863716215"/>
          <c:h val="0.20541604596722707"/>
        </c:manualLayout>
      </c:layout>
      <c:overlay val="0"/>
      <c:spPr>
        <a:solidFill>
          <a:srgbClr val="FFFFFF"/>
        </a:solidFill>
      </c:spPr>
      <c:txPr>
        <a:bodyPr/>
        <a:lstStyle/>
        <a:p>
          <a:pPr>
            <a:defRPr sz="1600"/>
          </a:pPr>
          <a:endParaRPr lang="en-US"/>
        </a:p>
      </c:txPr>
    </c:legend>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8666565298177E-2"/>
          <c:y val="1.7422828692439003E-2"/>
          <c:w val="0.89466182979311715"/>
          <c:h val="3.1064670063114752E-2"/>
        </c:manualLayout>
      </c:layout>
      <c:barChart>
        <c:barDir val="bar"/>
        <c:grouping val="percentStacked"/>
        <c:varyColors val="0"/>
        <c:ser>
          <c:idx val="0"/>
          <c:order val="0"/>
          <c:tx>
            <c:strRef>
              <c:f>Blad1!$B$1</c:f>
              <c:strCache>
                <c:ptCount val="1"/>
                <c:pt idx="0">
                  <c:v>Helemaal akkoord</c:v>
                </c:pt>
              </c:strCache>
            </c:strRef>
          </c:tx>
          <c:spPr>
            <a:solidFill>
              <a:srgbClr val="008000"/>
            </a:solidFill>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Blad1!$B$2:$B$16</c:f>
              <c:numCache>
                <c:formatCode>General</c:formatCode>
                <c:ptCount val="15"/>
              </c:numCache>
            </c:numRef>
          </c:val>
        </c:ser>
        <c:ser>
          <c:idx val="1"/>
          <c:order val="1"/>
          <c:tx>
            <c:strRef>
              <c:f>Blad1!$C$1</c:f>
              <c:strCache>
                <c:ptCount val="1"/>
                <c:pt idx="0">
                  <c:v>Akkoord</c:v>
                </c:pt>
              </c:strCache>
            </c:strRef>
          </c:tx>
          <c:spPr>
            <a:solidFill>
              <a:srgbClr val="92D050"/>
            </a:solidFill>
            <a:ln>
              <a:solidFill>
                <a:srgbClr val="4F81BD"/>
              </a:solid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Blad1!$C$2:$C$16</c:f>
              <c:numCache>
                <c:formatCode>General</c:formatCode>
                <c:ptCount val="15"/>
              </c:numCache>
            </c:numRef>
          </c:val>
        </c:ser>
        <c:ser>
          <c:idx val="2"/>
          <c:order val="2"/>
          <c:tx>
            <c:strRef>
              <c:f>Blad1!$D$1</c:f>
              <c:strCache>
                <c:ptCount val="1"/>
                <c:pt idx="0">
                  <c:v>Tussen beide</c:v>
                </c:pt>
              </c:strCache>
            </c:strRef>
          </c:tx>
          <c:spPr>
            <a:solidFill>
              <a:srgbClr val="FFFF00"/>
            </a:solidFill>
            <a:ln>
              <a:solidFill>
                <a:srgbClr val="4F81BD"/>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Blad1!$D$2:$D$16</c:f>
              <c:numCache>
                <c:formatCode>General</c:formatCode>
                <c:ptCount val="15"/>
              </c:numCache>
            </c:numRef>
          </c:val>
        </c:ser>
        <c:ser>
          <c:idx val="3"/>
          <c:order val="3"/>
          <c:tx>
            <c:strRef>
              <c:f>Blad1!$E$1</c:f>
              <c:strCache>
                <c:ptCount val="1"/>
                <c:pt idx="0">
                  <c:v>Niet akkoord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Blad1!$E$2:$E$16</c:f>
              <c:numCache>
                <c:formatCode>General</c:formatCode>
                <c:ptCount val="15"/>
              </c:numCache>
            </c:numRef>
          </c:val>
        </c:ser>
        <c:ser>
          <c:idx val="4"/>
          <c:order val="4"/>
          <c:tx>
            <c:strRef>
              <c:f>Blad1!$F$1</c:f>
              <c:strCache>
                <c:ptCount val="1"/>
                <c:pt idx="0">
                  <c:v>Helemaal niet akkoord</c:v>
                </c:pt>
              </c:strCache>
            </c:strRef>
          </c:tx>
          <c:spPr>
            <a:solidFill>
              <a:srgbClr val="C00000"/>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Blad1!$F$2:$F$16</c:f>
              <c:numCache>
                <c:formatCode>General</c:formatCode>
                <c:ptCount val="15"/>
              </c:numCache>
            </c:numRef>
          </c:val>
        </c:ser>
        <c:ser>
          <c:idx val="5"/>
          <c:order val="5"/>
          <c:tx>
            <c:strRef>
              <c:f>Blad1!$G$1</c:f>
              <c:strCache>
                <c:ptCount val="1"/>
                <c:pt idx="0">
                  <c:v>Geen idee</c:v>
                </c:pt>
              </c:strCache>
            </c:strRef>
          </c:tx>
          <c:spPr>
            <a:solidFill>
              <a:prstClr val="white">
                <a:lumMod val="75000"/>
              </a:prstClr>
            </a:solidFill>
          </c:spPr>
          <c:invertIfNegative val="0"/>
          <c:cat>
            <c:numRef>
              <c:f>Blad1!$A$2:$A$16</c:f>
              <c:numCache>
                <c:formatCode>General</c:formatCode>
                <c:ptCount val="15"/>
              </c:numCache>
            </c:numRef>
          </c:cat>
          <c:val>
            <c:numRef>
              <c:f>Blad1!$G$2:$G$16</c:f>
              <c:numCache>
                <c:formatCode>General</c:formatCode>
                <c:ptCount val="15"/>
              </c:numCache>
            </c:numRef>
          </c:val>
        </c:ser>
        <c:dLbls>
          <c:showLegendKey val="0"/>
          <c:showVal val="0"/>
          <c:showCatName val="0"/>
          <c:showSerName val="0"/>
          <c:showPercent val="0"/>
          <c:showBubbleSize val="0"/>
        </c:dLbls>
        <c:gapWidth val="150"/>
        <c:overlap val="100"/>
        <c:axId val="275727592"/>
        <c:axId val="275727984"/>
      </c:barChart>
      <c:catAx>
        <c:axId val="275727592"/>
        <c:scaling>
          <c:orientation val="minMax"/>
        </c:scaling>
        <c:delete val="1"/>
        <c:axPos val="l"/>
        <c:numFmt formatCode="General" sourceLinked="0"/>
        <c:majorTickMark val="out"/>
        <c:minorTickMark val="none"/>
        <c:tickLblPos val="none"/>
        <c:crossAx val="275727984"/>
        <c:crosses val="autoZero"/>
        <c:auto val="1"/>
        <c:lblAlgn val="ctr"/>
        <c:lblOffset val="100"/>
        <c:noMultiLvlLbl val="0"/>
      </c:catAx>
      <c:valAx>
        <c:axId val="275727984"/>
        <c:scaling>
          <c:orientation val="minMax"/>
        </c:scaling>
        <c:delete val="1"/>
        <c:axPos val="b"/>
        <c:numFmt formatCode="0%" sourceLinked="1"/>
        <c:majorTickMark val="out"/>
        <c:minorTickMark val="none"/>
        <c:tickLblPos val="none"/>
        <c:crossAx val="275727592"/>
        <c:crosses val="autoZero"/>
        <c:crossBetween val="between"/>
      </c:valAx>
      <c:spPr>
        <a:noFill/>
        <a:ln w="25400">
          <a:noFill/>
        </a:ln>
      </c:spPr>
    </c:plotArea>
    <c:legend>
      <c:legendPos val="r"/>
      <c:layout>
        <c:manualLayout>
          <c:xMode val="edge"/>
          <c:yMode val="edge"/>
          <c:x val="0.14660518648840049"/>
          <c:y val="0.54108003151165018"/>
          <c:w val="0.85195198045988396"/>
          <c:h val="0.45891996848834982"/>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623083804409138E-2"/>
          <c:y val="1.7236246025575032E-2"/>
          <c:w val="0.87324673248331675"/>
          <c:h val="0.78842757057050561"/>
        </c:manualLayout>
      </c:layout>
      <c:barChart>
        <c:barDir val="bar"/>
        <c:grouping val="percentStacked"/>
        <c:varyColors val="0"/>
        <c:ser>
          <c:idx val="0"/>
          <c:order val="0"/>
          <c:tx>
            <c:strRef>
              <c:f>Blad1!$B$1</c:f>
              <c:strCache>
                <c:ptCount val="1"/>
                <c:pt idx="0">
                  <c:v>Helemaal akkoord</c:v>
                </c:pt>
              </c:strCache>
            </c:strRef>
          </c:tx>
          <c:spPr>
            <a:solidFill>
              <a:srgbClr val="008000"/>
            </a:solidFill>
            <a:ln>
              <a:solidFill>
                <a:srgbClr val="4F81BD"/>
              </a:solidFill>
            </a:ln>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De organisatie van het Belgisch klimaatbeleid moet herzien worden.</c:v>
                </c:pt>
                <c:pt idx="1">
                  <c:v>Bij de volgende verkiezingen zal ik zeker rekening houden met de standpunten van de verschillende partijen met betrekking tot het probleem van de klimaatverandering.</c:v>
                </c:pt>
                <c:pt idx="2">
                  <c:v>Er moet een wet komen die de doelstellingen, het kader en de instrumenten voor het Belgische klimaatbeleid vastlegt.</c:v>
                </c:pt>
                <c:pt idx="3">
                  <c:v>De rol van de federale overheid in het coördineren van het Belgische klimaatbeleid moet worden versterkt.</c:v>
                </c:pt>
                <c:pt idx="4">
                  <c:v>De verschillende overheden (lokaal, regionaal, federaal) moeten meer samenwerken op het vlak van het Belgische klimaatbeleid.</c:v>
                </c:pt>
              </c:strCache>
            </c:strRef>
          </c:cat>
          <c:val>
            <c:numRef>
              <c:f>Blad1!$B$2:$B$6</c:f>
              <c:numCache>
                <c:formatCode>0%</c:formatCode>
                <c:ptCount val="5"/>
                <c:pt idx="0">
                  <c:v>0.28401360876257881</c:v>
                </c:pt>
                <c:pt idx="1">
                  <c:v>0.30652766773610868</c:v>
                </c:pt>
                <c:pt idx="2">
                  <c:v>0.28793978258296082</c:v>
                </c:pt>
                <c:pt idx="3">
                  <c:v>0.34196622588791498</c:v>
                </c:pt>
                <c:pt idx="4">
                  <c:v>0.45925462257351529</c:v>
                </c:pt>
              </c:numCache>
            </c:numRef>
          </c:val>
        </c:ser>
        <c:ser>
          <c:idx val="1"/>
          <c:order val="1"/>
          <c:tx>
            <c:strRef>
              <c:f>Blad1!$C$1</c:f>
              <c:strCache>
                <c:ptCount val="1"/>
                <c:pt idx="0">
                  <c:v>Akkoord</c:v>
                </c:pt>
              </c:strCache>
            </c:strRef>
          </c:tx>
          <c:spPr>
            <a:solidFill>
              <a:srgbClr val="92D050"/>
            </a:solidFill>
            <a:ln>
              <a:solidFill>
                <a:srgbClr val="4F81BD"/>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De organisatie van het Belgisch klimaatbeleid moet herzien worden.</c:v>
                </c:pt>
                <c:pt idx="1">
                  <c:v>Bij de volgende verkiezingen zal ik zeker rekening houden met de standpunten van de verschillende partijen met betrekking tot het probleem van de klimaatverandering.</c:v>
                </c:pt>
                <c:pt idx="2">
                  <c:v>Er moet een wet komen die de doelstellingen, het kader en de instrumenten voor het Belgische klimaatbeleid vastlegt.</c:v>
                </c:pt>
                <c:pt idx="3">
                  <c:v>De rol van de federale overheid in het coördineren van het Belgische klimaatbeleid moet worden versterkt.</c:v>
                </c:pt>
                <c:pt idx="4">
                  <c:v>De verschillende overheden (lokaal, regionaal, federaal) moeten meer samenwerken op het vlak van het Belgische klimaatbeleid.</c:v>
                </c:pt>
              </c:strCache>
            </c:strRef>
          </c:cat>
          <c:val>
            <c:numRef>
              <c:f>Blad1!$C$2:$C$6</c:f>
              <c:numCache>
                <c:formatCode>0%</c:formatCode>
                <c:ptCount val="5"/>
                <c:pt idx="0">
                  <c:v>0.16280635582570491</c:v>
                </c:pt>
                <c:pt idx="1">
                  <c:v>0.16735388763762493</c:v>
                </c:pt>
                <c:pt idx="2">
                  <c:v>0.22559122266283024</c:v>
                </c:pt>
                <c:pt idx="3">
                  <c:v>0.23082212353625081</c:v>
                </c:pt>
                <c:pt idx="4">
                  <c:v>0.23590767477942251</c:v>
                </c:pt>
              </c:numCache>
            </c:numRef>
          </c:val>
        </c:ser>
        <c:ser>
          <c:idx val="2"/>
          <c:order val="2"/>
          <c:tx>
            <c:strRef>
              <c:f>Blad1!$D$1</c:f>
              <c:strCache>
                <c:ptCount val="1"/>
                <c:pt idx="0">
                  <c:v>Tussen beide</c:v>
                </c:pt>
              </c:strCache>
            </c:strRef>
          </c:tx>
          <c:spPr>
            <a:solidFill>
              <a:srgbClr val="FFFF00"/>
            </a:solidFill>
            <a:ln>
              <a:solidFill>
                <a:srgbClr val="4F81BD"/>
              </a:solidFill>
            </a:ln>
          </c:spPr>
          <c:invertIfNegative val="0"/>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De organisatie van het Belgisch klimaatbeleid moet herzien worden.</c:v>
                </c:pt>
                <c:pt idx="1">
                  <c:v>Bij de volgende verkiezingen zal ik zeker rekening houden met de standpunten van de verschillende partijen met betrekking tot het probleem van de klimaatverandering.</c:v>
                </c:pt>
                <c:pt idx="2">
                  <c:v>Er moet een wet komen die de doelstellingen, het kader en de instrumenten voor het Belgische klimaatbeleid vastlegt.</c:v>
                </c:pt>
                <c:pt idx="3">
                  <c:v>De rol van de federale overheid in het coördineren van het Belgische klimaatbeleid moet worden versterkt.</c:v>
                </c:pt>
                <c:pt idx="4">
                  <c:v>De verschillende overheden (lokaal, regionaal, federaal) moeten meer samenwerken op het vlak van het Belgische klimaatbeleid.</c:v>
                </c:pt>
              </c:strCache>
            </c:strRef>
          </c:cat>
          <c:val>
            <c:numRef>
              <c:f>Blad1!$D$2:$D$6</c:f>
              <c:numCache>
                <c:formatCode>0%</c:formatCode>
                <c:ptCount val="5"/>
                <c:pt idx="0">
                  <c:v>0.18051003774241503</c:v>
                </c:pt>
                <c:pt idx="1">
                  <c:v>0.21510504122891888</c:v>
                </c:pt>
                <c:pt idx="2">
                  <c:v>0.19037245535018335</c:v>
                </c:pt>
                <c:pt idx="3">
                  <c:v>0.16467275634633588</c:v>
                </c:pt>
                <c:pt idx="4">
                  <c:v>0.11413766709770599</c:v>
                </c:pt>
              </c:numCache>
            </c:numRef>
          </c:val>
        </c:ser>
        <c:ser>
          <c:idx val="3"/>
          <c:order val="3"/>
          <c:tx>
            <c:strRef>
              <c:f>Blad1!$E$1</c:f>
              <c:strCache>
                <c:ptCount val="1"/>
                <c:pt idx="0">
                  <c:v>Niet akkoord</c:v>
                </c:pt>
              </c:strCache>
            </c:strRef>
          </c:tx>
          <c:spPr>
            <a:solidFill>
              <a:srgbClr val="FFC000"/>
            </a:solidFill>
            <a:ln>
              <a:solidFill>
                <a:srgbClr val="4F81BD"/>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De organisatie van het Belgisch klimaatbeleid moet herzien worden.</c:v>
                </c:pt>
                <c:pt idx="1">
                  <c:v>Bij de volgende verkiezingen zal ik zeker rekening houden met de standpunten van de verschillende partijen met betrekking tot het probleem van de klimaatverandering.</c:v>
                </c:pt>
                <c:pt idx="2">
                  <c:v>Er moet een wet komen die de doelstellingen, het kader en de instrumenten voor het Belgische klimaatbeleid vastlegt.</c:v>
                </c:pt>
                <c:pt idx="3">
                  <c:v>De rol van de federale overheid in het coördineren van het Belgische klimaatbeleid moet worden versterkt.</c:v>
                </c:pt>
                <c:pt idx="4">
                  <c:v>De verschillende overheden (lokaal, regionaal, federaal) moeten meer samenwerken op het vlak van het Belgische klimaatbeleid.</c:v>
                </c:pt>
              </c:strCache>
            </c:strRef>
          </c:cat>
          <c:val>
            <c:numRef>
              <c:f>Blad1!$E$2:$E$6</c:f>
              <c:numCache>
                <c:formatCode>0%</c:formatCode>
                <c:ptCount val="5"/>
                <c:pt idx="0">
                  <c:v>6.5241675890041484E-2</c:v>
                </c:pt>
                <c:pt idx="1">
                  <c:v>8.3018767640639646E-2</c:v>
                </c:pt>
                <c:pt idx="2">
                  <c:v>8.8462916557136145E-2</c:v>
                </c:pt>
                <c:pt idx="3">
                  <c:v>6.4121526429596579E-2</c:v>
                </c:pt>
                <c:pt idx="4">
                  <c:v>3.9792293480860802E-2</c:v>
                </c:pt>
              </c:numCache>
            </c:numRef>
          </c:val>
        </c:ser>
        <c:ser>
          <c:idx val="4"/>
          <c:order val="4"/>
          <c:tx>
            <c:strRef>
              <c:f>Blad1!$F$1</c:f>
              <c:strCache>
                <c:ptCount val="1"/>
                <c:pt idx="0">
                  <c:v>Helemaal niet akkoord</c:v>
                </c:pt>
              </c:strCache>
            </c:strRef>
          </c:tx>
          <c:spPr>
            <a:solidFill>
              <a:srgbClr val="C00000"/>
            </a:solidFill>
            <a:ln>
              <a:solidFill>
                <a:srgbClr val="4F81BD"/>
              </a:solidFill>
            </a:ln>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De organisatie van het Belgisch klimaatbeleid moet herzien worden.</c:v>
                </c:pt>
                <c:pt idx="1">
                  <c:v>Bij de volgende verkiezingen zal ik zeker rekening houden met de standpunten van de verschillende partijen met betrekking tot het probleem van de klimaatverandering.</c:v>
                </c:pt>
                <c:pt idx="2">
                  <c:v>Er moet een wet komen die de doelstellingen, het kader en de instrumenten voor het Belgische klimaatbeleid vastlegt.</c:v>
                </c:pt>
                <c:pt idx="3">
                  <c:v>De rol van de federale overheid in het coördineren van het Belgische klimaatbeleid moet worden versterkt.</c:v>
                </c:pt>
                <c:pt idx="4">
                  <c:v>De verschillende overheden (lokaal, regionaal, federaal) moeten meer samenwerken op het vlak van het Belgische klimaatbeleid.</c:v>
                </c:pt>
              </c:strCache>
            </c:strRef>
          </c:cat>
          <c:val>
            <c:numRef>
              <c:f>Blad1!$F$2:$F$6</c:f>
              <c:numCache>
                <c:formatCode>0%</c:formatCode>
                <c:ptCount val="5"/>
                <c:pt idx="0">
                  <c:v>5.6824931342065822E-2</c:v>
                </c:pt>
                <c:pt idx="1">
                  <c:v>9.4721978073680213E-2</c:v>
                </c:pt>
                <c:pt idx="2">
                  <c:v>6.6295782998566713E-2</c:v>
                </c:pt>
                <c:pt idx="3">
                  <c:v>5.7308436604549574E-2</c:v>
                </c:pt>
                <c:pt idx="4">
                  <c:v>5.2899847144992553E-2</c:v>
                </c:pt>
              </c:numCache>
            </c:numRef>
          </c:val>
        </c:ser>
        <c:ser>
          <c:idx val="5"/>
          <c:order val="5"/>
          <c:tx>
            <c:strRef>
              <c:f>Blad1!$G$1</c:f>
              <c:strCache>
                <c:ptCount val="1"/>
                <c:pt idx="0">
                  <c:v>Geen idee</c:v>
                </c:pt>
              </c:strCache>
            </c:strRef>
          </c:tx>
          <c:spPr>
            <a:solidFill>
              <a:schemeClr val="bg1">
                <a:lumMod val="85000"/>
              </a:schemeClr>
            </a:solidFill>
            <a:ln>
              <a:solidFill>
                <a:schemeClr val="accent1"/>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De organisatie van het Belgisch klimaatbeleid moet herzien worden.</c:v>
                </c:pt>
                <c:pt idx="1">
                  <c:v>Bij de volgende verkiezingen zal ik zeker rekening houden met de standpunten van de verschillende partijen met betrekking tot het probleem van de klimaatverandering.</c:v>
                </c:pt>
                <c:pt idx="2">
                  <c:v>Er moet een wet komen die de doelstellingen, het kader en de instrumenten voor het Belgische klimaatbeleid vastlegt.</c:v>
                </c:pt>
                <c:pt idx="3">
                  <c:v>De rol van de federale overheid in het coördineren van het Belgische klimaatbeleid moet worden versterkt.</c:v>
                </c:pt>
                <c:pt idx="4">
                  <c:v>De verschillende overheden (lokaal, regionaal, federaal) moeten meer samenwerken op het vlak van het Belgische klimaatbeleid.</c:v>
                </c:pt>
              </c:strCache>
            </c:strRef>
          </c:cat>
          <c:val>
            <c:numRef>
              <c:f>Blad1!$G$2:$G$6</c:f>
              <c:numCache>
                <c:formatCode>0%</c:formatCode>
                <c:ptCount val="5"/>
                <c:pt idx="0">
                  <c:v>0.2506033904371936</c:v>
                </c:pt>
                <c:pt idx="1">
                  <c:v>0.13327265768303187</c:v>
                </c:pt>
                <c:pt idx="2">
                  <c:v>0.14133783984832496</c:v>
                </c:pt>
                <c:pt idx="3">
                  <c:v>0.14110893119535778</c:v>
                </c:pt>
                <c:pt idx="4">
                  <c:v>9.8007894923504063E-2</c:v>
                </c:pt>
              </c:numCache>
            </c:numRef>
          </c:val>
        </c:ser>
        <c:dLbls>
          <c:showLegendKey val="0"/>
          <c:showVal val="0"/>
          <c:showCatName val="0"/>
          <c:showSerName val="0"/>
          <c:showPercent val="0"/>
          <c:showBubbleSize val="0"/>
        </c:dLbls>
        <c:gapWidth val="74"/>
        <c:overlap val="100"/>
        <c:axId val="275728768"/>
        <c:axId val="275729160"/>
      </c:barChart>
      <c:catAx>
        <c:axId val="275728768"/>
        <c:scaling>
          <c:orientation val="minMax"/>
        </c:scaling>
        <c:delete val="1"/>
        <c:axPos val="l"/>
        <c:numFmt formatCode="General" sourceLinked="0"/>
        <c:majorTickMark val="out"/>
        <c:minorTickMark val="none"/>
        <c:tickLblPos val="none"/>
        <c:crossAx val="275729160"/>
        <c:crosses val="autoZero"/>
        <c:auto val="1"/>
        <c:lblAlgn val="ctr"/>
        <c:lblOffset val="100"/>
        <c:noMultiLvlLbl val="0"/>
      </c:catAx>
      <c:valAx>
        <c:axId val="275729160"/>
        <c:scaling>
          <c:orientation val="minMax"/>
        </c:scaling>
        <c:delete val="0"/>
        <c:axPos val="b"/>
        <c:majorGridlines/>
        <c:numFmt formatCode="0%" sourceLinked="1"/>
        <c:majorTickMark val="out"/>
        <c:minorTickMark val="none"/>
        <c:tickLblPos val="nextTo"/>
        <c:crossAx val="275728768"/>
        <c:crosses val="autoZero"/>
        <c:crossBetween val="between"/>
        <c:majorUnit val="0.2"/>
      </c:valAx>
    </c:plotArea>
    <c:plotVisOnly val="1"/>
    <c:dispBlanksAs val="gap"/>
    <c:showDLblsOverMax val="0"/>
  </c:chart>
  <c:spPr>
    <a:ln>
      <a:noFill/>
    </a:ln>
  </c:sp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053993317625163E-2"/>
          <c:y val="1.7236246025575032E-2"/>
          <c:w val="0.91307462244970738"/>
          <c:h val="0.92178958085116958"/>
        </c:manualLayout>
      </c:layout>
      <c:barChart>
        <c:barDir val="bar"/>
        <c:grouping val="percentStacked"/>
        <c:varyColors val="0"/>
        <c:ser>
          <c:idx val="0"/>
          <c:order val="0"/>
          <c:tx>
            <c:strRef>
              <c:f>Blad1!$B$1</c:f>
              <c:strCache>
                <c:ptCount val="1"/>
                <c:pt idx="0">
                  <c:v>Helemaal akkoord</c:v>
                </c:pt>
              </c:strCache>
            </c:strRef>
          </c:tx>
          <c:spPr>
            <a:solidFill>
              <a:srgbClr val="008000"/>
            </a:solidFill>
            <a:ln>
              <a:solidFill>
                <a:srgbClr val="4F81BD"/>
              </a:solidFill>
            </a:ln>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Blad1!$A$2:$A$10</c:f>
              <c:strCache>
                <c:ptCount val="9"/>
                <c:pt idx="0">
                  <c:v>(*) De energieopwekking moet gebeuren op basis van steenkool in combinatie met opvang en opslag van de uitgestoten CO2.</c:v>
                </c:pt>
                <c:pt idx="1">
                  <c:v>(*) De energieopwekking moet veel meer gebruik maken van kernenergie dan nu het geval is.</c:v>
                </c:pt>
                <c:pt idx="2">
                  <c:v>Maatregelen die de uitstoot van broeikasgassen sterk beperken zullen nadelig zijn voor de Belgische economie.</c:v>
                </c:pt>
                <c:pt idx="3">
                  <c:v>Maatregelen die de uitstoot van broeikasgassen sterk beperken zullen een gunstig effect hebben op de werkgelegenheid in België.</c:v>
                </c:pt>
                <c:pt idx="4">
                  <c:v>De overgang naar een koolstofarme economie zal gepaard moeten gaan met een reorganisatie van onze economie, waarbij sommige sectoren kunnen verdwijnen en andere aan belang winnen.</c:v>
                </c:pt>
                <c:pt idx="5">
                  <c:v>Een ‘Raad van wijzen’ die samengesteld is uit onafhankelijke experten moet de overheid adviseren wat betreft de aanpak voor een overgang naar een koolstofarme maatschappij op lange termijn.</c:v>
                </c:pt>
                <c:pt idx="6">
                  <c:v>Een Belgische langetermijnstrategie voor de omschakeling naar een koolstofarme economie kan enkel worden ontwikkeld door een samenwerking tussen de privé-sector en de overheid.</c:v>
                </c:pt>
                <c:pt idx="7">
                  <c:v>Er moet dringend een Belgische langetermijnstrategie worden ontwikkeld voor de omschakeling naar een koolstofarme maatschappij.</c:v>
                </c:pt>
                <c:pt idx="8">
                  <c:v>(*) De energieopwekking moet voor 100% door middel van hernieuwbare bronnen (windenergie, zonne-energie) gebeuren.</c:v>
                </c:pt>
              </c:strCache>
            </c:strRef>
          </c:cat>
          <c:val>
            <c:numRef>
              <c:f>Blad1!$B$2:$B$10</c:f>
              <c:numCache>
                <c:formatCode>0%</c:formatCode>
                <c:ptCount val="9"/>
                <c:pt idx="0">
                  <c:v>4.0113739632501672E-2</c:v>
                </c:pt>
                <c:pt idx="1">
                  <c:v>7.8143559358555409E-2</c:v>
                </c:pt>
                <c:pt idx="2">
                  <c:v>5.5580391181160926E-2</c:v>
                </c:pt>
                <c:pt idx="3">
                  <c:v>8.9773542825912558E-2</c:v>
                </c:pt>
                <c:pt idx="4">
                  <c:v>0.19950928720620892</c:v>
                </c:pt>
                <c:pt idx="5">
                  <c:v>0.28075632049250809</c:v>
                </c:pt>
                <c:pt idx="6">
                  <c:v>0.32922406151382844</c:v>
                </c:pt>
                <c:pt idx="7">
                  <c:v>0.41350432780526314</c:v>
                </c:pt>
                <c:pt idx="8">
                  <c:v>0.37639224366068874</c:v>
                </c:pt>
              </c:numCache>
            </c:numRef>
          </c:val>
        </c:ser>
        <c:ser>
          <c:idx val="1"/>
          <c:order val="1"/>
          <c:tx>
            <c:strRef>
              <c:f>Blad1!$C$1</c:f>
              <c:strCache>
                <c:ptCount val="1"/>
                <c:pt idx="0">
                  <c:v>Akkoord</c:v>
                </c:pt>
              </c:strCache>
            </c:strRef>
          </c:tx>
          <c:spPr>
            <a:solidFill>
              <a:srgbClr val="92D050"/>
            </a:solidFill>
            <a:ln>
              <a:solidFill>
                <a:srgbClr val="4F81BD"/>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Blad1!$A$2:$A$10</c:f>
              <c:strCache>
                <c:ptCount val="9"/>
                <c:pt idx="0">
                  <c:v>(*) De energieopwekking moet gebeuren op basis van steenkool in combinatie met opvang en opslag van de uitgestoten CO2.</c:v>
                </c:pt>
                <c:pt idx="1">
                  <c:v>(*) De energieopwekking moet veel meer gebruik maken van kernenergie dan nu het geval is.</c:v>
                </c:pt>
                <c:pt idx="2">
                  <c:v>Maatregelen die de uitstoot van broeikasgassen sterk beperken zullen nadelig zijn voor de Belgische economie.</c:v>
                </c:pt>
                <c:pt idx="3">
                  <c:v>Maatregelen die de uitstoot van broeikasgassen sterk beperken zullen een gunstig effect hebben op de werkgelegenheid in België.</c:v>
                </c:pt>
                <c:pt idx="4">
                  <c:v>De overgang naar een koolstofarme economie zal gepaard moeten gaan met een reorganisatie van onze economie, waarbij sommige sectoren kunnen verdwijnen en andere aan belang winnen.</c:v>
                </c:pt>
                <c:pt idx="5">
                  <c:v>Een ‘Raad van wijzen’ die samengesteld is uit onafhankelijke experten moet de overheid adviseren wat betreft de aanpak voor een overgang naar een koolstofarme maatschappij op lange termijn.</c:v>
                </c:pt>
                <c:pt idx="6">
                  <c:v>Een Belgische langetermijnstrategie voor de omschakeling naar een koolstofarme economie kan enkel worden ontwikkeld door een samenwerking tussen de privé-sector en de overheid.</c:v>
                </c:pt>
                <c:pt idx="7">
                  <c:v>Er moet dringend een Belgische langetermijnstrategie worden ontwikkeld voor de omschakeling naar een koolstofarme maatschappij.</c:v>
                </c:pt>
                <c:pt idx="8">
                  <c:v>(*) De energieopwekking moet voor 100% door middel van hernieuwbare bronnen (windenergie, zonne-energie) gebeuren.</c:v>
                </c:pt>
              </c:strCache>
            </c:strRef>
          </c:cat>
          <c:val>
            <c:numRef>
              <c:f>Blad1!$C$2:$C$10</c:f>
              <c:numCache>
                <c:formatCode>0%</c:formatCode>
                <c:ptCount val="9"/>
                <c:pt idx="0">
                  <c:v>4.7239611336667812E-2</c:v>
                </c:pt>
                <c:pt idx="1">
                  <c:v>7.2771073746912704E-2</c:v>
                </c:pt>
                <c:pt idx="2">
                  <c:v>0.12766773193383238</c:v>
                </c:pt>
                <c:pt idx="3">
                  <c:v>0.14477615601682536</c:v>
                </c:pt>
                <c:pt idx="4">
                  <c:v>0.2530835556956435</c:v>
                </c:pt>
                <c:pt idx="5">
                  <c:v>0.23846314323606213</c:v>
                </c:pt>
                <c:pt idx="6">
                  <c:v>0.26329971622638615</c:v>
                </c:pt>
                <c:pt idx="7">
                  <c:v>0.19419160488571102</c:v>
                </c:pt>
                <c:pt idx="8">
                  <c:v>0.24266629433122608</c:v>
                </c:pt>
              </c:numCache>
            </c:numRef>
          </c:val>
        </c:ser>
        <c:ser>
          <c:idx val="2"/>
          <c:order val="2"/>
          <c:tx>
            <c:strRef>
              <c:f>Blad1!$D$1</c:f>
              <c:strCache>
                <c:ptCount val="1"/>
                <c:pt idx="0">
                  <c:v>Tussen beide</c:v>
                </c:pt>
              </c:strCache>
            </c:strRef>
          </c:tx>
          <c:spPr>
            <a:solidFill>
              <a:srgbClr val="FFFF00"/>
            </a:solidFill>
            <a:ln>
              <a:solidFill>
                <a:srgbClr val="4F81BD"/>
              </a:solidFill>
            </a:ln>
          </c:spPr>
          <c:invertIfNegative val="0"/>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Blad1!$A$2:$A$10</c:f>
              <c:strCache>
                <c:ptCount val="9"/>
                <c:pt idx="0">
                  <c:v>(*) De energieopwekking moet gebeuren op basis van steenkool in combinatie met opvang en opslag van de uitgestoten CO2.</c:v>
                </c:pt>
                <c:pt idx="1">
                  <c:v>(*) De energieopwekking moet veel meer gebruik maken van kernenergie dan nu het geval is.</c:v>
                </c:pt>
                <c:pt idx="2">
                  <c:v>Maatregelen die de uitstoot van broeikasgassen sterk beperken zullen nadelig zijn voor de Belgische economie.</c:v>
                </c:pt>
                <c:pt idx="3">
                  <c:v>Maatregelen die de uitstoot van broeikasgassen sterk beperken zullen een gunstig effect hebben op de werkgelegenheid in België.</c:v>
                </c:pt>
                <c:pt idx="4">
                  <c:v>De overgang naar een koolstofarme economie zal gepaard moeten gaan met een reorganisatie van onze economie, waarbij sommige sectoren kunnen verdwijnen en andere aan belang winnen.</c:v>
                </c:pt>
                <c:pt idx="5">
                  <c:v>Een ‘Raad van wijzen’ die samengesteld is uit onafhankelijke experten moet de overheid adviseren wat betreft de aanpak voor een overgang naar een koolstofarme maatschappij op lange termijn.</c:v>
                </c:pt>
                <c:pt idx="6">
                  <c:v>Een Belgische langetermijnstrategie voor de omschakeling naar een koolstofarme economie kan enkel worden ontwikkeld door een samenwerking tussen de privé-sector en de overheid.</c:v>
                </c:pt>
                <c:pt idx="7">
                  <c:v>Er moet dringend een Belgische langetermijnstrategie worden ontwikkeld voor de omschakeling naar een koolstofarme maatschappij.</c:v>
                </c:pt>
                <c:pt idx="8">
                  <c:v>(*) De energieopwekking moet voor 100% door middel van hernieuwbare bronnen (windenergie, zonne-energie) gebeuren.</c:v>
                </c:pt>
              </c:strCache>
            </c:strRef>
          </c:cat>
          <c:val>
            <c:numRef>
              <c:f>Blad1!$D$2:$D$10</c:f>
              <c:numCache>
                <c:formatCode>0%</c:formatCode>
                <c:ptCount val="9"/>
                <c:pt idx="0">
                  <c:v>0.11456672742835633</c:v>
                </c:pt>
                <c:pt idx="1">
                  <c:v>0.14739135402018524</c:v>
                </c:pt>
                <c:pt idx="2">
                  <c:v>0.24717822353951668</c:v>
                </c:pt>
                <c:pt idx="3">
                  <c:v>0.28057867389916186</c:v>
                </c:pt>
                <c:pt idx="4">
                  <c:v>0.20824009342605296</c:v>
                </c:pt>
                <c:pt idx="5">
                  <c:v>0.18128042134114591</c:v>
                </c:pt>
                <c:pt idx="6">
                  <c:v>0.15000079189793131</c:v>
                </c:pt>
                <c:pt idx="7">
                  <c:v>0.1475246132803392</c:v>
                </c:pt>
                <c:pt idx="8">
                  <c:v>0.15407204988402945</c:v>
                </c:pt>
              </c:numCache>
            </c:numRef>
          </c:val>
        </c:ser>
        <c:ser>
          <c:idx val="3"/>
          <c:order val="3"/>
          <c:tx>
            <c:strRef>
              <c:f>Blad1!$E$1</c:f>
              <c:strCache>
                <c:ptCount val="1"/>
                <c:pt idx="0">
                  <c:v>Niet akkoord</c:v>
                </c:pt>
              </c:strCache>
            </c:strRef>
          </c:tx>
          <c:spPr>
            <a:solidFill>
              <a:srgbClr val="FFC000"/>
            </a:solidFill>
            <a:ln>
              <a:solidFill>
                <a:srgbClr val="4F81BD"/>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Blad1!$A$2:$A$10</c:f>
              <c:strCache>
                <c:ptCount val="9"/>
                <c:pt idx="0">
                  <c:v>(*) De energieopwekking moet gebeuren op basis van steenkool in combinatie met opvang en opslag van de uitgestoten CO2.</c:v>
                </c:pt>
                <c:pt idx="1">
                  <c:v>(*) De energieopwekking moet veel meer gebruik maken van kernenergie dan nu het geval is.</c:v>
                </c:pt>
                <c:pt idx="2">
                  <c:v>Maatregelen die de uitstoot van broeikasgassen sterk beperken zullen nadelig zijn voor de Belgische economie.</c:v>
                </c:pt>
                <c:pt idx="3">
                  <c:v>Maatregelen die de uitstoot van broeikasgassen sterk beperken zullen een gunstig effect hebben op de werkgelegenheid in België.</c:v>
                </c:pt>
                <c:pt idx="4">
                  <c:v>De overgang naar een koolstofarme economie zal gepaard moeten gaan met een reorganisatie van onze economie, waarbij sommige sectoren kunnen verdwijnen en andere aan belang winnen.</c:v>
                </c:pt>
                <c:pt idx="5">
                  <c:v>Een ‘Raad van wijzen’ die samengesteld is uit onafhankelijke experten moet de overheid adviseren wat betreft de aanpak voor een overgang naar een koolstofarme maatschappij op lange termijn.</c:v>
                </c:pt>
                <c:pt idx="6">
                  <c:v>Een Belgische langetermijnstrategie voor de omschakeling naar een koolstofarme economie kan enkel worden ontwikkeld door een samenwerking tussen de privé-sector en de overheid.</c:v>
                </c:pt>
                <c:pt idx="7">
                  <c:v>Er moet dringend een Belgische langetermijnstrategie worden ontwikkeld voor de omschakeling naar een koolstofarme maatschappij.</c:v>
                </c:pt>
                <c:pt idx="8">
                  <c:v>(*) De energieopwekking moet voor 100% door middel van hernieuwbare bronnen (windenergie, zonne-energie) gebeuren.</c:v>
                </c:pt>
              </c:strCache>
            </c:strRef>
          </c:cat>
          <c:val>
            <c:numRef>
              <c:f>Blad1!$E$2:$E$10</c:f>
              <c:numCache>
                <c:formatCode>0%</c:formatCode>
                <c:ptCount val="9"/>
                <c:pt idx="0">
                  <c:v>0.14078779831992491</c:v>
                </c:pt>
                <c:pt idx="1">
                  <c:v>0.15565964435087074</c:v>
                </c:pt>
                <c:pt idx="2">
                  <c:v>0.16457823009234318</c:v>
                </c:pt>
                <c:pt idx="3">
                  <c:v>9.6070455567508997E-2</c:v>
                </c:pt>
                <c:pt idx="4">
                  <c:v>6.3748577219646524E-2</c:v>
                </c:pt>
                <c:pt idx="5">
                  <c:v>5.9166178871977122E-2</c:v>
                </c:pt>
                <c:pt idx="6">
                  <c:v>4.984046409721999E-2</c:v>
                </c:pt>
                <c:pt idx="7">
                  <c:v>5.7818188591237864E-2</c:v>
                </c:pt>
                <c:pt idx="8">
                  <c:v>6.887143616048215E-2</c:v>
                </c:pt>
              </c:numCache>
            </c:numRef>
          </c:val>
        </c:ser>
        <c:ser>
          <c:idx val="4"/>
          <c:order val="4"/>
          <c:tx>
            <c:strRef>
              <c:f>Blad1!$F$1</c:f>
              <c:strCache>
                <c:ptCount val="1"/>
                <c:pt idx="0">
                  <c:v>Helemaal niet akkoord</c:v>
                </c:pt>
              </c:strCache>
            </c:strRef>
          </c:tx>
          <c:spPr>
            <a:solidFill>
              <a:srgbClr val="C00000"/>
            </a:solidFill>
            <a:ln>
              <a:solidFill>
                <a:srgbClr val="4F81BD"/>
              </a:solidFill>
            </a:ln>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Blad1!$A$2:$A$10</c:f>
              <c:strCache>
                <c:ptCount val="9"/>
                <c:pt idx="0">
                  <c:v>(*) De energieopwekking moet gebeuren op basis van steenkool in combinatie met opvang en opslag van de uitgestoten CO2.</c:v>
                </c:pt>
                <c:pt idx="1">
                  <c:v>(*) De energieopwekking moet veel meer gebruik maken van kernenergie dan nu het geval is.</c:v>
                </c:pt>
                <c:pt idx="2">
                  <c:v>Maatregelen die de uitstoot van broeikasgassen sterk beperken zullen nadelig zijn voor de Belgische economie.</c:v>
                </c:pt>
                <c:pt idx="3">
                  <c:v>Maatregelen die de uitstoot van broeikasgassen sterk beperken zullen een gunstig effect hebben op de werkgelegenheid in België.</c:v>
                </c:pt>
                <c:pt idx="4">
                  <c:v>De overgang naar een koolstofarme economie zal gepaard moeten gaan met een reorganisatie van onze economie, waarbij sommige sectoren kunnen verdwijnen en andere aan belang winnen.</c:v>
                </c:pt>
                <c:pt idx="5">
                  <c:v>Een ‘Raad van wijzen’ die samengesteld is uit onafhankelijke experten moet de overheid adviseren wat betreft de aanpak voor een overgang naar een koolstofarme maatschappij op lange termijn.</c:v>
                </c:pt>
                <c:pt idx="6">
                  <c:v>Een Belgische langetermijnstrategie voor de omschakeling naar een koolstofarme economie kan enkel worden ontwikkeld door een samenwerking tussen de privé-sector en de overheid.</c:v>
                </c:pt>
                <c:pt idx="7">
                  <c:v>Er moet dringend een Belgische langetermijnstrategie worden ontwikkeld voor de omschakeling naar een koolstofarme maatschappij.</c:v>
                </c:pt>
                <c:pt idx="8">
                  <c:v>(*) De energieopwekking moet voor 100% door middel van hernieuwbare bronnen (windenergie, zonne-energie) gebeuren.</c:v>
                </c:pt>
              </c:strCache>
            </c:strRef>
          </c:cat>
          <c:val>
            <c:numRef>
              <c:f>Blad1!$F$2:$F$10</c:f>
              <c:numCache>
                <c:formatCode>0%</c:formatCode>
                <c:ptCount val="9"/>
                <c:pt idx="0">
                  <c:v>0.40519117752319722</c:v>
                </c:pt>
                <c:pt idx="1">
                  <c:v>0.38219891353158886</c:v>
                </c:pt>
                <c:pt idx="2">
                  <c:v>0.13889917651687064</c:v>
                </c:pt>
                <c:pt idx="3">
                  <c:v>6.392165843511502E-2</c:v>
                </c:pt>
                <c:pt idx="4">
                  <c:v>4.3242964409304085E-2</c:v>
                </c:pt>
                <c:pt idx="5">
                  <c:v>4.2730214785216915E-2</c:v>
                </c:pt>
                <c:pt idx="6">
                  <c:v>4.0116482353595134E-2</c:v>
                </c:pt>
                <c:pt idx="7">
                  <c:v>3.6762725676095211E-2</c:v>
                </c:pt>
                <c:pt idx="8">
                  <c:v>5.0494267419999982E-2</c:v>
                </c:pt>
              </c:numCache>
            </c:numRef>
          </c:val>
        </c:ser>
        <c:ser>
          <c:idx val="5"/>
          <c:order val="5"/>
          <c:tx>
            <c:strRef>
              <c:f>Blad1!$G$1</c:f>
              <c:strCache>
                <c:ptCount val="1"/>
                <c:pt idx="0">
                  <c:v>Geen idee</c:v>
                </c:pt>
              </c:strCache>
            </c:strRef>
          </c:tx>
          <c:spPr>
            <a:solidFill>
              <a:schemeClr val="bg1">
                <a:lumMod val="85000"/>
              </a:schemeClr>
            </a:solidFill>
            <a:ln>
              <a:solidFill>
                <a:schemeClr val="accent1"/>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Blad1!$A$2:$A$10</c:f>
              <c:strCache>
                <c:ptCount val="9"/>
                <c:pt idx="0">
                  <c:v>(*) De energieopwekking moet gebeuren op basis van steenkool in combinatie met opvang en opslag van de uitgestoten CO2.</c:v>
                </c:pt>
                <c:pt idx="1">
                  <c:v>(*) De energieopwekking moet veel meer gebruik maken van kernenergie dan nu het geval is.</c:v>
                </c:pt>
                <c:pt idx="2">
                  <c:v>Maatregelen die de uitstoot van broeikasgassen sterk beperken zullen nadelig zijn voor de Belgische economie.</c:v>
                </c:pt>
                <c:pt idx="3">
                  <c:v>Maatregelen die de uitstoot van broeikasgassen sterk beperken zullen een gunstig effect hebben op de werkgelegenheid in België.</c:v>
                </c:pt>
                <c:pt idx="4">
                  <c:v>De overgang naar een koolstofarme economie zal gepaard moeten gaan met een reorganisatie van onze economie, waarbij sommige sectoren kunnen verdwijnen en andere aan belang winnen.</c:v>
                </c:pt>
                <c:pt idx="5">
                  <c:v>Een ‘Raad van wijzen’ die samengesteld is uit onafhankelijke experten moet de overheid adviseren wat betreft de aanpak voor een overgang naar een koolstofarme maatschappij op lange termijn.</c:v>
                </c:pt>
                <c:pt idx="6">
                  <c:v>Een Belgische langetermijnstrategie voor de omschakeling naar een koolstofarme economie kan enkel worden ontwikkeld door een samenwerking tussen de privé-sector en de overheid.</c:v>
                </c:pt>
                <c:pt idx="7">
                  <c:v>Er moet dringend een Belgische langetermijnstrategie worden ontwikkeld voor de omschakeling naar een koolstofarme maatschappij.</c:v>
                </c:pt>
                <c:pt idx="8">
                  <c:v>(*) De energieopwekking moet voor 100% door middel van hernieuwbare bronnen (windenergie, zonne-energie) gebeuren.</c:v>
                </c:pt>
              </c:strCache>
            </c:strRef>
          </c:cat>
          <c:val>
            <c:numRef>
              <c:f>Blad1!$G$2:$G$10</c:f>
              <c:numCache>
                <c:formatCode>0%</c:formatCode>
                <c:ptCount val="9"/>
                <c:pt idx="0">
                  <c:v>0.25210094575935132</c:v>
                </c:pt>
                <c:pt idx="1">
                  <c:v>0.16383545499188709</c:v>
                </c:pt>
                <c:pt idx="2">
                  <c:v>0.26609624673627924</c:v>
                </c:pt>
                <c:pt idx="3">
                  <c:v>0.32487951325548897</c:v>
                </c:pt>
                <c:pt idx="4">
                  <c:v>0.23217552204314804</c:v>
                </c:pt>
                <c:pt idx="5">
                  <c:v>0.19760372127309267</c:v>
                </c:pt>
                <c:pt idx="6">
                  <c:v>0.16751848391104451</c:v>
                </c:pt>
                <c:pt idx="7">
                  <c:v>0.15019853976135741</c:v>
                </c:pt>
                <c:pt idx="8">
                  <c:v>0.10750370854358177</c:v>
                </c:pt>
              </c:numCache>
            </c:numRef>
          </c:val>
        </c:ser>
        <c:dLbls>
          <c:showLegendKey val="0"/>
          <c:showVal val="0"/>
          <c:showCatName val="0"/>
          <c:showSerName val="0"/>
          <c:showPercent val="0"/>
          <c:showBubbleSize val="0"/>
        </c:dLbls>
        <c:gapWidth val="80"/>
        <c:overlap val="100"/>
        <c:axId val="275740136"/>
        <c:axId val="275740528"/>
      </c:barChart>
      <c:catAx>
        <c:axId val="275740136"/>
        <c:scaling>
          <c:orientation val="minMax"/>
        </c:scaling>
        <c:delete val="1"/>
        <c:axPos val="l"/>
        <c:numFmt formatCode="General" sourceLinked="0"/>
        <c:majorTickMark val="out"/>
        <c:minorTickMark val="none"/>
        <c:tickLblPos val="none"/>
        <c:crossAx val="275740528"/>
        <c:crosses val="autoZero"/>
        <c:auto val="1"/>
        <c:lblAlgn val="ctr"/>
        <c:lblOffset val="100"/>
        <c:noMultiLvlLbl val="0"/>
      </c:catAx>
      <c:valAx>
        <c:axId val="275740528"/>
        <c:scaling>
          <c:orientation val="minMax"/>
        </c:scaling>
        <c:delete val="0"/>
        <c:axPos val="b"/>
        <c:majorGridlines/>
        <c:numFmt formatCode="0%" sourceLinked="1"/>
        <c:majorTickMark val="out"/>
        <c:minorTickMark val="none"/>
        <c:tickLblPos val="nextTo"/>
        <c:crossAx val="275740136"/>
        <c:crosses val="autoZero"/>
        <c:crossBetween val="between"/>
        <c:majorUnit val="0.2"/>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8666565298177E-2"/>
          <c:y val="1.7422828692438982E-2"/>
          <c:w val="0.89466182979311715"/>
          <c:h val="0.70854672061527224"/>
        </c:manualLayout>
      </c:layout>
      <c:barChart>
        <c:barDir val="bar"/>
        <c:grouping val="percentStacked"/>
        <c:varyColors val="0"/>
        <c:ser>
          <c:idx val="0"/>
          <c:order val="0"/>
          <c:tx>
            <c:strRef>
              <c:f>Blad1!$B$1</c:f>
              <c:strCache>
                <c:ptCount val="1"/>
                <c:pt idx="0">
                  <c:v>Helemaal akkoord</c:v>
                </c:pt>
              </c:strCache>
            </c:strRef>
          </c:tx>
          <c:spPr>
            <a:solidFill>
              <a:srgbClr val="008000"/>
            </a:solidFill>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Blad1!$B$2:$B$16</c:f>
              <c:numCache>
                <c:formatCode>General</c:formatCode>
                <c:ptCount val="15"/>
              </c:numCache>
            </c:numRef>
          </c:val>
        </c:ser>
        <c:ser>
          <c:idx val="1"/>
          <c:order val="1"/>
          <c:tx>
            <c:strRef>
              <c:f>Blad1!$C$1</c:f>
              <c:strCache>
                <c:ptCount val="1"/>
                <c:pt idx="0">
                  <c:v>Akkoord</c:v>
                </c:pt>
              </c:strCache>
            </c:strRef>
          </c:tx>
          <c:spPr>
            <a:solidFill>
              <a:srgbClr val="92D050"/>
            </a:solidFill>
            <a:ln>
              <a:solidFill>
                <a:srgbClr val="4F81BD"/>
              </a:solid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Blad1!$C$2:$C$16</c:f>
              <c:numCache>
                <c:formatCode>General</c:formatCode>
                <c:ptCount val="15"/>
              </c:numCache>
            </c:numRef>
          </c:val>
        </c:ser>
        <c:ser>
          <c:idx val="2"/>
          <c:order val="2"/>
          <c:tx>
            <c:strRef>
              <c:f>Blad1!$D$1</c:f>
              <c:strCache>
                <c:ptCount val="1"/>
                <c:pt idx="0">
                  <c:v>Tussen beide</c:v>
                </c:pt>
              </c:strCache>
            </c:strRef>
          </c:tx>
          <c:spPr>
            <a:solidFill>
              <a:srgbClr val="FFFF00"/>
            </a:solidFill>
            <a:ln>
              <a:solidFill>
                <a:srgbClr val="4F81BD"/>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Blad1!$D$2:$D$16</c:f>
              <c:numCache>
                <c:formatCode>General</c:formatCode>
                <c:ptCount val="15"/>
              </c:numCache>
            </c:numRef>
          </c:val>
        </c:ser>
        <c:ser>
          <c:idx val="3"/>
          <c:order val="3"/>
          <c:tx>
            <c:strRef>
              <c:f>Blad1!$E$1</c:f>
              <c:strCache>
                <c:ptCount val="1"/>
                <c:pt idx="0">
                  <c:v>Niet akkoord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Blad1!$E$2:$E$16</c:f>
              <c:numCache>
                <c:formatCode>General</c:formatCode>
                <c:ptCount val="15"/>
              </c:numCache>
            </c:numRef>
          </c:val>
        </c:ser>
        <c:ser>
          <c:idx val="4"/>
          <c:order val="4"/>
          <c:tx>
            <c:strRef>
              <c:f>Blad1!$F$1</c:f>
              <c:strCache>
                <c:ptCount val="1"/>
                <c:pt idx="0">
                  <c:v>Helemaal niet akkoord</c:v>
                </c:pt>
              </c:strCache>
            </c:strRef>
          </c:tx>
          <c:spPr>
            <a:solidFill>
              <a:srgbClr val="C00000"/>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Blad1!$F$2:$F$16</c:f>
              <c:numCache>
                <c:formatCode>General</c:formatCode>
                <c:ptCount val="15"/>
              </c:numCache>
            </c:numRef>
          </c:val>
        </c:ser>
        <c:dLbls>
          <c:showLegendKey val="0"/>
          <c:showVal val="0"/>
          <c:showCatName val="0"/>
          <c:showSerName val="0"/>
          <c:showPercent val="0"/>
          <c:showBubbleSize val="0"/>
        </c:dLbls>
        <c:gapWidth val="150"/>
        <c:overlap val="100"/>
        <c:axId val="217913224"/>
        <c:axId val="217913616"/>
      </c:barChart>
      <c:catAx>
        <c:axId val="217913224"/>
        <c:scaling>
          <c:orientation val="minMax"/>
        </c:scaling>
        <c:delete val="1"/>
        <c:axPos val="l"/>
        <c:numFmt formatCode="General" sourceLinked="0"/>
        <c:majorTickMark val="out"/>
        <c:minorTickMark val="none"/>
        <c:tickLblPos val="none"/>
        <c:crossAx val="217913616"/>
        <c:crosses val="autoZero"/>
        <c:auto val="1"/>
        <c:lblAlgn val="ctr"/>
        <c:lblOffset val="100"/>
        <c:noMultiLvlLbl val="0"/>
      </c:catAx>
      <c:valAx>
        <c:axId val="217913616"/>
        <c:scaling>
          <c:orientation val="minMax"/>
        </c:scaling>
        <c:delete val="1"/>
        <c:axPos val="b"/>
        <c:numFmt formatCode="0%" sourceLinked="1"/>
        <c:majorTickMark val="out"/>
        <c:minorTickMark val="none"/>
        <c:tickLblPos val="none"/>
        <c:crossAx val="217913224"/>
        <c:crosses val="autoZero"/>
        <c:crossBetween val="between"/>
      </c:valAx>
      <c:spPr>
        <a:noFill/>
        <a:ln w="25400">
          <a:noFill/>
        </a:ln>
      </c:spPr>
    </c:plotArea>
    <c:legend>
      <c:legendPos val="r"/>
      <c:layout>
        <c:manualLayout>
          <c:xMode val="edge"/>
          <c:yMode val="edge"/>
          <c:x val="0"/>
          <c:y val="0"/>
          <c:w val="0.99898531914279942"/>
          <c:h val="1"/>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8666565298177E-2"/>
          <c:y val="1.7422828692439152E-2"/>
          <c:w val="0.89466182979311715"/>
          <c:h val="0.70854672061527224"/>
        </c:manualLayout>
      </c:layout>
      <c:barChart>
        <c:barDir val="bar"/>
        <c:grouping val="percentStacked"/>
        <c:varyColors val="0"/>
        <c:ser>
          <c:idx val="0"/>
          <c:order val="0"/>
          <c:tx>
            <c:strRef>
              <c:f>Blad1!$B$1</c:f>
              <c:strCache>
                <c:ptCount val="1"/>
                <c:pt idx="0">
                  <c:v>Tout à fait d'accord</c:v>
                </c:pt>
              </c:strCache>
            </c:strRef>
          </c:tx>
          <c:spPr>
            <a:solidFill>
              <a:srgbClr val="008000"/>
            </a:solidFill>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Blad1!$B$2:$B$16</c:f>
              <c:numCache>
                <c:formatCode>General</c:formatCode>
                <c:ptCount val="15"/>
              </c:numCache>
            </c:numRef>
          </c:val>
        </c:ser>
        <c:ser>
          <c:idx val="1"/>
          <c:order val="1"/>
          <c:tx>
            <c:strRef>
              <c:f>Blad1!$C$1</c:f>
              <c:strCache>
                <c:ptCount val="1"/>
                <c:pt idx="0">
                  <c:v>D'accord</c:v>
                </c:pt>
              </c:strCache>
            </c:strRef>
          </c:tx>
          <c:spPr>
            <a:solidFill>
              <a:srgbClr val="92D050"/>
            </a:solidFill>
            <a:ln>
              <a:solidFill>
                <a:srgbClr val="4F81BD"/>
              </a:solid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Blad1!$C$2:$C$16</c:f>
              <c:numCache>
                <c:formatCode>General</c:formatCode>
                <c:ptCount val="15"/>
              </c:numCache>
            </c:numRef>
          </c:val>
        </c:ser>
        <c:ser>
          <c:idx val="2"/>
          <c:order val="2"/>
          <c:tx>
            <c:strRef>
              <c:f>Blad1!$D$1</c:f>
              <c:strCache>
                <c:ptCount val="1"/>
                <c:pt idx="0">
                  <c:v>Entre les deux</c:v>
                </c:pt>
              </c:strCache>
            </c:strRef>
          </c:tx>
          <c:spPr>
            <a:solidFill>
              <a:srgbClr val="FFFF00"/>
            </a:solidFill>
            <a:ln>
              <a:solidFill>
                <a:srgbClr val="4F81BD"/>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Blad1!$D$2:$D$16</c:f>
              <c:numCache>
                <c:formatCode>General</c:formatCode>
                <c:ptCount val="15"/>
              </c:numCache>
            </c:numRef>
          </c:val>
        </c:ser>
        <c:ser>
          <c:idx val="3"/>
          <c:order val="3"/>
          <c:tx>
            <c:strRef>
              <c:f>Blad1!$E$1</c:f>
              <c:strCache>
                <c:ptCount val="1"/>
                <c:pt idx="0">
                  <c:v>Pas d'accord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Blad1!$E$2:$E$16</c:f>
              <c:numCache>
                <c:formatCode>General</c:formatCode>
                <c:ptCount val="15"/>
              </c:numCache>
            </c:numRef>
          </c:val>
        </c:ser>
        <c:ser>
          <c:idx val="4"/>
          <c:order val="4"/>
          <c:tx>
            <c:strRef>
              <c:f>Blad1!$F$1</c:f>
              <c:strCache>
                <c:ptCount val="1"/>
                <c:pt idx="0">
                  <c:v>Pas du tout d'accord</c:v>
                </c:pt>
              </c:strCache>
            </c:strRef>
          </c:tx>
          <c:spPr>
            <a:solidFill>
              <a:srgbClr val="C00000"/>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Blad1!$F$2:$F$16</c:f>
              <c:numCache>
                <c:formatCode>General</c:formatCode>
                <c:ptCount val="15"/>
              </c:numCache>
            </c:numRef>
          </c:val>
        </c:ser>
        <c:ser>
          <c:idx val="5"/>
          <c:order val="5"/>
          <c:tx>
            <c:strRef>
              <c:f>Blad1!$G$1</c:f>
              <c:strCache>
                <c:ptCount val="1"/>
                <c:pt idx="0">
                  <c:v>Aucune idée</c:v>
                </c:pt>
              </c:strCache>
            </c:strRef>
          </c:tx>
          <c:spPr>
            <a:solidFill>
              <a:schemeClr val="bg1">
                <a:lumMod val="75000"/>
              </a:schemeClr>
            </a:solidFill>
          </c:spPr>
          <c:invertIfNegative val="0"/>
          <c:cat>
            <c:numRef>
              <c:f>Blad1!$A$2:$A$16</c:f>
              <c:numCache>
                <c:formatCode>General</c:formatCode>
                <c:ptCount val="15"/>
              </c:numCache>
            </c:numRef>
          </c:cat>
          <c:val>
            <c:numRef>
              <c:f>Blad1!$G$2:$G$16</c:f>
              <c:numCache>
                <c:formatCode>General</c:formatCode>
                <c:ptCount val="15"/>
              </c:numCache>
            </c:numRef>
          </c:val>
        </c:ser>
        <c:dLbls>
          <c:showLegendKey val="0"/>
          <c:showVal val="0"/>
          <c:showCatName val="0"/>
          <c:showSerName val="0"/>
          <c:showPercent val="0"/>
          <c:showBubbleSize val="0"/>
        </c:dLbls>
        <c:gapWidth val="150"/>
        <c:overlap val="100"/>
        <c:axId val="229800272"/>
        <c:axId val="229800664"/>
      </c:barChart>
      <c:catAx>
        <c:axId val="229800272"/>
        <c:scaling>
          <c:orientation val="minMax"/>
        </c:scaling>
        <c:delete val="1"/>
        <c:axPos val="l"/>
        <c:numFmt formatCode="General" sourceLinked="0"/>
        <c:majorTickMark val="out"/>
        <c:minorTickMark val="none"/>
        <c:tickLblPos val="none"/>
        <c:crossAx val="229800664"/>
        <c:crosses val="autoZero"/>
        <c:auto val="1"/>
        <c:lblAlgn val="ctr"/>
        <c:lblOffset val="100"/>
        <c:noMultiLvlLbl val="0"/>
      </c:catAx>
      <c:valAx>
        <c:axId val="229800664"/>
        <c:scaling>
          <c:orientation val="minMax"/>
        </c:scaling>
        <c:delete val="1"/>
        <c:axPos val="b"/>
        <c:numFmt formatCode="0%" sourceLinked="1"/>
        <c:majorTickMark val="out"/>
        <c:minorTickMark val="none"/>
        <c:tickLblPos val="none"/>
        <c:crossAx val="229800272"/>
        <c:crosses val="autoZero"/>
        <c:crossBetween val="between"/>
      </c:valAx>
      <c:spPr>
        <a:noFill/>
        <a:ln w="25400">
          <a:noFill/>
        </a:ln>
      </c:spPr>
    </c:plotArea>
    <c:legend>
      <c:legendPos val="r"/>
      <c:layout>
        <c:manualLayout>
          <c:xMode val="edge"/>
          <c:yMode val="edge"/>
          <c:x val="0"/>
          <c:y val="0"/>
          <c:w val="0.99971454149626227"/>
          <c:h val="0.80368503937008295"/>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7443010294987E-2"/>
          <c:y val="1.7236246025575032E-2"/>
          <c:w val="0.89208020537226407"/>
          <c:h val="0.851980998955158"/>
        </c:manualLayout>
      </c:layout>
      <c:barChart>
        <c:barDir val="bar"/>
        <c:grouping val="percentStacked"/>
        <c:varyColors val="0"/>
        <c:ser>
          <c:idx val="0"/>
          <c:order val="0"/>
          <c:tx>
            <c:strRef>
              <c:f>Blad1!$B$1</c:f>
              <c:strCache>
                <c:ptCount val="1"/>
                <c:pt idx="0">
                  <c:v>Helemaal akkoord</c:v>
                </c:pt>
              </c:strCache>
            </c:strRef>
          </c:tx>
          <c:spPr>
            <a:solidFill>
              <a:srgbClr val="008000"/>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Klimaatverandering is een verschijnsel dat zich slechts zeer lokaal voordoet.</c:v>
                </c:pt>
                <c:pt idx="1">
                  <c:v>Er is geen klimaatverandering.</c:v>
                </c:pt>
                <c:pt idx="2">
                  <c:v>Klimaatverandering is uitsluitend een natuurlijk verschijnsel.</c:v>
                </c:pt>
                <c:pt idx="3">
                  <c:v>Wat we ook doen, menselijke activiteiten zorgen voor onherstelbare schade aan het klimaat.</c:v>
                </c:pt>
                <c:pt idx="4">
                  <c:v>Klimaatverandering is een ernstig verschijnsel dat een bedreiging vormt in mijn dagelijks leven.</c:v>
                </c:pt>
                <c:pt idx="5">
                  <c:v>Mijn handelingen kunnen een verschil maken voor klimaatverandering.</c:v>
                </c:pt>
                <c:pt idx="6">
                  <c:v>Klimaatverandering kan tegengehouden worden door onze manier van leven te veranderen.</c:v>
                </c:pt>
                <c:pt idx="7">
                  <c:v>De effecten van klimaatverandering zijn reeds merkbaar bij ons.</c:v>
                </c:pt>
                <c:pt idx="8">
                  <c:v>Klimaatwetenschappers hebben voldoende bewezen dat er een klimaatverandering aan de gang is door toedoen van menselijke activiteiten.</c:v>
                </c:pt>
                <c:pt idx="9">
                  <c:v>Klimaatverandering is een verschijnsel dat zich globaal voordoet.</c:v>
                </c:pt>
                <c:pt idx="10">
                  <c:v>De effecten van klimaatverandering zijn reeds elders merkbaar.</c:v>
                </c:pt>
                <c:pt idx="11">
                  <c:v>Klimaatverandering is een probleem dat dringend aangepakt moet worden.</c:v>
                </c:pt>
              </c:strCache>
            </c:strRef>
          </c:cat>
          <c:val>
            <c:numRef>
              <c:f>Blad1!$B$2:$B$13</c:f>
              <c:numCache>
                <c:formatCode>0%</c:formatCode>
                <c:ptCount val="12"/>
                <c:pt idx="0">
                  <c:v>1.1144394561142273E-2</c:v>
                </c:pt>
                <c:pt idx="1">
                  <c:v>2.9413485431447037E-2</c:v>
                </c:pt>
                <c:pt idx="2">
                  <c:v>1.5333589544807878E-2</c:v>
                </c:pt>
                <c:pt idx="3">
                  <c:v>0.13859274358790652</c:v>
                </c:pt>
                <c:pt idx="4">
                  <c:v>0.2261785993855418</c:v>
                </c:pt>
                <c:pt idx="5">
                  <c:v>0.21161757443386692</c:v>
                </c:pt>
                <c:pt idx="6">
                  <c:v>0.25577042961316204</c:v>
                </c:pt>
                <c:pt idx="7">
                  <c:v>0.23152170881484577</c:v>
                </c:pt>
                <c:pt idx="8">
                  <c:v>0.41975428285603333</c:v>
                </c:pt>
                <c:pt idx="9">
                  <c:v>0.41903673385091017</c:v>
                </c:pt>
                <c:pt idx="10">
                  <c:v>0.38691914409596917</c:v>
                </c:pt>
                <c:pt idx="11">
                  <c:v>0.5448749256430776</c:v>
                </c:pt>
              </c:numCache>
            </c:numRef>
          </c:val>
        </c:ser>
        <c:ser>
          <c:idx val="1"/>
          <c:order val="1"/>
          <c:tx>
            <c:strRef>
              <c:f>Blad1!$C$1</c:f>
              <c:strCache>
                <c:ptCount val="1"/>
                <c:pt idx="0">
                  <c:v>Akkoord</c:v>
                </c:pt>
              </c:strCache>
            </c:strRef>
          </c:tx>
          <c:spPr>
            <a:solidFill>
              <a:srgbClr val="92D050"/>
            </a:solidFill>
            <a:ln>
              <a:no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Klimaatverandering is een verschijnsel dat zich slechts zeer lokaal voordoet.</c:v>
                </c:pt>
                <c:pt idx="1">
                  <c:v>Er is geen klimaatverandering.</c:v>
                </c:pt>
                <c:pt idx="2">
                  <c:v>Klimaatverandering is uitsluitend een natuurlijk verschijnsel.</c:v>
                </c:pt>
                <c:pt idx="3">
                  <c:v>Wat we ook doen, menselijke activiteiten zorgen voor onherstelbare schade aan het klimaat.</c:v>
                </c:pt>
                <c:pt idx="4">
                  <c:v>Klimaatverandering is een ernstig verschijnsel dat een bedreiging vormt in mijn dagelijks leven.</c:v>
                </c:pt>
                <c:pt idx="5">
                  <c:v>Mijn handelingen kunnen een verschil maken voor klimaatverandering.</c:v>
                </c:pt>
                <c:pt idx="6">
                  <c:v>Klimaatverandering kan tegengehouden worden door onze manier van leven te veranderen.</c:v>
                </c:pt>
                <c:pt idx="7">
                  <c:v>De effecten van klimaatverandering zijn reeds merkbaar bij ons.</c:v>
                </c:pt>
                <c:pt idx="8">
                  <c:v>Klimaatwetenschappers hebben voldoende bewezen dat er een klimaatverandering aan de gang is door toedoen van menselijke activiteiten.</c:v>
                </c:pt>
                <c:pt idx="9">
                  <c:v>Klimaatverandering is een verschijnsel dat zich globaal voordoet.</c:v>
                </c:pt>
                <c:pt idx="10">
                  <c:v>De effecten van klimaatverandering zijn reeds elders merkbaar.</c:v>
                </c:pt>
                <c:pt idx="11">
                  <c:v>Klimaatverandering is een probleem dat dringend aangepakt moet worden.</c:v>
                </c:pt>
              </c:strCache>
            </c:strRef>
          </c:cat>
          <c:val>
            <c:numRef>
              <c:f>Blad1!$C$2:$C$13</c:f>
              <c:numCache>
                <c:formatCode>0%</c:formatCode>
                <c:ptCount val="12"/>
                <c:pt idx="0">
                  <c:v>3.6623984397477001E-2</c:v>
                </c:pt>
                <c:pt idx="1">
                  <c:v>3.5749640457963576E-2</c:v>
                </c:pt>
                <c:pt idx="2">
                  <c:v>6.4126224828914752E-2</c:v>
                </c:pt>
                <c:pt idx="3">
                  <c:v>0.36192512842681807</c:v>
                </c:pt>
                <c:pt idx="4">
                  <c:v>0.31445962235395114</c:v>
                </c:pt>
                <c:pt idx="5">
                  <c:v>0.40003801941872075</c:v>
                </c:pt>
                <c:pt idx="6">
                  <c:v>0.45793568378312033</c:v>
                </c:pt>
                <c:pt idx="7">
                  <c:v>0.48733032139652188</c:v>
                </c:pt>
                <c:pt idx="8">
                  <c:v>0.37723753714918634</c:v>
                </c:pt>
                <c:pt idx="9">
                  <c:v>0.41125375868976816</c:v>
                </c:pt>
                <c:pt idx="10">
                  <c:v>0.45622079764756734</c:v>
                </c:pt>
                <c:pt idx="11">
                  <c:v>0.30701171786967263</c:v>
                </c:pt>
              </c:numCache>
            </c:numRef>
          </c:val>
        </c:ser>
        <c:ser>
          <c:idx val="2"/>
          <c:order val="2"/>
          <c:tx>
            <c:strRef>
              <c:f>Blad1!$D$1</c:f>
              <c:strCache>
                <c:ptCount val="1"/>
                <c:pt idx="0">
                  <c:v>Tussen beide</c:v>
                </c:pt>
              </c:strCache>
            </c:strRef>
          </c:tx>
          <c:spPr>
            <a:solidFill>
              <a:srgbClr val="FFFF00"/>
            </a:solidFill>
            <a:ln>
              <a:solidFill>
                <a:schemeClr val="bg1">
                  <a:lumMod val="85000"/>
                </a:schemeClr>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Klimaatverandering is een verschijnsel dat zich slechts zeer lokaal voordoet.</c:v>
                </c:pt>
                <c:pt idx="1">
                  <c:v>Er is geen klimaatverandering.</c:v>
                </c:pt>
                <c:pt idx="2">
                  <c:v>Klimaatverandering is uitsluitend een natuurlijk verschijnsel.</c:v>
                </c:pt>
                <c:pt idx="3">
                  <c:v>Wat we ook doen, menselijke activiteiten zorgen voor onherstelbare schade aan het klimaat.</c:v>
                </c:pt>
                <c:pt idx="4">
                  <c:v>Klimaatverandering is een ernstig verschijnsel dat een bedreiging vormt in mijn dagelijks leven.</c:v>
                </c:pt>
                <c:pt idx="5">
                  <c:v>Mijn handelingen kunnen een verschil maken voor klimaatverandering.</c:v>
                </c:pt>
                <c:pt idx="6">
                  <c:v>Klimaatverandering kan tegengehouden worden door onze manier van leven te veranderen.</c:v>
                </c:pt>
                <c:pt idx="7">
                  <c:v>De effecten van klimaatverandering zijn reeds merkbaar bij ons.</c:v>
                </c:pt>
                <c:pt idx="8">
                  <c:v>Klimaatwetenschappers hebben voldoende bewezen dat er een klimaatverandering aan de gang is door toedoen van menselijke activiteiten.</c:v>
                </c:pt>
                <c:pt idx="9">
                  <c:v>Klimaatverandering is een verschijnsel dat zich globaal voordoet.</c:v>
                </c:pt>
                <c:pt idx="10">
                  <c:v>De effecten van klimaatverandering zijn reeds elders merkbaar.</c:v>
                </c:pt>
                <c:pt idx="11">
                  <c:v>Klimaatverandering is een probleem dat dringend aangepakt moet worden.</c:v>
                </c:pt>
              </c:strCache>
            </c:strRef>
          </c:cat>
          <c:val>
            <c:numRef>
              <c:f>Blad1!$D$2:$D$13</c:f>
              <c:numCache>
                <c:formatCode>0%</c:formatCode>
                <c:ptCount val="12"/>
                <c:pt idx="0">
                  <c:v>0.12113560213299022</c:v>
                </c:pt>
                <c:pt idx="1">
                  <c:v>0.10475871329978365</c:v>
                </c:pt>
                <c:pt idx="2">
                  <c:v>0.18001754037135387</c:v>
                </c:pt>
                <c:pt idx="3">
                  <c:v>0.30692713663663884</c:v>
                </c:pt>
                <c:pt idx="4">
                  <c:v>0.29310210410743981</c:v>
                </c:pt>
                <c:pt idx="5">
                  <c:v>0.29613957902603399</c:v>
                </c:pt>
                <c:pt idx="6">
                  <c:v>0.21974595631282035</c:v>
                </c:pt>
                <c:pt idx="7">
                  <c:v>0.21564455108761604</c:v>
                </c:pt>
                <c:pt idx="8">
                  <c:v>0.16795303356655394</c:v>
                </c:pt>
                <c:pt idx="9">
                  <c:v>0.11663123938638183</c:v>
                </c:pt>
                <c:pt idx="10">
                  <c:v>0.12628287427935117</c:v>
                </c:pt>
                <c:pt idx="11">
                  <c:v>0.11453759024585337</c:v>
                </c:pt>
              </c:numCache>
            </c:numRef>
          </c:val>
        </c:ser>
        <c:ser>
          <c:idx val="3"/>
          <c:order val="3"/>
          <c:tx>
            <c:strRef>
              <c:f>Blad1!$E$1</c:f>
              <c:strCache>
                <c:ptCount val="1"/>
                <c:pt idx="0">
                  <c:v>Niet akkoord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Klimaatverandering is een verschijnsel dat zich slechts zeer lokaal voordoet.</c:v>
                </c:pt>
                <c:pt idx="1">
                  <c:v>Er is geen klimaatverandering.</c:v>
                </c:pt>
                <c:pt idx="2">
                  <c:v>Klimaatverandering is uitsluitend een natuurlijk verschijnsel.</c:v>
                </c:pt>
                <c:pt idx="3">
                  <c:v>Wat we ook doen, menselijke activiteiten zorgen voor onherstelbare schade aan het klimaat.</c:v>
                </c:pt>
                <c:pt idx="4">
                  <c:v>Klimaatverandering is een ernstig verschijnsel dat een bedreiging vormt in mijn dagelijks leven.</c:v>
                </c:pt>
                <c:pt idx="5">
                  <c:v>Mijn handelingen kunnen een verschil maken voor klimaatverandering.</c:v>
                </c:pt>
                <c:pt idx="6">
                  <c:v>Klimaatverandering kan tegengehouden worden door onze manier van leven te veranderen.</c:v>
                </c:pt>
                <c:pt idx="7">
                  <c:v>De effecten van klimaatverandering zijn reeds merkbaar bij ons.</c:v>
                </c:pt>
                <c:pt idx="8">
                  <c:v>Klimaatwetenschappers hebben voldoende bewezen dat er een klimaatverandering aan de gang is door toedoen van menselijke activiteiten.</c:v>
                </c:pt>
                <c:pt idx="9">
                  <c:v>Klimaatverandering is een verschijnsel dat zich globaal voordoet.</c:v>
                </c:pt>
                <c:pt idx="10">
                  <c:v>De effecten van klimaatverandering zijn reeds elders merkbaar.</c:v>
                </c:pt>
                <c:pt idx="11">
                  <c:v>Klimaatverandering is een probleem dat dringend aangepakt moet worden.</c:v>
                </c:pt>
              </c:strCache>
            </c:strRef>
          </c:cat>
          <c:val>
            <c:numRef>
              <c:f>Blad1!$E$2:$E$13</c:f>
              <c:numCache>
                <c:formatCode>0%</c:formatCode>
                <c:ptCount val="12"/>
                <c:pt idx="0">
                  <c:v>0.39366588742212488</c:v>
                </c:pt>
                <c:pt idx="1">
                  <c:v>0.29464700370199215</c:v>
                </c:pt>
                <c:pt idx="2">
                  <c:v>0.35911022758982752</c:v>
                </c:pt>
                <c:pt idx="3">
                  <c:v>0.15641801213109344</c:v>
                </c:pt>
                <c:pt idx="4">
                  <c:v>0.11905380218887139</c:v>
                </c:pt>
                <c:pt idx="5">
                  <c:v>6.7517134426739081E-2</c:v>
                </c:pt>
                <c:pt idx="6">
                  <c:v>4.9735146046547024E-2</c:v>
                </c:pt>
                <c:pt idx="7">
                  <c:v>5.5959921676353469E-2</c:v>
                </c:pt>
                <c:pt idx="8">
                  <c:v>2.1582702975007081E-2</c:v>
                </c:pt>
                <c:pt idx="9">
                  <c:v>3.4733513253932591E-2</c:v>
                </c:pt>
                <c:pt idx="10">
                  <c:v>1.9311676792386098E-2</c:v>
                </c:pt>
                <c:pt idx="11">
                  <c:v>2.6083804420141268E-2</c:v>
                </c:pt>
              </c:numCache>
            </c:numRef>
          </c:val>
        </c:ser>
        <c:ser>
          <c:idx val="4"/>
          <c:order val="4"/>
          <c:tx>
            <c:strRef>
              <c:f>Blad1!$F$1</c:f>
              <c:strCache>
                <c:ptCount val="1"/>
                <c:pt idx="0">
                  <c:v>Helemaal niet akkoord</c:v>
                </c:pt>
              </c:strCache>
            </c:strRef>
          </c:tx>
          <c:spPr>
            <a:solidFill>
              <a:srgbClr val="C00000"/>
            </a:solidFill>
          </c:spPr>
          <c:invertIfNegative val="0"/>
          <c:dLbls>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Blad1!$A$2:$A$13</c:f>
              <c:strCache>
                <c:ptCount val="12"/>
                <c:pt idx="0">
                  <c:v>Klimaatverandering is een verschijnsel dat zich slechts zeer lokaal voordoet.</c:v>
                </c:pt>
                <c:pt idx="1">
                  <c:v>Er is geen klimaatverandering.</c:v>
                </c:pt>
                <c:pt idx="2">
                  <c:v>Klimaatverandering is uitsluitend een natuurlijk verschijnsel.</c:v>
                </c:pt>
                <c:pt idx="3">
                  <c:v>Wat we ook doen, menselijke activiteiten zorgen voor onherstelbare schade aan het klimaat.</c:v>
                </c:pt>
                <c:pt idx="4">
                  <c:v>Klimaatverandering is een ernstig verschijnsel dat een bedreiging vormt in mijn dagelijks leven.</c:v>
                </c:pt>
                <c:pt idx="5">
                  <c:v>Mijn handelingen kunnen een verschil maken voor klimaatverandering.</c:v>
                </c:pt>
                <c:pt idx="6">
                  <c:v>Klimaatverandering kan tegengehouden worden door onze manier van leven te veranderen.</c:v>
                </c:pt>
                <c:pt idx="7">
                  <c:v>De effecten van klimaatverandering zijn reeds merkbaar bij ons.</c:v>
                </c:pt>
                <c:pt idx="8">
                  <c:v>Klimaatwetenschappers hebben voldoende bewezen dat er een klimaatverandering aan de gang is door toedoen van menselijke activiteiten.</c:v>
                </c:pt>
                <c:pt idx="9">
                  <c:v>Klimaatverandering is een verschijnsel dat zich globaal voordoet.</c:v>
                </c:pt>
                <c:pt idx="10">
                  <c:v>De effecten van klimaatverandering zijn reeds elders merkbaar.</c:v>
                </c:pt>
                <c:pt idx="11">
                  <c:v>Klimaatverandering is een probleem dat dringend aangepakt moet worden.</c:v>
                </c:pt>
              </c:strCache>
            </c:strRef>
          </c:cat>
          <c:val>
            <c:numRef>
              <c:f>Blad1!$F$2:$F$13</c:f>
              <c:numCache>
                <c:formatCode>0%</c:formatCode>
                <c:ptCount val="12"/>
                <c:pt idx="0">
                  <c:v>0.43743013148626436</c:v>
                </c:pt>
                <c:pt idx="1">
                  <c:v>0.53543115710881162</c:v>
                </c:pt>
                <c:pt idx="2">
                  <c:v>0.38141241766510392</c:v>
                </c:pt>
                <c:pt idx="3">
                  <c:v>3.6136979217547417E-2</c:v>
                </c:pt>
                <c:pt idx="4">
                  <c:v>4.7205871964197663E-2</c:v>
                </c:pt>
                <c:pt idx="5">
                  <c:v>2.4687692694638039E-2</c:v>
                </c:pt>
                <c:pt idx="6">
                  <c:v>1.6812784244349881E-2</c:v>
                </c:pt>
                <c:pt idx="7">
                  <c:v>9.5434970246605841E-3</c:v>
                </c:pt>
                <c:pt idx="8">
                  <c:v>1.347244345321762E-2</c:v>
                </c:pt>
                <c:pt idx="9">
                  <c:v>1.8344754819007974E-2</c:v>
                </c:pt>
                <c:pt idx="10">
                  <c:v>1.1265507184728721E-2</c:v>
                </c:pt>
                <c:pt idx="11">
                  <c:v>7.4919618212635156E-3</c:v>
                </c:pt>
              </c:numCache>
            </c:numRef>
          </c:val>
        </c:ser>
        <c:dLbls>
          <c:showLegendKey val="0"/>
          <c:showVal val="0"/>
          <c:showCatName val="0"/>
          <c:showSerName val="0"/>
          <c:showPercent val="0"/>
          <c:showBubbleSize val="0"/>
        </c:dLbls>
        <c:gapWidth val="70"/>
        <c:overlap val="100"/>
        <c:axId val="217914400"/>
        <c:axId val="217914792"/>
      </c:barChart>
      <c:catAx>
        <c:axId val="217914400"/>
        <c:scaling>
          <c:orientation val="minMax"/>
        </c:scaling>
        <c:delete val="1"/>
        <c:axPos val="l"/>
        <c:numFmt formatCode="General" sourceLinked="0"/>
        <c:majorTickMark val="out"/>
        <c:minorTickMark val="none"/>
        <c:tickLblPos val="none"/>
        <c:crossAx val="217914792"/>
        <c:crosses val="autoZero"/>
        <c:auto val="1"/>
        <c:lblAlgn val="ctr"/>
        <c:lblOffset val="100"/>
        <c:noMultiLvlLbl val="0"/>
      </c:catAx>
      <c:valAx>
        <c:axId val="217914792"/>
        <c:scaling>
          <c:orientation val="minMax"/>
        </c:scaling>
        <c:delete val="0"/>
        <c:axPos val="b"/>
        <c:majorGridlines/>
        <c:numFmt formatCode="0%" sourceLinked="1"/>
        <c:majorTickMark val="out"/>
        <c:minorTickMark val="none"/>
        <c:tickLblPos val="nextTo"/>
        <c:crossAx val="217914400"/>
        <c:crosses val="autoZero"/>
        <c:crossBetween val="between"/>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38666565298177E-2"/>
          <c:y val="1.7422828692439003E-2"/>
          <c:w val="0.89466182979311715"/>
          <c:h val="3.1064670063114752E-2"/>
        </c:manualLayout>
      </c:layout>
      <c:barChart>
        <c:barDir val="bar"/>
        <c:grouping val="percentStacked"/>
        <c:varyColors val="0"/>
        <c:ser>
          <c:idx val="0"/>
          <c:order val="0"/>
          <c:tx>
            <c:strRef>
              <c:f>Blad1!$B$1</c:f>
              <c:strCache>
                <c:ptCount val="1"/>
                <c:pt idx="0">
                  <c:v>Helemaal akkoord</c:v>
                </c:pt>
              </c:strCache>
            </c:strRef>
          </c:tx>
          <c:spPr>
            <a:solidFill>
              <a:srgbClr val="008000"/>
            </a:solidFill>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Blad1!$B$2:$B$16</c:f>
              <c:numCache>
                <c:formatCode>General</c:formatCode>
                <c:ptCount val="15"/>
              </c:numCache>
            </c:numRef>
          </c:val>
        </c:ser>
        <c:ser>
          <c:idx val="1"/>
          <c:order val="1"/>
          <c:tx>
            <c:strRef>
              <c:f>Blad1!$C$1</c:f>
              <c:strCache>
                <c:ptCount val="1"/>
                <c:pt idx="0">
                  <c:v>Akkoord</c:v>
                </c:pt>
              </c:strCache>
            </c:strRef>
          </c:tx>
          <c:spPr>
            <a:solidFill>
              <a:srgbClr val="92D050"/>
            </a:solidFill>
            <a:ln>
              <a:solidFill>
                <a:srgbClr val="4F81BD"/>
              </a:solidFill>
            </a:ln>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Blad1!$C$2:$C$16</c:f>
              <c:numCache>
                <c:formatCode>General</c:formatCode>
                <c:ptCount val="15"/>
              </c:numCache>
            </c:numRef>
          </c:val>
        </c:ser>
        <c:ser>
          <c:idx val="2"/>
          <c:order val="2"/>
          <c:tx>
            <c:strRef>
              <c:f>Blad1!$D$1</c:f>
              <c:strCache>
                <c:ptCount val="1"/>
                <c:pt idx="0">
                  <c:v>Tussen beide</c:v>
                </c:pt>
              </c:strCache>
            </c:strRef>
          </c:tx>
          <c:spPr>
            <a:solidFill>
              <a:srgbClr val="FFFF00"/>
            </a:solidFill>
            <a:ln>
              <a:solidFill>
                <a:srgbClr val="4F81BD"/>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Blad1!$D$2:$D$16</c:f>
              <c:numCache>
                <c:formatCode>General</c:formatCode>
                <c:ptCount val="15"/>
              </c:numCache>
            </c:numRef>
          </c:val>
        </c:ser>
        <c:ser>
          <c:idx val="3"/>
          <c:order val="3"/>
          <c:tx>
            <c:strRef>
              <c:f>Blad1!$E$1</c:f>
              <c:strCache>
                <c:ptCount val="1"/>
                <c:pt idx="0">
                  <c:v>Niet akkoord</c:v>
                </c:pt>
              </c:strCache>
            </c:strRef>
          </c:tx>
          <c:spPr>
            <a:solidFill>
              <a:srgbClr val="FFC000"/>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Blad1!$E$2:$E$16</c:f>
              <c:numCache>
                <c:formatCode>General</c:formatCode>
                <c:ptCount val="15"/>
              </c:numCache>
            </c:numRef>
          </c:val>
        </c:ser>
        <c:ser>
          <c:idx val="4"/>
          <c:order val="4"/>
          <c:tx>
            <c:strRef>
              <c:f>Blad1!$F$1</c:f>
              <c:strCache>
                <c:ptCount val="1"/>
                <c:pt idx="0">
                  <c:v>Helemaal niet akkoord</c:v>
                </c:pt>
              </c:strCache>
            </c:strRef>
          </c:tx>
          <c:spPr>
            <a:solidFill>
              <a:srgbClr val="C00000"/>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Blad1!$A$2:$A$16</c:f>
              <c:numCache>
                <c:formatCode>General</c:formatCode>
                <c:ptCount val="15"/>
              </c:numCache>
            </c:numRef>
          </c:cat>
          <c:val>
            <c:numRef>
              <c:f>Blad1!$F$2:$F$16</c:f>
              <c:numCache>
                <c:formatCode>General</c:formatCode>
                <c:ptCount val="15"/>
              </c:numCache>
            </c:numRef>
          </c:val>
        </c:ser>
        <c:ser>
          <c:idx val="5"/>
          <c:order val="5"/>
          <c:tx>
            <c:strRef>
              <c:f>Blad1!$G$1</c:f>
              <c:strCache>
                <c:ptCount val="1"/>
                <c:pt idx="0">
                  <c:v>Geen idee</c:v>
                </c:pt>
              </c:strCache>
            </c:strRef>
          </c:tx>
          <c:spPr>
            <a:solidFill>
              <a:prstClr val="white">
                <a:lumMod val="75000"/>
              </a:prstClr>
            </a:solidFill>
          </c:spPr>
          <c:invertIfNegative val="0"/>
          <c:cat>
            <c:numRef>
              <c:f>Blad1!$A$2:$A$16</c:f>
              <c:numCache>
                <c:formatCode>General</c:formatCode>
                <c:ptCount val="15"/>
              </c:numCache>
            </c:numRef>
          </c:cat>
          <c:val>
            <c:numRef>
              <c:f>Blad1!$G$2:$G$16</c:f>
              <c:numCache>
                <c:formatCode>General</c:formatCode>
                <c:ptCount val="15"/>
              </c:numCache>
            </c:numRef>
          </c:val>
        </c:ser>
        <c:dLbls>
          <c:showLegendKey val="0"/>
          <c:showVal val="0"/>
          <c:showCatName val="0"/>
          <c:showSerName val="0"/>
          <c:showPercent val="0"/>
          <c:showBubbleSize val="0"/>
        </c:dLbls>
        <c:gapWidth val="150"/>
        <c:overlap val="100"/>
        <c:axId val="219670040"/>
        <c:axId val="219670432"/>
      </c:barChart>
      <c:catAx>
        <c:axId val="219670040"/>
        <c:scaling>
          <c:orientation val="minMax"/>
        </c:scaling>
        <c:delete val="1"/>
        <c:axPos val="l"/>
        <c:numFmt formatCode="General" sourceLinked="0"/>
        <c:majorTickMark val="out"/>
        <c:minorTickMark val="none"/>
        <c:tickLblPos val="none"/>
        <c:crossAx val="219670432"/>
        <c:crosses val="autoZero"/>
        <c:auto val="1"/>
        <c:lblAlgn val="ctr"/>
        <c:lblOffset val="100"/>
        <c:noMultiLvlLbl val="0"/>
      </c:catAx>
      <c:valAx>
        <c:axId val="219670432"/>
        <c:scaling>
          <c:orientation val="minMax"/>
        </c:scaling>
        <c:delete val="1"/>
        <c:axPos val="b"/>
        <c:numFmt formatCode="0%" sourceLinked="1"/>
        <c:majorTickMark val="out"/>
        <c:minorTickMark val="none"/>
        <c:tickLblPos val="none"/>
        <c:crossAx val="219670040"/>
        <c:crosses val="autoZero"/>
        <c:crossBetween val="between"/>
      </c:valAx>
      <c:spPr>
        <a:noFill/>
        <a:ln w="25400">
          <a:noFill/>
        </a:ln>
      </c:spPr>
    </c:plotArea>
    <c:legend>
      <c:legendPos val="r"/>
      <c:layout>
        <c:manualLayout>
          <c:xMode val="edge"/>
          <c:yMode val="edge"/>
          <c:x val="0.14660518648840049"/>
          <c:y val="0.54108003151165018"/>
          <c:w val="0.85195198045988396"/>
          <c:h val="0.45891996848834982"/>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623083804409138E-2"/>
          <c:y val="1.7236246025575032E-2"/>
          <c:w val="0.87324673248331675"/>
          <c:h val="0.78842757057050561"/>
        </c:manualLayout>
      </c:layout>
      <c:barChart>
        <c:barDir val="bar"/>
        <c:grouping val="percentStacked"/>
        <c:varyColors val="0"/>
        <c:ser>
          <c:idx val="0"/>
          <c:order val="0"/>
          <c:tx>
            <c:strRef>
              <c:f>Blad1!$B$1</c:f>
              <c:strCache>
                <c:ptCount val="1"/>
                <c:pt idx="0">
                  <c:v>Helemaal akkoord</c:v>
                </c:pt>
              </c:strCache>
            </c:strRef>
          </c:tx>
          <c:spPr>
            <a:solidFill>
              <a:srgbClr val="008000"/>
            </a:solidFill>
            <a:ln>
              <a:solidFill>
                <a:srgbClr val="4F81BD"/>
              </a:solidFill>
            </a:ln>
          </c:spPr>
          <c:invertIfNegative val="0"/>
          <c:dLbls>
            <c:numFmt formatCode="0%" sourceLinked="0"/>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De organisatie van het Belgisch klimaatbeleid moet herzien worden.</c:v>
                </c:pt>
                <c:pt idx="1">
                  <c:v>Bij de volgende verkiezingen zal ik zeker rekening houden met de standpunten van de verschillende partijen met betrekking tot het probleem van de klimaatverandering.</c:v>
                </c:pt>
                <c:pt idx="2">
                  <c:v>Er moet een wet komen die de doelstellingen, het kader en de instrumenten voor het Belgische klimaatbeleid vastlegt.</c:v>
                </c:pt>
                <c:pt idx="3">
                  <c:v>De rol van de federale overheid in het coördineren van het Belgische klimaatbeleid moet worden versterkt.</c:v>
                </c:pt>
                <c:pt idx="4">
                  <c:v>De verschillende overheden (lokaal, regionaal, federaal) moeten meer samenwerken op het vlak van het Belgische klimaatbeleid.</c:v>
                </c:pt>
              </c:strCache>
            </c:strRef>
          </c:cat>
          <c:val>
            <c:numRef>
              <c:f>Blad1!$B$2:$B$6</c:f>
              <c:numCache>
                <c:formatCode>0%</c:formatCode>
                <c:ptCount val="5"/>
                <c:pt idx="0">
                  <c:v>0.28401360876257881</c:v>
                </c:pt>
                <c:pt idx="1">
                  <c:v>0.30652766773610868</c:v>
                </c:pt>
                <c:pt idx="2">
                  <c:v>0.28793978258296082</c:v>
                </c:pt>
                <c:pt idx="3">
                  <c:v>0.34196622588791498</c:v>
                </c:pt>
                <c:pt idx="4">
                  <c:v>0.45925462257351529</c:v>
                </c:pt>
              </c:numCache>
            </c:numRef>
          </c:val>
        </c:ser>
        <c:ser>
          <c:idx val="1"/>
          <c:order val="1"/>
          <c:tx>
            <c:strRef>
              <c:f>Blad1!$C$1</c:f>
              <c:strCache>
                <c:ptCount val="1"/>
                <c:pt idx="0">
                  <c:v>Akkoord</c:v>
                </c:pt>
              </c:strCache>
            </c:strRef>
          </c:tx>
          <c:spPr>
            <a:solidFill>
              <a:srgbClr val="92D050"/>
            </a:solidFill>
            <a:ln>
              <a:solidFill>
                <a:srgbClr val="4F81BD"/>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De organisatie van het Belgisch klimaatbeleid moet herzien worden.</c:v>
                </c:pt>
                <c:pt idx="1">
                  <c:v>Bij de volgende verkiezingen zal ik zeker rekening houden met de standpunten van de verschillende partijen met betrekking tot het probleem van de klimaatverandering.</c:v>
                </c:pt>
                <c:pt idx="2">
                  <c:v>Er moet een wet komen die de doelstellingen, het kader en de instrumenten voor het Belgische klimaatbeleid vastlegt.</c:v>
                </c:pt>
                <c:pt idx="3">
                  <c:v>De rol van de federale overheid in het coördineren van het Belgische klimaatbeleid moet worden versterkt.</c:v>
                </c:pt>
                <c:pt idx="4">
                  <c:v>De verschillende overheden (lokaal, regionaal, federaal) moeten meer samenwerken op het vlak van het Belgische klimaatbeleid.</c:v>
                </c:pt>
              </c:strCache>
            </c:strRef>
          </c:cat>
          <c:val>
            <c:numRef>
              <c:f>Blad1!$C$2:$C$6</c:f>
              <c:numCache>
                <c:formatCode>0%</c:formatCode>
                <c:ptCount val="5"/>
                <c:pt idx="0">
                  <c:v>0.16280635582570491</c:v>
                </c:pt>
                <c:pt idx="1">
                  <c:v>0.16735388763762493</c:v>
                </c:pt>
                <c:pt idx="2">
                  <c:v>0.22559122266283024</c:v>
                </c:pt>
                <c:pt idx="3">
                  <c:v>0.23082212353625081</c:v>
                </c:pt>
                <c:pt idx="4">
                  <c:v>0.23590767477942251</c:v>
                </c:pt>
              </c:numCache>
            </c:numRef>
          </c:val>
        </c:ser>
        <c:ser>
          <c:idx val="2"/>
          <c:order val="2"/>
          <c:tx>
            <c:strRef>
              <c:f>Blad1!$D$1</c:f>
              <c:strCache>
                <c:ptCount val="1"/>
                <c:pt idx="0">
                  <c:v>Tussen beide</c:v>
                </c:pt>
              </c:strCache>
            </c:strRef>
          </c:tx>
          <c:spPr>
            <a:solidFill>
              <a:srgbClr val="FFFF00"/>
            </a:solidFill>
            <a:ln>
              <a:solidFill>
                <a:srgbClr val="4F81BD"/>
              </a:solidFill>
            </a:ln>
          </c:spPr>
          <c:invertIfNegative val="0"/>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De organisatie van het Belgisch klimaatbeleid moet herzien worden.</c:v>
                </c:pt>
                <c:pt idx="1">
                  <c:v>Bij de volgende verkiezingen zal ik zeker rekening houden met de standpunten van de verschillende partijen met betrekking tot het probleem van de klimaatverandering.</c:v>
                </c:pt>
                <c:pt idx="2">
                  <c:v>Er moet een wet komen die de doelstellingen, het kader en de instrumenten voor het Belgische klimaatbeleid vastlegt.</c:v>
                </c:pt>
                <c:pt idx="3">
                  <c:v>De rol van de federale overheid in het coördineren van het Belgische klimaatbeleid moet worden versterkt.</c:v>
                </c:pt>
                <c:pt idx="4">
                  <c:v>De verschillende overheden (lokaal, regionaal, federaal) moeten meer samenwerken op het vlak van het Belgische klimaatbeleid.</c:v>
                </c:pt>
              </c:strCache>
            </c:strRef>
          </c:cat>
          <c:val>
            <c:numRef>
              <c:f>Blad1!$D$2:$D$6</c:f>
              <c:numCache>
                <c:formatCode>0%</c:formatCode>
                <c:ptCount val="5"/>
                <c:pt idx="0">
                  <c:v>0.18051003774241503</c:v>
                </c:pt>
                <c:pt idx="1">
                  <c:v>0.21510504122891888</c:v>
                </c:pt>
                <c:pt idx="2">
                  <c:v>0.19037245535018335</c:v>
                </c:pt>
                <c:pt idx="3">
                  <c:v>0.16467275634633588</c:v>
                </c:pt>
                <c:pt idx="4">
                  <c:v>0.11413766709770599</c:v>
                </c:pt>
              </c:numCache>
            </c:numRef>
          </c:val>
        </c:ser>
        <c:ser>
          <c:idx val="3"/>
          <c:order val="3"/>
          <c:tx>
            <c:strRef>
              <c:f>Blad1!$E$1</c:f>
              <c:strCache>
                <c:ptCount val="1"/>
                <c:pt idx="0">
                  <c:v>Niet akkoord</c:v>
                </c:pt>
              </c:strCache>
            </c:strRef>
          </c:tx>
          <c:spPr>
            <a:solidFill>
              <a:srgbClr val="FFC000"/>
            </a:solidFill>
            <a:ln>
              <a:solidFill>
                <a:srgbClr val="4F81BD"/>
              </a:solidFill>
            </a:ln>
          </c:spPr>
          <c:invertIfNegative val="0"/>
          <c:dLbls>
            <c:numFmt formatCode="0%" sourceLinked="0"/>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De organisatie van het Belgisch klimaatbeleid moet herzien worden.</c:v>
                </c:pt>
                <c:pt idx="1">
                  <c:v>Bij de volgende verkiezingen zal ik zeker rekening houden met de standpunten van de verschillende partijen met betrekking tot het probleem van de klimaatverandering.</c:v>
                </c:pt>
                <c:pt idx="2">
                  <c:v>Er moet een wet komen die de doelstellingen, het kader en de instrumenten voor het Belgische klimaatbeleid vastlegt.</c:v>
                </c:pt>
                <c:pt idx="3">
                  <c:v>De rol van de federale overheid in het coördineren van het Belgische klimaatbeleid moet worden versterkt.</c:v>
                </c:pt>
                <c:pt idx="4">
                  <c:v>De verschillende overheden (lokaal, regionaal, federaal) moeten meer samenwerken op het vlak van het Belgische klimaatbeleid.</c:v>
                </c:pt>
              </c:strCache>
            </c:strRef>
          </c:cat>
          <c:val>
            <c:numRef>
              <c:f>Blad1!$E$2:$E$6</c:f>
              <c:numCache>
                <c:formatCode>0%</c:formatCode>
                <c:ptCount val="5"/>
                <c:pt idx="0">
                  <c:v>6.5241675890041484E-2</c:v>
                </c:pt>
                <c:pt idx="1">
                  <c:v>8.3018767640639646E-2</c:v>
                </c:pt>
                <c:pt idx="2">
                  <c:v>8.8462916557136145E-2</c:v>
                </c:pt>
                <c:pt idx="3">
                  <c:v>6.4121526429596579E-2</c:v>
                </c:pt>
                <c:pt idx="4">
                  <c:v>3.9792293480860802E-2</c:v>
                </c:pt>
              </c:numCache>
            </c:numRef>
          </c:val>
        </c:ser>
        <c:ser>
          <c:idx val="4"/>
          <c:order val="4"/>
          <c:tx>
            <c:strRef>
              <c:f>Blad1!$F$1</c:f>
              <c:strCache>
                <c:ptCount val="1"/>
                <c:pt idx="0">
                  <c:v>Helemaal niet akkoord</c:v>
                </c:pt>
              </c:strCache>
            </c:strRef>
          </c:tx>
          <c:spPr>
            <a:solidFill>
              <a:srgbClr val="C00000"/>
            </a:solidFill>
            <a:ln>
              <a:solidFill>
                <a:srgbClr val="4F81BD"/>
              </a:solidFill>
            </a:ln>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De organisatie van het Belgisch klimaatbeleid moet herzien worden.</c:v>
                </c:pt>
                <c:pt idx="1">
                  <c:v>Bij de volgende verkiezingen zal ik zeker rekening houden met de standpunten van de verschillende partijen met betrekking tot het probleem van de klimaatverandering.</c:v>
                </c:pt>
                <c:pt idx="2">
                  <c:v>Er moet een wet komen die de doelstellingen, het kader en de instrumenten voor het Belgische klimaatbeleid vastlegt.</c:v>
                </c:pt>
                <c:pt idx="3">
                  <c:v>De rol van de federale overheid in het coördineren van het Belgische klimaatbeleid moet worden versterkt.</c:v>
                </c:pt>
                <c:pt idx="4">
                  <c:v>De verschillende overheden (lokaal, regionaal, federaal) moeten meer samenwerken op het vlak van het Belgische klimaatbeleid.</c:v>
                </c:pt>
              </c:strCache>
            </c:strRef>
          </c:cat>
          <c:val>
            <c:numRef>
              <c:f>Blad1!$F$2:$F$6</c:f>
              <c:numCache>
                <c:formatCode>0%</c:formatCode>
                <c:ptCount val="5"/>
                <c:pt idx="0">
                  <c:v>5.6824931342065822E-2</c:v>
                </c:pt>
                <c:pt idx="1">
                  <c:v>9.4721978073680213E-2</c:v>
                </c:pt>
                <c:pt idx="2">
                  <c:v>6.6295782998566713E-2</c:v>
                </c:pt>
                <c:pt idx="3">
                  <c:v>5.7308436604549574E-2</c:v>
                </c:pt>
                <c:pt idx="4">
                  <c:v>5.2899847144992553E-2</c:v>
                </c:pt>
              </c:numCache>
            </c:numRef>
          </c:val>
        </c:ser>
        <c:ser>
          <c:idx val="5"/>
          <c:order val="5"/>
          <c:tx>
            <c:strRef>
              <c:f>Blad1!$G$1</c:f>
              <c:strCache>
                <c:ptCount val="1"/>
                <c:pt idx="0">
                  <c:v>Geen idee</c:v>
                </c:pt>
              </c:strCache>
            </c:strRef>
          </c:tx>
          <c:spPr>
            <a:solidFill>
              <a:schemeClr val="bg1">
                <a:lumMod val="85000"/>
              </a:schemeClr>
            </a:solidFill>
            <a:ln>
              <a:solidFill>
                <a:schemeClr val="accent1"/>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De organisatie van het Belgisch klimaatbeleid moet herzien worden.</c:v>
                </c:pt>
                <c:pt idx="1">
                  <c:v>Bij de volgende verkiezingen zal ik zeker rekening houden met de standpunten van de verschillende partijen met betrekking tot het probleem van de klimaatverandering.</c:v>
                </c:pt>
                <c:pt idx="2">
                  <c:v>Er moet een wet komen die de doelstellingen, het kader en de instrumenten voor het Belgische klimaatbeleid vastlegt.</c:v>
                </c:pt>
                <c:pt idx="3">
                  <c:v>De rol van de federale overheid in het coördineren van het Belgische klimaatbeleid moet worden versterkt.</c:v>
                </c:pt>
                <c:pt idx="4">
                  <c:v>De verschillende overheden (lokaal, regionaal, federaal) moeten meer samenwerken op het vlak van het Belgische klimaatbeleid.</c:v>
                </c:pt>
              </c:strCache>
            </c:strRef>
          </c:cat>
          <c:val>
            <c:numRef>
              <c:f>Blad1!$G$2:$G$6</c:f>
              <c:numCache>
                <c:formatCode>0%</c:formatCode>
                <c:ptCount val="5"/>
                <c:pt idx="0">
                  <c:v>0.2506033904371936</c:v>
                </c:pt>
                <c:pt idx="1">
                  <c:v>0.13327265768303187</c:v>
                </c:pt>
                <c:pt idx="2">
                  <c:v>0.14133783984832496</c:v>
                </c:pt>
                <c:pt idx="3">
                  <c:v>0.14110893119535778</c:v>
                </c:pt>
                <c:pt idx="4">
                  <c:v>9.8007894923504063E-2</c:v>
                </c:pt>
              </c:numCache>
            </c:numRef>
          </c:val>
        </c:ser>
        <c:dLbls>
          <c:showLegendKey val="0"/>
          <c:showVal val="0"/>
          <c:showCatName val="0"/>
          <c:showSerName val="0"/>
          <c:showPercent val="0"/>
          <c:showBubbleSize val="0"/>
        </c:dLbls>
        <c:gapWidth val="74"/>
        <c:overlap val="100"/>
        <c:axId val="180461400"/>
        <c:axId val="180461792"/>
      </c:barChart>
      <c:catAx>
        <c:axId val="180461400"/>
        <c:scaling>
          <c:orientation val="minMax"/>
        </c:scaling>
        <c:delete val="1"/>
        <c:axPos val="l"/>
        <c:numFmt formatCode="General" sourceLinked="0"/>
        <c:majorTickMark val="out"/>
        <c:minorTickMark val="none"/>
        <c:tickLblPos val="none"/>
        <c:crossAx val="180461792"/>
        <c:crosses val="autoZero"/>
        <c:auto val="1"/>
        <c:lblAlgn val="ctr"/>
        <c:lblOffset val="100"/>
        <c:noMultiLvlLbl val="0"/>
      </c:catAx>
      <c:valAx>
        <c:axId val="180461792"/>
        <c:scaling>
          <c:orientation val="minMax"/>
        </c:scaling>
        <c:delete val="0"/>
        <c:axPos val="b"/>
        <c:majorGridlines/>
        <c:numFmt formatCode="0%" sourceLinked="1"/>
        <c:majorTickMark val="out"/>
        <c:minorTickMark val="none"/>
        <c:tickLblPos val="nextTo"/>
        <c:crossAx val="180461400"/>
        <c:crosses val="autoZero"/>
        <c:crossBetween val="between"/>
        <c:majorUnit val="0.2"/>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918269831655635E-2"/>
          <c:y val="2.3839020122484681E-2"/>
          <c:w val="0.83123224981492561"/>
          <c:h val="0.71405126211075465"/>
        </c:manualLayout>
      </c:layout>
      <c:barChart>
        <c:barDir val="bar"/>
        <c:grouping val="percentStacked"/>
        <c:varyColors val="0"/>
        <c:ser>
          <c:idx val="0"/>
          <c:order val="0"/>
          <c:tx>
            <c:strRef>
              <c:f>Blad1!$B$1</c:f>
              <c:strCache>
                <c:ptCount val="1"/>
                <c:pt idx="0">
                  <c:v>1</c:v>
                </c:pt>
              </c:strCache>
            </c:strRef>
          </c:tx>
          <c:spPr>
            <a:solidFill>
              <a:srgbClr val="660033"/>
            </a:solidFill>
          </c:spPr>
          <c:invertIfNegative val="0"/>
          <c:dLbls>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Blad1!$A$2:$A$5</c:f>
              <c:numCache>
                <c:formatCode>General</c:formatCode>
                <c:ptCount val="4"/>
                <c:pt idx="0">
                  <c:v>2005</c:v>
                </c:pt>
                <c:pt idx="1">
                  <c:v>2009</c:v>
                </c:pt>
                <c:pt idx="2">
                  <c:v>2013</c:v>
                </c:pt>
                <c:pt idx="3">
                  <c:v>2017</c:v>
                </c:pt>
              </c:numCache>
            </c:numRef>
          </c:cat>
          <c:val>
            <c:numRef>
              <c:f>Blad1!$B$2:$B$5</c:f>
              <c:numCache>
                <c:formatCode>0</c:formatCode>
                <c:ptCount val="4"/>
                <c:pt idx="0" formatCode="General">
                  <c:v>3</c:v>
                </c:pt>
                <c:pt idx="1">
                  <c:v>1</c:v>
                </c:pt>
                <c:pt idx="2" formatCode="General">
                  <c:v>1</c:v>
                </c:pt>
                <c:pt idx="3">
                  <c:v>1.1176805540893751</c:v>
                </c:pt>
              </c:numCache>
            </c:numRef>
          </c:val>
        </c:ser>
        <c:ser>
          <c:idx val="1"/>
          <c:order val="1"/>
          <c:tx>
            <c:strRef>
              <c:f>Blad1!$C$1</c:f>
              <c:strCache>
                <c:ptCount val="1"/>
                <c:pt idx="0">
                  <c:v>2</c:v>
                </c:pt>
              </c:strCache>
            </c:strRef>
          </c:tx>
          <c:spPr>
            <a:solidFill>
              <a:srgbClr val="990033"/>
            </a:solidFill>
          </c:spPr>
          <c:invertIfNegative val="0"/>
          <c:dLbls>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Blad1!$A$2:$A$5</c:f>
              <c:numCache>
                <c:formatCode>General</c:formatCode>
                <c:ptCount val="4"/>
                <c:pt idx="0">
                  <c:v>2005</c:v>
                </c:pt>
                <c:pt idx="1">
                  <c:v>2009</c:v>
                </c:pt>
                <c:pt idx="2">
                  <c:v>2013</c:v>
                </c:pt>
                <c:pt idx="3">
                  <c:v>2017</c:v>
                </c:pt>
              </c:numCache>
            </c:numRef>
          </c:cat>
          <c:val>
            <c:numRef>
              <c:f>Blad1!$C$2:$C$5</c:f>
              <c:numCache>
                <c:formatCode>0</c:formatCode>
                <c:ptCount val="4"/>
                <c:pt idx="0" formatCode="General">
                  <c:v>2</c:v>
                </c:pt>
                <c:pt idx="1">
                  <c:v>2</c:v>
                </c:pt>
                <c:pt idx="3">
                  <c:v>1.3016341133454057</c:v>
                </c:pt>
              </c:numCache>
            </c:numRef>
          </c:val>
        </c:ser>
        <c:ser>
          <c:idx val="2"/>
          <c:order val="2"/>
          <c:tx>
            <c:strRef>
              <c:f>Blad1!$D$1</c:f>
              <c:strCache>
                <c:ptCount val="1"/>
                <c:pt idx="0">
                  <c:v>3</c:v>
                </c:pt>
              </c:strCache>
            </c:strRef>
          </c:tx>
          <c:spPr>
            <a:solidFill>
              <a:srgbClr val="FF0000"/>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Blad1!$A$2:$A$5</c:f>
              <c:numCache>
                <c:formatCode>General</c:formatCode>
                <c:ptCount val="4"/>
                <c:pt idx="0">
                  <c:v>2005</c:v>
                </c:pt>
                <c:pt idx="1">
                  <c:v>2009</c:v>
                </c:pt>
                <c:pt idx="2">
                  <c:v>2013</c:v>
                </c:pt>
                <c:pt idx="3">
                  <c:v>2017</c:v>
                </c:pt>
              </c:numCache>
            </c:numRef>
          </c:cat>
          <c:val>
            <c:numRef>
              <c:f>Blad1!$D$2:$D$5</c:f>
              <c:numCache>
                <c:formatCode>0</c:formatCode>
                <c:ptCount val="4"/>
                <c:pt idx="0" formatCode="General">
                  <c:v>5</c:v>
                </c:pt>
                <c:pt idx="1">
                  <c:v>5</c:v>
                </c:pt>
                <c:pt idx="2" formatCode="General">
                  <c:v>4</c:v>
                </c:pt>
                <c:pt idx="3">
                  <c:v>2.1029814900969632</c:v>
                </c:pt>
              </c:numCache>
            </c:numRef>
          </c:val>
        </c:ser>
        <c:ser>
          <c:idx val="3"/>
          <c:order val="3"/>
          <c:tx>
            <c:strRef>
              <c:f>Blad1!$E$1</c:f>
              <c:strCache>
                <c:ptCount val="1"/>
                <c:pt idx="0">
                  <c:v>4</c:v>
                </c:pt>
              </c:strCache>
            </c:strRef>
          </c:tx>
          <c:spPr>
            <a:solidFill>
              <a:srgbClr val="FFC000"/>
            </a:solidFill>
          </c:spPr>
          <c:invertIfNegative val="0"/>
          <c:dLbls>
            <c:spPr>
              <a:noFill/>
              <a:ln>
                <a:noFill/>
              </a:ln>
              <a:effectLst/>
            </c:spPr>
            <c:txPr>
              <a:bodyPr/>
              <a:lstStyle/>
              <a:p>
                <a:pPr>
                  <a:defRPr b="1">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Blad1!$A$2:$A$5</c:f>
              <c:numCache>
                <c:formatCode>General</c:formatCode>
                <c:ptCount val="4"/>
                <c:pt idx="0">
                  <c:v>2005</c:v>
                </c:pt>
                <c:pt idx="1">
                  <c:v>2009</c:v>
                </c:pt>
                <c:pt idx="2">
                  <c:v>2013</c:v>
                </c:pt>
                <c:pt idx="3">
                  <c:v>2017</c:v>
                </c:pt>
              </c:numCache>
            </c:numRef>
          </c:cat>
          <c:val>
            <c:numRef>
              <c:f>Blad1!$E$2:$E$5</c:f>
              <c:numCache>
                <c:formatCode>0</c:formatCode>
                <c:ptCount val="4"/>
                <c:pt idx="0" formatCode="General">
                  <c:v>8</c:v>
                </c:pt>
                <c:pt idx="1">
                  <c:v>7</c:v>
                </c:pt>
                <c:pt idx="2" formatCode="General">
                  <c:v>6</c:v>
                </c:pt>
                <c:pt idx="3">
                  <c:v>6.4457865302751776</c:v>
                </c:pt>
              </c:numCache>
            </c:numRef>
          </c:val>
        </c:ser>
        <c:ser>
          <c:idx val="4"/>
          <c:order val="4"/>
          <c:tx>
            <c:strRef>
              <c:f>Blad1!$F$1</c:f>
              <c:strCache>
                <c:ptCount val="1"/>
                <c:pt idx="0">
                  <c:v>5</c:v>
                </c:pt>
              </c:strCache>
            </c:strRef>
          </c:tx>
          <c:spPr>
            <a:solidFill>
              <a:srgbClr val="FFFF00"/>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Blad1!$A$2:$A$5</c:f>
              <c:numCache>
                <c:formatCode>General</c:formatCode>
                <c:ptCount val="4"/>
                <c:pt idx="0">
                  <c:v>2005</c:v>
                </c:pt>
                <c:pt idx="1">
                  <c:v>2009</c:v>
                </c:pt>
                <c:pt idx="2">
                  <c:v>2013</c:v>
                </c:pt>
                <c:pt idx="3">
                  <c:v>2017</c:v>
                </c:pt>
              </c:numCache>
            </c:numRef>
          </c:cat>
          <c:val>
            <c:numRef>
              <c:f>Blad1!$F$2:$F$5</c:f>
              <c:numCache>
                <c:formatCode>0</c:formatCode>
                <c:ptCount val="4"/>
                <c:pt idx="0" formatCode="General">
                  <c:v>22</c:v>
                </c:pt>
                <c:pt idx="1">
                  <c:v>22</c:v>
                </c:pt>
                <c:pt idx="2" formatCode="General">
                  <c:v>16</c:v>
                </c:pt>
                <c:pt idx="3">
                  <c:v>16.69110019330385</c:v>
                </c:pt>
              </c:numCache>
            </c:numRef>
          </c:val>
        </c:ser>
        <c:ser>
          <c:idx val="5"/>
          <c:order val="5"/>
          <c:tx>
            <c:strRef>
              <c:f>Blad1!$G$1</c:f>
              <c:strCache>
                <c:ptCount val="1"/>
                <c:pt idx="0">
                  <c:v>6</c:v>
                </c:pt>
              </c:strCache>
            </c:strRef>
          </c:tx>
          <c:spPr>
            <a:solidFill>
              <a:srgbClr val="92D050"/>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Blad1!$A$2:$A$5</c:f>
              <c:numCache>
                <c:formatCode>General</c:formatCode>
                <c:ptCount val="4"/>
                <c:pt idx="0">
                  <c:v>2005</c:v>
                </c:pt>
                <c:pt idx="1">
                  <c:v>2009</c:v>
                </c:pt>
                <c:pt idx="2">
                  <c:v>2013</c:v>
                </c:pt>
                <c:pt idx="3">
                  <c:v>2017</c:v>
                </c:pt>
              </c:numCache>
            </c:numRef>
          </c:cat>
          <c:val>
            <c:numRef>
              <c:f>Blad1!$G$2:$G$5</c:f>
              <c:numCache>
                <c:formatCode>0</c:formatCode>
                <c:ptCount val="4"/>
                <c:pt idx="0" formatCode="General">
                  <c:v>26</c:v>
                </c:pt>
                <c:pt idx="1">
                  <c:v>24</c:v>
                </c:pt>
                <c:pt idx="2" formatCode="General">
                  <c:v>28</c:v>
                </c:pt>
                <c:pt idx="3">
                  <c:v>20.697890899296905</c:v>
                </c:pt>
              </c:numCache>
            </c:numRef>
          </c:val>
        </c:ser>
        <c:ser>
          <c:idx val="6"/>
          <c:order val="6"/>
          <c:tx>
            <c:strRef>
              <c:f>Blad1!$H$1</c:f>
              <c:strCache>
                <c:ptCount val="1"/>
                <c:pt idx="0">
                  <c:v>7</c:v>
                </c:pt>
              </c:strCache>
            </c:strRef>
          </c:tx>
          <c:spPr>
            <a:solidFill>
              <a:srgbClr val="0AC800"/>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Blad1!$A$2:$A$5</c:f>
              <c:numCache>
                <c:formatCode>General</c:formatCode>
                <c:ptCount val="4"/>
                <c:pt idx="0">
                  <c:v>2005</c:v>
                </c:pt>
                <c:pt idx="1">
                  <c:v>2009</c:v>
                </c:pt>
                <c:pt idx="2">
                  <c:v>2013</c:v>
                </c:pt>
                <c:pt idx="3">
                  <c:v>2017</c:v>
                </c:pt>
              </c:numCache>
            </c:numRef>
          </c:cat>
          <c:val>
            <c:numRef>
              <c:f>Blad1!$H$2:$H$5</c:f>
              <c:numCache>
                <c:formatCode>0</c:formatCode>
                <c:ptCount val="4"/>
                <c:pt idx="0" formatCode="General">
                  <c:v>25</c:v>
                </c:pt>
                <c:pt idx="1">
                  <c:v>25</c:v>
                </c:pt>
                <c:pt idx="2">
                  <c:v>26</c:v>
                </c:pt>
                <c:pt idx="3">
                  <c:v>29.063166332110789</c:v>
                </c:pt>
              </c:numCache>
            </c:numRef>
          </c:val>
        </c:ser>
        <c:ser>
          <c:idx val="7"/>
          <c:order val="7"/>
          <c:tx>
            <c:strRef>
              <c:f>Blad1!$I$1</c:f>
              <c:strCache>
                <c:ptCount val="1"/>
                <c:pt idx="0">
                  <c:v>8</c:v>
                </c:pt>
              </c:strCache>
            </c:strRef>
          </c:tx>
          <c:spPr>
            <a:solidFill>
              <a:srgbClr val="3E7800"/>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Blad1!$A$2:$A$5</c:f>
              <c:numCache>
                <c:formatCode>General</c:formatCode>
                <c:ptCount val="4"/>
                <c:pt idx="0">
                  <c:v>2005</c:v>
                </c:pt>
                <c:pt idx="1">
                  <c:v>2009</c:v>
                </c:pt>
                <c:pt idx="2">
                  <c:v>2013</c:v>
                </c:pt>
                <c:pt idx="3">
                  <c:v>2017</c:v>
                </c:pt>
              </c:numCache>
            </c:numRef>
          </c:cat>
          <c:val>
            <c:numRef>
              <c:f>Blad1!$I$2:$I$5</c:f>
              <c:numCache>
                <c:formatCode>0</c:formatCode>
                <c:ptCount val="4"/>
                <c:pt idx="0" formatCode="General">
                  <c:v>7</c:v>
                </c:pt>
                <c:pt idx="1">
                  <c:v>10</c:v>
                </c:pt>
                <c:pt idx="2">
                  <c:v>13</c:v>
                </c:pt>
                <c:pt idx="3">
                  <c:v>17.498858378231819</c:v>
                </c:pt>
              </c:numCache>
            </c:numRef>
          </c:val>
        </c:ser>
        <c:ser>
          <c:idx val="8"/>
          <c:order val="8"/>
          <c:tx>
            <c:strRef>
              <c:f>Blad1!$J$1</c:f>
              <c:strCache>
                <c:ptCount val="1"/>
                <c:pt idx="0">
                  <c:v>9</c:v>
                </c:pt>
              </c:strCache>
            </c:strRef>
          </c:tx>
          <c:spPr>
            <a:solidFill>
              <a:srgbClr val="005A00"/>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Blad1!$A$2:$A$5</c:f>
              <c:numCache>
                <c:formatCode>General</c:formatCode>
                <c:ptCount val="4"/>
                <c:pt idx="0">
                  <c:v>2005</c:v>
                </c:pt>
                <c:pt idx="1">
                  <c:v>2009</c:v>
                </c:pt>
                <c:pt idx="2">
                  <c:v>2013</c:v>
                </c:pt>
                <c:pt idx="3">
                  <c:v>2017</c:v>
                </c:pt>
              </c:numCache>
            </c:numRef>
          </c:cat>
          <c:val>
            <c:numRef>
              <c:f>Blad1!$J$2:$J$5</c:f>
              <c:numCache>
                <c:formatCode>0</c:formatCode>
                <c:ptCount val="4"/>
                <c:pt idx="0" formatCode="General">
                  <c:v>1</c:v>
                </c:pt>
                <c:pt idx="1">
                  <c:v>2</c:v>
                </c:pt>
                <c:pt idx="2">
                  <c:v>2</c:v>
                </c:pt>
                <c:pt idx="3">
                  <c:v>3.8887193700929612</c:v>
                </c:pt>
              </c:numCache>
            </c:numRef>
          </c:val>
        </c:ser>
        <c:ser>
          <c:idx val="9"/>
          <c:order val="9"/>
          <c:tx>
            <c:strRef>
              <c:f>Blad1!$K$1</c:f>
              <c:strCache>
                <c:ptCount val="1"/>
                <c:pt idx="0">
                  <c:v>10</c:v>
                </c:pt>
              </c:strCache>
            </c:strRef>
          </c:tx>
          <c:spPr>
            <a:solidFill>
              <a:srgbClr val="003300"/>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Blad1!$A$2:$A$5</c:f>
              <c:numCache>
                <c:formatCode>General</c:formatCode>
                <c:ptCount val="4"/>
                <c:pt idx="0">
                  <c:v>2005</c:v>
                </c:pt>
                <c:pt idx="1">
                  <c:v>2009</c:v>
                </c:pt>
                <c:pt idx="2">
                  <c:v>2013</c:v>
                </c:pt>
                <c:pt idx="3">
                  <c:v>2017</c:v>
                </c:pt>
              </c:numCache>
            </c:numRef>
          </c:cat>
          <c:val>
            <c:numRef>
              <c:f>Blad1!$K$2:$K$5</c:f>
              <c:numCache>
                <c:formatCode>0</c:formatCode>
                <c:ptCount val="4"/>
                <c:pt idx="0" formatCode="General">
                  <c:v>1</c:v>
                </c:pt>
                <c:pt idx="1">
                  <c:v>1</c:v>
                </c:pt>
                <c:pt idx="2" formatCode="General">
                  <c:v>1</c:v>
                </c:pt>
                <c:pt idx="3">
                  <c:v>1.1921821391567602</c:v>
                </c:pt>
              </c:numCache>
            </c:numRef>
          </c:val>
        </c:ser>
        <c:dLbls>
          <c:showLegendKey val="0"/>
          <c:showVal val="0"/>
          <c:showCatName val="0"/>
          <c:showSerName val="0"/>
          <c:showPercent val="0"/>
          <c:showBubbleSize val="0"/>
        </c:dLbls>
        <c:gapWidth val="54"/>
        <c:overlap val="100"/>
        <c:axId val="218055104"/>
        <c:axId val="218055496"/>
      </c:barChart>
      <c:catAx>
        <c:axId val="218055104"/>
        <c:scaling>
          <c:orientation val="minMax"/>
        </c:scaling>
        <c:delete val="1"/>
        <c:axPos val="l"/>
        <c:numFmt formatCode="General" sourceLinked="1"/>
        <c:majorTickMark val="out"/>
        <c:minorTickMark val="none"/>
        <c:tickLblPos val="none"/>
        <c:crossAx val="218055496"/>
        <c:crosses val="autoZero"/>
        <c:auto val="1"/>
        <c:lblAlgn val="ctr"/>
        <c:lblOffset val="100"/>
        <c:noMultiLvlLbl val="0"/>
      </c:catAx>
      <c:valAx>
        <c:axId val="218055496"/>
        <c:scaling>
          <c:orientation val="minMax"/>
        </c:scaling>
        <c:delete val="0"/>
        <c:axPos val="b"/>
        <c:majorGridlines/>
        <c:numFmt formatCode="0%" sourceLinked="1"/>
        <c:majorTickMark val="out"/>
        <c:minorTickMark val="none"/>
        <c:tickLblPos val="nextTo"/>
        <c:crossAx val="218055104"/>
        <c:crosses val="autoZero"/>
        <c:crossBetween val="between"/>
      </c:valAx>
    </c:plotArea>
    <c:legend>
      <c:legendPos val="r"/>
      <c:layout>
        <c:manualLayout>
          <c:xMode val="edge"/>
          <c:yMode val="edge"/>
          <c:x val="9.535519598511745E-2"/>
          <c:y val="0.84069991251094589"/>
          <c:w val="0.83058483074231049"/>
          <c:h val="0.15930008748906552"/>
        </c:manualLayout>
      </c:layout>
      <c:overlay val="0"/>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A4805A-ED32-C445-A1CA-36B6157E7F52}" type="datetimeFigureOut">
              <a:rPr lang="en-US" smtClean="0"/>
              <a:t>2/23/2018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F98B70-DC7B-4E45-891D-6C9111B53CF5}" type="slidenum">
              <a:rPr lang="en-US" smtClean="0"/>
              <a:t>‹N°›</a:t>
            </a:fld>
            <a:endParaRPr lang="en-US"/>
          </a:p>
        </p:txBody>
      </p:sp>
    </p:spTree>
    <p:extLst>
      <p:ext uri="{BB962C8B-B14F-4D97-AF65-F5344CB8AC3E}">
        <p14:creationId xmlns:p14="http://schemas.microsoft.com/office/powerpoint/2010/main" val="2957887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F201B7-040C-614C-BFDA-A2A690AD0317}" type="datetimeFigureOut">
              <a:rPr lang="en-US" smtClean="0"/>
              <a:t>2/23/2018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D625F-BA19-AE45-A9ED-032DD5157011}" type="slidenum">
              <a:rPr lang="en-US" smtClean="0"/>
              <a:t>‹N°›</a:t>
            </a:fld>
            <a:endParaRPr lang="en-US"/>
          </a:p>
        </p:txBody>
      </p:sp>
    </p:spTree>
    <p:extLst>
      <p:ext uri="{BB962C8B-B14F-4D97-AF65-F5344CB8AC3E}">
        <p14:creationId xmlns:p14="http://schemas.microsoft.com/office/powerpoint/2010/main" val="10322310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1394741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1444386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3170876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934802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1463117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270251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2267165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2609477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3966267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3752218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68583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482217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2156849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5D625F-BA19-AE45-A9ED-032DD5157011}" type="slidenum">
              <a:rPr lang="en-US" smtClean="0"/>
              <a:t>27</a:t>
            </a:fld>
            <a:endParaRPr lang="en-US"/>
          </a:p>
        </p:txBody>
      </p:sp>
    </p:spTree>
    <p:extLst>
      <p:ext uri="{BB962C8B-B14F-4D97-AF65-F5344CB8AC3E}">
        <p14:creationId xmlns:p14="http://schemas.microsoft.com/office/powerpoint/2010/main" val="2040087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1582593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2653159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28008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192573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3468078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5D625F-BA19-AE45-A9ED-032DD5157011}" type="slidenum">
              <a:rPr lang="en-US" smtClean="0"/>
              <a:t>36</a:t>
            </a:fld>
            <a:endParaRPr lang="en-US"/>
          </a:p>
        </p:txBody>
      </p:sp>
    </p:spTree>
    <p:extLst>
      <p:ext uri="{BB962C8B-B14F-4D97-AF65-F5344CB8AC3E}">
        <p14:creationId xmlns:p14="http://schemas.microsoft.com/office/powerpoint/2010/main" val="2952482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3707510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5D625F-BA19-AE45-A9ED-032DD5157011}" type="slidenum">
              <a:rPr lang="en-US" smtClean="0"/>
              <a:t>38</a:t>
            </a:fld>
            <a:endParaRPr lang="en-US"/>
          </a:p>
        </p:txBody>
      </p:sp>
    </p:spTree>
    <p:extLst>
      <p:ext uri="{BB962C8B-B14F-4D97-AF65-F5344CB8AC3E}">
        <p14:creationId xmlns:p14="http://schemas.microsoft.com/office/powerpoint/2010/main" val="312046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4018764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13434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83672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1003924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74537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277306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154174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Tree>
    <p:extLst>
      <p:ext uri="{BB962C8B-B14F-4D97-AF65-F5344CB8AC3E}">
        <p14:creationId xmlns:p14="http://schemas.microsoft.com/office/powerpoint/2010/main" val="378506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5.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NL">
    <p:spTree>
      <p:nvGrpSpPr>
        <p:cNvPr id="1" name=""/>
        <p:cNvGrpSpPr/>
        <p:nvPr/>
      </p:nvGrpSpPr>
      <p:grpSpPr>
        <a:xfrm>
          <a:off x="0" y="0"/>
          <a:ext cx="0" cy="0"/>
          <a:chOff x="0" y="0"/>
          <a:chExt cx="0" cy="0"/>
        </a:xfrm>
      </p:grpSpPr>
      <p:sp>
        <p:nvSpPr>
          <p:cNvPr id="2" name="Title 1"/>
          <p:cNvSpPr>
            <a:spLocks noGrp="1"/>
          </p:cNvSpPr>
          <p:nvPr>
            <p:ph type="ctrTitle"/>
          </p:nvPr>
        </p:nvSpPr>
        <p:spPr>
          <a:xfrm>
            <a:off x="360000" y="1439999"/>
            <a:ext cx="4826400" cy="3960000"/>
          </a:xfrm>
        </p:spPr>
        <p:txBody>
          <a:bodyPr/>
          <a:lstStyle>
            <a:lvl1pPr>
              <a:defRPr b="1">
                <a:latin typeface="Segoe UI Semilight" panose="020B0402040204020203" pitchFamily="34" charset="0"/>
                <a:cs typeface="Segoe UI Semilight" panose="020B0402040204020203" pitchFamily="34" charset="0"/>
              </a:defRPr>
            </a:lvl1pPr>
          </a:lstStyle>
          <a:p>
            <a:r>
              <a:rPr lang="nl-BE" noProof="0" dirty="0"/>
              <a:t>Click </a:t>
            </a:r>
            <a:r>
              <a:rPr lang="nl-BE" noProof="0" dirty="0" err="1"/>
              <a:t>to</a:t>
            </a:r>
            <a:r>
              <a:rPr lang="nl-BE" noProof="0" dirty="0"/>
              <a:t> </a:t>
            </a:r>
            <a:r>
              <a:rPr lang="nl-BE" noProof="0" dirty="0" err="1"/>
              <a:t>edit</a:t>
            </a:r>
            <a:r>
              <a:rPr lang="nl-BE" noProof="0" dirty="0"/>
              <a:t> Master </a:t>
            </a:r>
            <a:r>
              <a:rPr lang="nl-BE" noProof="0" dirty="0" err="1"/>
              <a:t>title</a:t>
            </a:r>
            <a:r>
              <a:rPr lang="nl-BE" noProof="0" dirty="0"/>
              <a:t> </a:t>
            </a:r>
            <a:r>
              <a:rPr lang="nl-BE" noProof="0" dirty="0" err="1"/>
              <a:t>style</a:t>
            </a:r>
            <a:endParaRPr lang="nl-BE" noProof="0" dirty="0"/>
          </a:p>
        </p:txBody>
      </p:sp>
      <p:sp>
        <p:nvSpPr>
          <p:cNvPr id="3" name="Subtitle 2"/>
          <p:cNvSpPr>
            <a:spLocks noGrp="1"/>
          </p:cNvSpPr>
          <p:nvPr>
            <p:ph type="subTitle" idx="1"/>
          </p:nvPr>
        </p:nvSpPr>
        <p:spPr>
          <a:xfrm>
            <a:off x="1323803" y="4369364"/>
            <a:ext cx="3896197" cy="184666"/>
          </a:xfrm>
          <a:prstGeom prst="rect">
            <a:avLst/>
          </a:prstGeom>
        </p:spPr>
        <p:txBody>
          <a:bodyPr lIns="0" tIns="0" rIns="0" bIns="0">
            <a:spAutoFit/>
          </a:bodyPr>
          <a:lstStyle>
            <a:lvl1pPr marL="0" indent="-144000" algn="l">
              <a:buFont typeface="Arial"/>
              <a:buChar char="•"/>
              <a:defRPr>
                <a:solidFill>
                  <a:schemeClr val="accent6"/>
                </a:solidFill>
                <a:latin typeface="Segoe UI Semilight" panose="020B0402040204020203" pitchFamily="34" charset="0"/>
                <a:cs typeface="Segoe UI Semilight" panose="020B04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dirty="0"/>
              <a:t>Click </a:t>
            </a:r>
            <a:r>
              <a:rPr lang="nl-BE" noProof="0" dirty="0" err="1"/>
              <a:t>to</a:t>
            </a:r>
            <a:r>
              <a:rPr lang="nl-BE" noProof="0" dirty="0"/>
              <a:t> </a:t>
            </a:r>
            <a:r>
              <a:rPr lang="nl-BE" noProof="0" dirty="0" err="1"/>
              <a:t>edit</a:t>
            </a:r>
            <a:r>
              <a:rPr lang="nl-BE" noProof="0" dirty="0"/>
              <a:t> Master </a:t>
            </a:r>
            <a:r>
              <a:rPr lang="nl-BE" noProof="0" dirty="0" err="1"/>
              <a:t>subtitle</a:t>
            </a:r>
            <a:r>
              <a:rPr lang="nl-BE" noProof="0" dirty="0"/>
              <a:t> </a:t>
            </a:r>
            <a:r>
              <a:rPr lang="nl-BE" noProof="0" dirty="0" err="1"/>
              <a:t>style</a:t>
            </a:r>
            <a:endParaRPr lang="nl-BE" noProof="0" dirty="0"/>
          </a:p>
        </p:txBody>
      </p:sp>
      <p:sp>
        <p:nvSpPr>
          <p:cNvPr id="5" name="Footer Placeholder 4"/>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r>
              <a:rPr lang="nl-BE" dirty="0" smtClean="0"/>
              <a:t>Naam spreker</a:t>
            </a:r>
            <a:endParaRPr lang="nl-BE" dirty="0"/>
          </a:p>
        </p:txBody>
      </p:sp>
      <p:pic>
        <p:nvPicPr>
          <p:cNvPr id="13" name="Picture 12" descr="SPF_climat_ppt_b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6499" y="5809908"/>
            <a:ext cx="753100" cy="569244"/>
          </a:xfrm>
          <a:prstGeom prst="rect">
            <a:avLst/>
          </a:prstGeom>
        </p:spPr>
      </p:pic>
      <p:sp>
        <p:nvSpPr>
          <p:cNvPr id="14" name="TextBox 13"/>
          <p:cNvSpPr txBox="1"/>
          <p:nvPr userDrawn="1"/>
        </p:nvSpPr>
        <p:spPr>
          <a:xfrm>
            <a:off x="354785" y="6056549"/>
            <a:ext cx="7503900" cy="345159"/>
          </a:xfrm>
          <a:prstGeom prst="rect">
            <a:avLst/>
          </a:prstGeom>
          <a:noFill/>
        </p:spPr>
        <p:txBody>
          <a:bodyPr wrap="square" lIns="0" tIns="0" rIns="0" bIns="0" rtlCol="0" anchor="t" anchorCtr="0">
            <a:spAutoFit/>
          </a:bodyPr>
          <a:lstStyle/>
          <a:p>
            <a:pPr rtl="0">
              <a:lnSpc>
                <a:spcPts val="1400"/>
              </a:lnSpc>
            </a:pPr>
            <a:r>
              <a:rPr lang="nl-BE" sz="1600" b="1" i="0" u="none" strike="noStrike" kern="1200" cap="all" baseline="30000" noProof="0" dirty="0">
                <a:solidFill>
                  <a:schemeClr val="tx2"/>
                </a:solidFill>
                <a:latin typeface="Segoe UI Semilight" panose="020B0402040204020203" pitchFamily="34" charset="0"/>
                <a:ea typeface="+mn-ea"/>
                <a:cs typeface="Segoe UI Semilight" panose="020B0402040204020203" pitchFamily="34" charset="0"/>
              </a:rPr>
              <a:t>Dienst Klimaatverandering</a:t>
            </a:r>
            <a:r>
              <a:rPr lang="nl-BE" sz="1600" b="1" i="0" u="none" strike="noStrike" kern="1200" cap="all" baseline="0" noProof="0" dirty="0">
                <a:solidFill>
                  <a:schemeClr val="tx2"/>
                </a:solidFill>
                <a:latin typeface="Segoe UI Semilight" panose="020B0402040204020203" pitchFamily="34" charset="0"/>
                <a:ea typeface="+mn-ea"/>
                <a:cs typeface="Segoe UI Semilight" panose="020B0402040204020203" pitchFamily="34" charset="0"/>
              </a:rPr>
              <a:t> </a:t>
            </a:r>
            <a:endParaRPr lang="nl-BE" sz="1600" b="1" i="0" u="none" strike="noStrike" kern="1200" cap="all" baseline="30000" noProof="0" dirty="0">
              <a:solidFill>
                <a:schemeClr val="tx2"/>
              </a:solidFill>
              <a:latin typeface="Segoe UI Semilight" panose="020B0402040204020203" pitchFamily="34" charset="0"/>
              <a:ea typeface="+mn-ea"/>
              <a:cs typeface="Segoe UI Semilight" panose="020B0402040204020203" pitchFamily="34" charset="0"/>
            </a:endParaRPr>
          </a:p>
          <a:p>
            <a:pPr rtl="0">
              <a:lnSpc>
                <a:spcPts val="1400"/>
              </a:lnSpc>
            </a:pPr>
            <a:r>
              <a:rPr lang="nl-BE" sz="1600" b="1" i="0" u="none" strike="noStrike" kern="1200" cap="all" baseline="30000" noProof="0" dirty="0">
                <a:solidFill>
                  <a:schemeClr val="accent2"/>
                </a:solidFill>
                <a:latin typeface="Segoe UI Semilight" panose="020B0402040204020203" pitchFamily="34" charset="0"/>
                <a:ea typeface="+mn-ea"/>
                <a:cs typeface="Segoe UI Semilight" panose="020B0402040204020203" pitchFamily="34" charset="0"/>
              </a:rPr>
              <a:t>Federale overheidsdienst Volksgezondheid, Veiligheid van de Voedselketen en Leefmilieu</a:t>
            </a:r>
            <a:endParaRPr lang="nl-BE" sz="1600" b="1" cap="all" baseline="30000" noProof="0" dirty="0">
              <a:solidFill>
                <a:schemeClr val="accent2"/>
              </a:solidFill>
              <a:latin typeface="Segoe UI Semilight" panose="020B0402040204020203" pitchFamily="34" charset="0"/>
              <a:cs typeface="Segoe UI Semilight" panose="020B0402040204020203" pitchFamily="34" charset="0"/>
            </a:endParaRPr>
          </a:p>
        </p:txBody>
      </p:sp>
      <p:sp>
        <p:nvSpPr>
          <p:cNvPr id="15" name="Text Placeholder 6"/>
          <p:cNvSpPr>
            <a:spLocks noGrp="1"/>
          </p:cNvSpPr>
          <p:nvPr>
            <p:ph type="body" sz="quarter" idx="15" hasCustomPrompt="1"/>
          </p:nvPr>
        </p:nvSpPr>
        <p:spPr>
          <a:xfrm>
            <a:off x="360000" y="4370400"/>
            <a:ext cx="963803" cy="183630"/>
          </a:xfrm>
          <a:prstGeom prst="rect">
            <a:avLst/>
          </a:prstGeom>
        </p:spPr>
        <p:txBody>
          <a:bodyPr lIns="180000" tIns="0" rIns="0" bIns="0"/>
          <a:lstStyle>
            <a:lvl1pPr marL="0" indent="0">
              <a:buFontTx/>
              <a:buNone/>
              <a:defRPr>
                <a:latin typeface="Segoe UI Semilight" panose="020B0402040204020203" pitchFamily="34" charset="0"/>
                <a:cs typeface="Segoe UI Semilight" panose="020B0402040204020203" pitchFamily="34" charset="0"/>
              </a:defRPr>
            </a:lvl1pPr>
          </a:lstStyle>
          <a:p>
            <a:pPr lvl="0"/>
            <a:r>
              <a:rPr lang="nl-BE" noProof="0" dirty="0"/>
              <a:t>DATE</a:t>
            </a:r>
          </a:p>
        </p:txBody>
      </p:sp>
      <p:sp>
        <p:nvSpPr>
          <p:cNvPr id="16" name="Content Placeholder 8"/>
          <p:cNvSpPr>
            <a:spLocks noGrp="1"/>
          </p:cNvSpPr>
          <p:nvPr>
            <p:ph sz="quarter" idx="12"/>
          </p:nvPr>
        </p:nvSpPr>
        <p:spPr>
          <a:xfrm>
            <a:off x="5186400" y="1439862"/>
            <a:ext cx="3600000" cy="2520000"/>
          </a:xfrm>
          <a:prstGeom prst="rect">
            <a:avLst/>
          </a:prstGeom>
          <a:blipFill>
            <a:blip r:embed="rId3"/>
            <a:stretch>
              <a:fillRect/>
            </a:stretch>
          </a:blipFill>
          <a:ln w="25400">
            <a:solidFill>
              <a:schemeClr val="accent6"/>
            </a:solidFill>
          </a:ln>
        </p:spPr>
        <p:txBody>
          <a:bodyPr vert="horz"/>
          <a:lstStyle>
            <a:lvl1pPr marL="0" indent="0">
              <a:buFontTx/>
              <a:buNone/>
              <a:defRPr b="1">
                <a:latin typeface="Segoe UI Semilight" panose="020B0402040204020203" pitchFamily="34" charset="0"/>
                <a:cs typeface="Segoe UI Semilight" panose="020B0402040204020203" pitchFamily="34" charset="0"/>
              </a:defRPr>
            </a:lvl1pPr>
          </a:lstStyle>
          <a:p>
            <a:pPr lvl="0"/>
            <a:r>
              <a:rPr lang="en-US"/>
              <a:t>Edit Master text styles</a:t>
            </a:r>
          </a:p>
        </p:txBody>
      </p:sp>
      <p:sp>
        <p:nvSpPr>
          <p:cNvPr id="17" name="Content Placeholder 10"/>
          <p:cNvSpPr>
            <a:spLocks noGrp="1"/>
          </p:cNvSpPr>
          <p:nvPr>
            <p:ph sz="quarter" idx="14"/>
          </p:nvPr>
        </p:nvSpPr>
        <p:spPr>
          <a:xfrm>
            <a:off x="5186400" y="3959225"/>
            <a:ext cx="1800000" cy="1441450"/>
          </a:xfrm>
          <a:prstGeom prst="rect">
            <a:avLst/>
          </a:prstGeom>
          <a:blipFill>
            <a:blip r:embed="rId4"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indent="0">
              <a:buFontTx/>
              <a:buNone/>
              <a:defRPr b="1">
                <a:latin typeface="Segoe UI Semilight" panose="020B0402040204020203" pitchFamily="34" charset="0"/>
                <a:cs typeface="Segoe UI Semilight" panose="020B0402040204020203" pitchFamily="34" charset="0"/>
              </a:defRPr>
            </a:lvl1pPr>
          </a:lstStyle>
          <a:p>
            <a:pPr lvl="0"/>
            <a:r>
              <a:rPr lang="en-US"/>
              <a:t>Edit Master text styles</a:t>
            </a:r>
          </a:p>
        </p:txBody>
      </p:sp>
      <p:sp>
        <p:nvSpPr>
          <p:cNvPr id="18" name="Content Placeholder 10"/>
          <p:cNvSpPr>
            <a:spLocks noGrp="1"/>
          </p:cNvSpPr>
          <p:nvPr>
            <p:ph sz="quarter" idx="13"/>
          </p:nvPr>
        </p:nvSpPr>
        <p:spPr>
          <a:xfrm>
            <a:off x="6986400" y="3959225"/>
            <a:ext cx="1800000" cy="1441450"/>
          </a:xfrm>
          <a:prstGeom prst="rect">
            <a:avLst/>
          </a:prstGeom>
          <a:blipFill>
            <a:blip r:embed="rId5"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indent="0">
              <a:buFontTx/>
              <a:buNone/>
              <a:defRPr b="1">
                <a:latin typeface="Segoe UI Semilight" panose="020B0402040204020203" pitchFamily="34" charset="0"/>
                <a:cs typeface="Segoe UI Semilight" panose="020B0402040204020203" pitchFamily="34" charset="0"/>
              </a:defRPr>
            </a:lvl1pPr>
          </a:lstStyle>
          <a:p>
            <a:pPr lvl="0"/>
            <a:r>
              <a:rPr lang="en-US"/>
              <a:t>Edit Master text styles</a:t>
            </a:r>
          </a:p>
        </p:txBody>
      </p:sp>
      <p:pic>
        <p:nvPicPr>
          <p:cNvPr id="11" name="Picture 10" descr="SPF_climat_ppt_spf.jp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8169908" y="440893"/>
            <a:ext cx="682752" cy="652272"/>
          </a:xfrm>
          <a:prstGeom prst="rect">
            <a:avLst/>
          </a:prstGeom>
        </p:spPr>
      </p:pic>
    </p:spTree>
    <p:extLst>
      <p:ext uri="{BB962C8B-B14F-4D97-AF65-F5344CB8AC3E}">
        <p14:creationId xmlns:p14="http://schemas.microsoft.com/office/powerpoint/2010/main" val="172431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N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Semilight" panose="020B0402040204020203" pitchFamily="34" charset="0"/>
                <a:cs typeface="Segoe UI Semilight" panose="020B0402040204020203" pitchFamily="34" charset="0"/>
              </a:defRPr>
            </a:lvl1pPr>
          </a:lstStyle>
          <a:p>
            <a:r>
              <a:rPr lang="nl-BE" noProof="0" dirty="0"/>
              <a:t>Click </a:t>
            </a:r>
            <a:r>
              <a:rPr lang="nl-BE" noProof="0" dirty="0" err="1"/>
              <a:t>to</a:t>
            </a:r>
            <a:r>
              <a:rPr lang="nl-BE" noProof="0" dirty="0"/>
              <a:t> </a:t>
            </a:r>
            <a:r>
              <a:rPr lang="nl-BE" noProof="0" dirty="0" err="1"/>
              <a:t>edit</a:t>
            </a:r>
            <a:r>
              <a:rPr lang="nl-BE" noProof="0" dirty="0"/>
              <a:t> Master </a:t>
            </a:r>
            <a:r>
              <a:rPr lang="nl-BE" noProof="0" dirty="0" err="1"/>
              <a:t>title</a:t>
            </a:r>
            <a:r>
              <a:rPr lang="nl-BE" noProof="0" dirty="0"/>
              <a:t> </a:t>
            </a:r>
            <a:r>
              <a:rPr lang="nl-BE" noProof="0" dirty="0" err="1"/>
              <a:t>style</a:t>
            </a:r>
            <a:endParaRPr lang="nl-BE" noProof="0" dirty="0"/>
          </a:p>
        </p:txBody>
      </p:sp>
      <p:sp>
        <p:nvSpPr>
          <p:cNvPr id="3" name="Content Placeholder 2"/>
          <p:cNvSpPr>
            <a:spLocks noGrp="1"/>
          </p:cNvSpPr>
          <p:nvPr>
            <p:ph idx="1"/>
          </p:nvPr>
        </p:nvSpPr>
        <p:spPr/>
        <p:txBody>
          <a:bodyPr/>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
        <p:nvSpPr>
          <p:cNvPr id="6" name="Slide Number Placeholder 5"/>
          <p:cNvSpPr>
            <a:spLocks noGrp="1"/>
          </p:cNvSpPr>
          <p:nvPr>
            <p:ph type="sldNum" sz="quarter" idx="12"/>
          </p:nvPr>
        </p:nvSpPr>
        <p:spPr/>
        <p:txBody>
          <a:bodyPr/>
          <a:lstStyle/>
          <a:p>
            <a:fld id="{2C027C16-6AB3-E44B-9FB9-1EC5C3CD6D4B}" type="slidenum">
              <a:rPr lang="en-US" smtClean="0"/>
              <a:t>‹N°›</a:t>
            </a:fld>
            <a:endParaRPr lang="en-US" dirty="0"/>
          </a:p>
        </p:txBody>
      </p:sp>
    </p:spTree>
    <p:extLst>
      <p:ext uri="{BB962C8B-B14F-4D97-AF65-F5344CB8AC3E}">
        <p14:creationId xmlns:p14="http://schemas.microsoft.com/office/powerpoint/2010/main" val="348577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Picture N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a:t>Click </a:t>
            </a:r>
            <a:r>
              <a:rPr lang="nl-BE" noProof="0" dirty="0" err="1"/>
              <a:t>to</a:t>
            </a:r>
            <a:r>
              <a:rPr lang="nl-BE" noProof="0" dirty="0"/>
              <a:t> </a:t>
            </a:r>
            <a:r>
              <a:rPr lang="nl-BE" noProof="0" dirty="0" err="1"/>
              <a:t>edit</a:t>
            </a:r>
            <a:r>
              <a:rPr lang="nl-BE" noProof="0" dirty="0"/>
              <a:t> Master </a:t>
            </a:r>
            <a:r>
              <a:rPr lang="nl-BE" noProof="0" dirty="0" err="1"/>
              <a:t>title</a:t>
            </a:r>
            <a:r>
              <a:rPr lang="nl-BE" noProof="0" dirty="0"/>
              <a:t> </a:t>
            </a:r>
            <a:r>
              <a:rPr lang="nl-BE" noProof="0" dirty="0" err="1"/>
              <a:t>style</a:t>
            </a:r>
            <a:endParaRPr lang="nl-BE" noProof="0" dirty="0"/>
          </a:p>
        </p:txBody>
      </p:sp>
      <p:sp>
        <p:nvSpPr>
          <p:cNvPr id="3" name="Slide Number Placeholder 2"/>
          <p:cNvSpPr>
            <a:spLocks noGrp="1"/>
          </p:cNvSpPr>
          <p:nvPr>
            <p:ph type="sldNum" sz="quarter" idx="10"/>
          </p:nvPr>
        </p:nvSpPr>
        <p:spPr/>
        <p:txBody>
          <a:bodyPr/>
          <a:lstStyle/>
          <a:p>
            <a:fld id="{2C027C16-6AB3-E44B-9FB9-1EC5C3CD6D4B}" type="slidenum">
              <a:rPr lang="en-US" smtClean="0"/>
              <a:pPr/>
              <a:t>‹N°›</a:t>
            </a:fld>
            <a:endParaRPr lang="en-US" dirty="0"/>
          </a:p>
        </p:txBody>
      </p:sp>
      <p:sp>
        <p:nvSpPr>
          <p:cNvPr id="4" name="Content Placeholder 6"/>
          <p:cNvSpPr>
            <a:spLocks noGrp="1"/>
          </p:cNvSpPr>
          <p:nvPr>
            <p:ph sz="quarter" idx="13"/>
          </p:nvPr>
        </p:nvSpPr>
        <p:spPr>
          <a:xfrm>
            <a:off x="360363" y="1440000"/>
            <a:ext cx="8424000" cy="3816000"/>
          </a:xfrm>
        </p:spPr>
        <p:txBody>
          <a:bodyPr/>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
        <p:nvSpPr>
          <p:cNvPr id="6" name="Content Placeholder 8"/>
          <p:cNvSpPr>
            <a:spLocks noGrp="1"/>
          </p:cNvSpPr>
          <p:nvPr>
            <p:ph sz="quarter" idx="14"/>
          </p:nvPr>
        </p:nvSpPr>
        <p:spPr>
          <a:xfrm>
            <a:off x="360363" y="5388602"/>
            <a:ext cx="8423275" cy="497603"/>
          </a:xfrm>
        </p:spPr>
        <p:txBody>
          <a:bodyPr/>
          <a:lstStyle>
            <a:lvl1pPr>
              <a:lnSpc>
                <a:spcPts val="1500"/>
              </a:lnSpc>
              <a:spcAft>
                <a:spcPts val="0"/>
              </a:spcAft>
              <a:defRPr sz="1300">
                <a:solidFill>
                  <a:schemeClr val="bg1"/>
                </a:solidFill>
              </a:defRPr>
            </a:lvl1pPr>
            <a:lvl2pPr>
              <a:lnSpc>
                <a:spcPts val="1500"/>
              </a:lnSpc>
              <a:spcAft>
                <a:spcPts val="0"/>
              </a:spcAft>
              <a:defRPr sz="1300">
                <a:solidFill>
                  <a:schemeClr val="tx2"/>
                </a:solidFill>
              </a:defRPr>
            </a:lvl2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p:txBody>
      </p:sp>
    </p:spTree>
    <p:extLst>
      <p:ext uri="{BB962C8B-B14F-4D97-AF65-F5344CB8AC3E}">
        <p14:creationId xmlns:p14="http://schemas.microsoft.com/office/powerpoint/2010/main" val="4173217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ictures N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a:t>Click </a:t>
            </a:r>
            <a:r>
              <a:rPr lang="nl-BE" noProof="0" dirty="0" err="1"/>
              <a:t>to</a:t>
            </a:r>
            <a:r>
              <a:rPr lang="nl-BE" noProof="0" dirty="0"/>
              <a:t> </a:t>
            </a:r>
            <a:r>
              <a:rPr lang="nl-BE" noProof="0" dirty="0" err="1"/>
              <a:t>edit</a:t>
            </a:r>
            <a:r>
              <a:rPr lang="nl-BE" noProof="0" dirty="0"/>
              <a:t> Master </a:t>
            </a:r>
            <a:r>
              <a:rPr lang="nl-BE" noProof="0" dirty="0" err="1"/>
              <a:t>title</a:t>
            </a:r>
            <a:r>
              <a:rPr lang="nl-BE" noProof="0" dirty="0"/>
              <a:t> </a:t>
            </a:r>
            <a:r>
              <a:rPr lang="nl-BE" noProof="0" dirty="0" err="1"/>
              <a:t>style</a:t>
            </a:r>
            <a:endParaRPr lang="nl-BE" noProof="0" dirty="0"/>
          </a:p>
        </p:txBody>
      </p:sp>
      <p:sp>
        <p:nvSpPr>
          <p:cNvPr id="3" name="Content Placeholder 2"/>
          <p:cNvSpPr>
            <a:spLocks noGrp="1"/>
          </p:cNvSpPr>
          <p:nvPr>
            <p:ph sz="half" idx="1"/>
          </p:nvPr>
        </p:nvSpPr>
        <p:spPr>
          <a:xfrm>
            <a:off x="360000" y="1440000"/>
            <a:ext cx="4032000" cy="3816000"/>
          </a:xfrm>
        </p:spPr>
        <p:txBody>
          <a:bodyPr/>
          <a:lstStyle>
            <a:lvl1pPr>
              <a:defRPr sz="2000">
                <a:latin typeface="Segoe UI Semilight" panose="020B0402040204020203" pitchFamily="34" charset="0"/>
                <a:cs typeface="Segoe UI Semilight" panose="020B0402040204020203" pitchFamily="34" charset="0"/>
              </a:defRPr>
            </a:lvl1pPr>
            <a:lvl2pPr>
              <a:defRPr sz="1700">
                <a:latin typeface="Segoe UI Semilight" panose="020B0402040204020203" pitchFamily="34" charset="0"/>
                <a:cs typeface="Segoe UI Semilight" panose="020B0402040204020203" pitchFamily="34" charset="0"/>
              </a:defRPr>
            </a:lvl2pPr>
            <a:lvl3pPr>
              <a:defRPr sz="1700">
                <a:latin typeface="Segoe UI Semilight" panose="020B0402040204020203" pitchFamily="34" charset="0"/>
                <a:cs typeface="Segoe UI Semilight" panose="020B0402040204020203"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
        <p:nvSpPr>
          <p:cNvPr id="4" name="Content Placeholder 3"/>
          <p:cNvSpPr>
            <a:spLocks noGrp="1"/>
          </p:cNvSpPr>
          <p:nvPr>
            <p:ph sz="half" idx="2"/>
          </p:nvPr>
        </p:nvSpPr>
        <p:spPr>
          <a:xfrm>
            <a:off x="4752000" y="1440000"/>
            <a:ext cx="4032000" cy="3816000"/>
          </a:xfrm>
        </p:spPr>
        <p:txBody>
          <a:bodyPr/>
          <a:lstStyle>
            <a:lvl1pPr>
              <a:defRPr sz="2000">
                <a:latin typeface="Segoe UI Semilight" panose="020B0402040204020203" pitchFamily="34" charset="0"/>
                <a:cs typeface="Segoe UI Semilight" panose="020B0402040204020203" pitchFamily="34" charset="0"/>
              </a:defRPr>
            </a:lvl1pPr>
            <a:lvl2pPr>
              <a:defRPr sz="1700">
                <a:latin typeface="Segoe UI Semilight" panose="020B0402040204020203" pitchFamily="34" charset="0"/>
                <a:cs typeface="Segoe UI Semilight" panose="020B0402040204020203" pitchFamily="34" charset="0"/>
              </a:defRPr>
            </a:lvl2pPr>
            <a:lvl3pPr>
              <a:defRPr sz="1700">
                <a:latin typeface="Segoe UI Semilight" panose="020B0402040204020203" pitchFamily="34" charset="0"/>
                <a:cs typeface="Segoe UI Semilight" panose="020B0402040204020203"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
        <p:nvSpPr>
          <p:cNvPr id="7" name="Slide Number Placeholder 6"/>
          <p:cNvSpPr>
            <a:spLocks noGrp="1"/>
          </p:cNvSpPr>
          <p:nvPr>
            <p:ph type="sldNum" sz="quarter" idx="12"/>
          </p:nvPr>
        </p:nvSpPr>
        <p:spPr/>
        <p:txBody>
          <a:bodyPr/>
          <a:lstStyle/>
          <a:p>
            <a:fld id="{2C027C16-6AB3-E44B-9FB9-1EC5C3CD6D4B}" type="slidenum">
              <a:rPr lang="en-US" smtClean="0"/>
              <a:t>‹N°›</a:t>
            </a:fld>
            <a:endParaRPr lang="en-US" dirty="0"/>
          </a:p>
        </p:txBody>
      </p:sp>
      <p:sp>
        <p:nvSpPr>
          <p:cNvPr id="8" name="Content Placeholder 8"/>
          <p:cNvSpPr>
            <a:spLocks noGrp="1"/>
          </p:cNvSpPr>
          <p:nvPr>
            <p:ph sz="quarter" idx="14"/>
          </p:nvPr>
        </p:nvSpPr>
        <p:spPr>
          <a:xfrm>
            <a:off x="360363" y="5388602"/>
            <a:ext cx="4031637" cy="497603"/>
          </a:xfrm>
        </p:spPr>
        <p:txBody>
          <a:bodyPr/>
          <a:lstStyle>
            <a:lvl1pPr>
              <a:lnSpc>
                <a:spcPts val="1500"/>
              </a:lnSpc>
              <a:spcAft>
                <a:spcPts val="0"/>
              </a:spcAft>
              <a:defRPr sz="1300">
                <a:solidFill>
                  <a:schemeClr val="bg1"/>
                </a:solidFill>
                <a:latin typeface="Segoe UI Semilight" panose="020B0402040204020203" pitchFamily="34" charset="0"/>
                <a:cs typeface="Segoe UI Semilight" panose="020B0402040204020203" pitchFamily="34" charset="0"/>
              </a:defRPr>
            </a:lvl1pPr>
            <a:lvl2pPr>
              <a:lnSpc>
                <a:spcPts val="1500"/>
              </a:lnSpc>
              <a:spcAft>
                <a:spcPts val="0"/>
              </a:spcAft>
              <a:defRPr sz="1300">
                <a:solidFill>
                  <a:schemeClr val="tx2"/>
                </a:solidFill>
                <a:latin typeface="Segoe UI Semilight" panose="020B0402040204020203" pitchFamily="34" charset="0"/>
                <a:cs typeface="Segoe UI Semilight" panose="020B0402040204020203" pitchFamily="34" charset="0"/>
              </a:defRPr>
            </a:lvl2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p:txBody>
      </p:sp>
      <p:sp>
        <p:nvSpPr>
          <p:cNvPr id="9" name="Content Placeholder 8"/>
          <p:cNvSpPr>
            <a:spLocks noGrp="1"/>
          </p:cNvSpPr>
          <p:nvPr>
            <p:ph sz="quarter" idx="15"/>
          </p:nvPr>
        </p:nvSpPr>
        <p:spPr>
          <a:xfrm>
            <a:off x="4752000" y="5388602"/>
            <a:ext cx="4031637" cy="497603"/>
          </a:xfrm>
        </p:spPr>
        <p:txBody>
          <a:bodyPr/>
          <a:lstStyle>
            <a:lvl1pPr>
              <a:lnSpc>
                <a:spcPts val="1500"/>
              </a:lnSpc>
              <a:spcAft>
                <a:spcPts val="0"/>
              </a:spcAft>
              <a:defRPr sz="1300">
                <a:solidFill>
                  <a:schemeClr val="bg1"/>
                </a:solidFill>
                <a:latin typeface="Segoe UI Semilight" panose="020B0402040204020203" pitchFamily="34" charset="0"/>
                <a:cs typeface="Segoe UI Semilight" panose="020B0402040204020203" pitchFamily="34" charset="0"/>
              </a:defRPr>
            </a:lvl1pPr>
            <a:lvl2pPr>
              <a:lnSpc>
                <a:spcPts val="1500"/>
              </a:lnSpc>
              <a:spcAft>
                <a:spcPts val="0"/>
              </a:spcAft>
              <a:defRPr sz="1300">
                <a:solidFill>
                  <a:schemeClr val="tx2"/>
                </a:solidFill>
                <a:latin typeface="Segoe UI Semilight" panose="020B0402040204020203" pitchFamily="34" charset="0"/>
                <a:cs typeface="Segoe UI Semilight" panose="020B0402040204020203" pitchFamily="34" charset="0"/>
              </a:defRPr>
            </a:lvl2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p:txBody>
      </p:sp>
    </p:spTree>
    <p:extLst>
      <p:ext uri="{BB962C8B-B14F-4D97-AF65-F5344CB8AC3E}">
        <p14:creationId xmlns:p14="http://schemas.microsoft.com/office/powerpoint/2010/main" val="559559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NL">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a:t>
            </a:r>
            <a:r>
              <a:rPr lang="nl-BE" noProof="0" dirty="0" err="1"/>
              <a:t>style</a:t>
            </a:r>
            <a:endParaRPr lang="nl-BE" noProof="0"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a:t>
            </a:r>
            <a:r>
              <a:rPr lang="nl-BE" noProof="0" dirty="0"/>
              <a:t>Master</a:t>
            </a:r>
            <a:r>
              <a:rPr lang="en-US" dirty="0"/>
              <a:t> text styles</a:t>
            </a:r>
          </a:p>
        </p:txBody>
      </p:sp>
      <p:sp>
        <p:nvSpPr>
          <p:cNvPr id="6" name="Rectangle 6"/>
          <p:cNvSpPr>
            <a:spLocks noGrp="1" noChangeArrowheads="1"/>
          </p:cNvSpPr>
          <p:nvPr>
            <p:ph type="sldNum" sz="quarter" idx="12"/>
          </p:nvPr>
        </p:nvSpPr>
        <p:spPr>
          <a:ln/>
        </p:spPr>
        <p:txBody>
          <a:bodyPr/>
          <a:lstStyle>
            <a:lvl1pPr>
              <a:defRPr/>
            </a:lvl1pPr>
          </a:lstStyle>
          <a:p>
            <a:pPr>
              <a:defRPr/>
            </a:pPr>
            <a:fld id="{5AE471F9-139A-4499-862C-68D0F1D6253E}" type="slidenum">
              <a:rPr lang="nl-NL"/>
              <a:pPr>
                <a:defRPr/>
              </a:pPr>
              <a:t>‹N°›</a:t>
            </a:fld>
            <a:endParaRPr lang="nl-NL"/>
          </a:p>
        </p:txBody>
      </p:sp>
    </p:spTree>
    <p:extLst>
      <p:ext uri="{BB962C8B-B14F-4D97-AF65-F5344CB8AC3E}">
        <p14:creationId xmlns:p14="http://schemas.microsoft.com/office/powerpoint/2010/main" val="3725303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F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Semilight" panose="020B0402040204020203" pitchFamily="34" charset="0"/>
                <a:cs typeface="Segoe UI Semilight" panose="020B04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Content Placeholder 2"/>
          <p:cNvSpPr>
            <a:spLocks noGrp="1"/>
          </p:cNvSpPr>
          <p:nvPr>
            <p:ph idx="1"/>
          </p:nvPr>
        </p:nvSpPr>
        <p:spPr/>
        <p:txBody>
          <a:bodyPr/>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p:txBody>
      </p:sp>
      <p:sp>
        <p:nvSpPr>
          <p:cNvPr id="6" name="Slide Number Placeholder 5"/>
          <p:cNvSpPr>
            <a:spLocks noGrp="1"/>
          </p:cNvSpPr>
          <p:nvPr>
            <p:ph type="sldNum" sz="quarter" idx="12"/>
          </p:nvPr>
        </p:nvSpPr>
        <p:spPr/>
        <p:txBody>
          <a:bodyPr/>
          <a:lstStyle/>
          <a:p>
            <a:fld id="{2C027C16-6AB3-E44B-9FB9-1EC5C3CD6D4B}" type="slidenum">
              <a:rPr lang="en-US" smtClean="0"/>
              <a:t>‹N°›</a:t>
            </a:fld>
            <a:endParaRPr lang="en-US" dirty="0"/>
          </a:p>
        </p:txBody>
      </p:sp>
    </p:spTree>
    <p:extLst>
      <p:ext uri="{BB962C8B-B14F-4D97-AF65-F5344CB8AC3E}">
        <p14:creationId xmlns:p14="http://schemas.microsoft.com/office/powerpoint/2010/main" val="6150756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Picture F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Semilight" panose="020B0402040204020203" pitchFamily="34" charset="0"/>
                <a:cs typeface="Segoe UI Semilight" panose="020B04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5" name="Slide Number Placeholder 4"/>
          <p:cNvSpPr>
            <a:spLocks noGrp="1"/>
          </p:cNvSpPr>
          <p:nvPr>
            <p:ph type="sldNum" sz="quarter" idx="12"/>
          </p:nvPr>
        </p:nvSpPr>
        <p:spPr/>
        <p:txBody>
          <a:bodyPr/>
          <a:lstStyle/>
          <a:p>
            <a:fld id="{2C027C16-6AB3-E44B-9FB9-1EC5C3CD6D4B}" type="slidenum">
              <a:rPr lang="en-US" smtClean="0"/>
              <a:pPr/>
              <a:t>‹N°›</a:t>
            </a:fld>
            <a:endParaRPr lang="en-US" dirty="0"/>
          </a:p>
        </p:txBody>
      </p:sp>
      <p:sp>
        <p:nvSpPr>
          <p:cNvPr id="7" name="Content Placeholder 6"/>
          <p:cNvSpPr>
            <a:spLocks noGrp="1"/>
          </p:cNvSpPr>
          <p:nvPr>
            <p:ph sz="quarter" idx="13"/>
          </p:nvPr>
        </p:nvSpPr>
        <p:spPr>
          <a:xfrm>
            <a:off x="360363" y="1440000"/>
            <a:ext cx="8424000" cy="3816000"/>
          </a:xfrm>
        </p:spPr>
        <p:txBody>
          <a:bodyPr/>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p:txBody>
      </p:sp>
      <p:sp>
        <p:nvSpPr>
          <p:cNvPr id="9" name="Content Placeholder 8"/>
          <p:cNvSpPr>
            <a:spLocks noGrp="1"/>
          </p:cNvSpPr>
          <p:nvPr>
            <p:ph sz="quarter" idx="14"/>
          </p:nvPr>
        </p:nvSpPr>
        <p:spPr>
          <a:xfrm>
            <a:off x="360363" y="5388602"/>
            <a:ext cx="8423275" cy="497603"/>
          </a:xfrm>
        </p:spPr>
        <p:txBody>
          <a:bodyPr/>
          <a:lstStyle>
            <a:lvl1pPr>
              <a:lnSpc>
                <a:spcPts val="1500"/>
              </a:lnSpc>
              <a:spcAft>
                <a:spcPts val="0"/>
              </a:spcAft>
              <a:defRPr sz="1300">
                <a:solidFill>
                  <a:schemeClr val="bg1"/>
                </a:solidFill>
                <a:latin typeface="Segoe UI Semilight" panose="020B0402040204020203" pitchFamily="34" charset="0"/>
                <a:cs typeface="Segoe UI Semilight" panose="020B0402040204020203" pitchFamily="34" charset="0"/>
              </a:defRPr>
            </a:lvl1pPr>
            <a:lvl2pPr>
              <a:lnSpc>
                <a:spcPts val="1500"/>
              </a:lnSpc>
              <a:spcAft>
                <a:spcPts val="0"/>
              </a:spcAft>
              <a:defRPr sz="1300">
                <a:solidFill>
                  <a:schemeClr val="tx2"/>
                </a:solidFill>
              </a:defRPr>
            </a:lvl2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a:p>
        </p:txBody>
      </p:sp>
    </p:spTree>
    <p:extLst>
      <p:ext uri="{BB962C8B-B14F-4D97-AF65-F5344CB8AC3E}">
        <p14:creationId xmlns:p14="http://schemas.microsoft.com/office/powerpoint/2010/main" val="19820474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pictures F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Semilight" panose="020B0402040204020203" pitchFamily="34" charset="0"/>
                <a:cs typeface="Segoe UI Semilight" panose="020B04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Content Placeholder 2"/>
          <p:cNvSpPr>
            <a:spLocks noGrp="1"/>
          </p:cNvSpPr>
          <p:nvPr>
            <p:ph sz="half" idx="1"/>
          </p:nvPr>
        </p:nvSpPr>
        <p:spPr>
          <a:xfrm>
            <a:off x="360000" y="1440000"/>
            <a:ext cx="4032000" cy="3816000"/>
          </a:xfrm>
        </p:spPr>
        <p:txBody>
          <a:bodyPr/>
          <a:lstStyle>
            <a:lvl1pPr>
              <a:defRPr sz="2000">
                <a:latin typeface="Segoe UI Semilight" panose="020B0402040204020203" pitchFamily="34" charset="0"/>
                <a:cs typeface="Segoe UI Semilight" panose="020B0402040204020203" pitchFamily="34" charset="0"/>
              </a:defRPr>
            </a:lvl1pPr>
            <a:lvl2pPr>
              <a:defRPr sz="1700">
                <a:latin typeface="Arial" pitchFamily="34" charset="0"/>
                <a:cs typeface="Arial" pitchFamily="34" charset="0"/>
              </a:defRPr>
            </a:lvl2pPr>
            <a:lvl3pPr>
              <a:defRPr sz="17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p:txBody>
      </p:sp>
      <p:sp>
        <p:nvSpPr>
          <p:cNvPr id="4" name="Content Placeholder 3"/>
          <p:cNvSpPr>
            <a:spLocks noGrp="1"/>
          </p:cNvSpPr>
          <p:nvPr>
            <p:ph sz="half" idx="2"/>
          </p:nvPr>
        </p:nvSpPr>
        <p:spPr>
          <a:xfrm>
            <a:off x="4752000" y="1440000"/>
            <a:ext cx="4032000" cy="3816000"/>
          </a:xfrm>
        </p:spPr>
        <p:txBody>
          <a:bodyPr/>
          <a:lstStyle>
            <a:lvl1pPr>
              <a:defRPr sz="2000">
                <a:latin typeface="Segoe UI Semilight" panose="020B0402040204020203" pitchFamily="34" charset="0"/>
                <a:cs typeface="Segoe UI Semilight" panose="020B0402040204020203" pitchFamily="34" charset="0"/>
              </a:defRPr>
            </a:lvl1pPr>
            <a:lvl2pPr>
              <a:defRPr sz="1700">
                <a:latin typeface="Segoe UI Semilight" panose="020B0402040204020203" pitchFamily="34" charset="0"/>
                <a:cs typeface="Segoe UI Semilight" panose="020B0402040204020203" pitchFamily="34" charset="0"/>
              </a:defRPr>
            </a:lvl2pPr>
            <a:lvl3pPr>
              <a:defRPr sz="1700">
                <a:latin typeface="Segoe UI Semilight" panose="020B0402040204020203" pitchFamily="34" charset="0"/>
                <a:cs typeface="Segoe UI Semilight" panose="020B0402040204020203"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p:txBody>
      </p:sp>
      <p:sp>
        <p:nvSpPr>
          <p:cNvPr id="7" name="Slide Number Placeholder 6"/>
          <p:cNvSpPr>
            <a:spLocks noGrp="1"/>
          </p:cNvSpPr>
          <p:nvPr>
            <p:ph type="sldNum" sz="quarter" idx="12"/>
          </p:nvPr>
        </p:nvSpPr>
        <p:spPr/>
        <p:txBody>
          <a:bodyPr/>
          <a:lstStyle>
            <a:lvl1pPr>
              <a:defRPr>
                <a:latin typeface="Segoe UI Light" panose="020B0502040204020203" pitchFamily="34" charset="0"/>
              </a:defRPr>
            </a:lvl1pPr>
          </a:lstStyle>
          <a:p>
            <a:fld id="{2C027C16-6AB3-E44B-9FB9-1EC5C3CD6D4B}" type="slidenum">
              <a:rPr lang="en-US" smtClean="0"/>
              <a:pPr/>
              <a:t>‹N°›</a:t>
            </a:fld>
            <a:endParaRPr lang="en-US" dirty="0"/>
          </a:p>
        </p:txBody>
      </p:sp>
      <p:sp>
        <p:nvSpPr>
          <p:cNvPr id="8" name="Content Placeholder 8"/>
          <p:cNvSpPr>
            <a:spLocks noGrp="1"/>
          </p:cNvSpPr>
          <p:nvPr>
            <p:ph sz="quarter" idx="14"/>
          </p:nvPr>
        </p:nvSpPr>
        <p:spPr>
          <a:xfrm>
            <a:off x="360363" y="5388602"/>
            <a:ext cx="4031637" cy="497603"/>
          </a:xfrm>
        </p:spPr>
        <p:txBody>
          <a:bodyPr/>
          <a:lstStyle>
            <a:lvl1pPr>
              <a:lnSpc>
                <a:spcPts val="1500"/>
              </a:lnSpc>
              <a:spcAft>
                <a:spcPts val="0"/>
              </a:spcAft>
              <a:defRPr sz="1300">
                <a:solidFill>
                  <a:schemeClr val="bg1"/>
                </a:solidFill>
                <a:latin typeface="Segoe UI Semilight" panose="020B0402040204020203" pitchFamily="34" charset="0"/>
                <a:cs typeface="Segoe UI Semilight" panose="020B0402040204020203" pitchFamily="34" charset="0"/>
              </a:defRPr>
            </a:lvl1pPr>
            <a:lvl2pPr>
              <a:lnSpc>
                <a:spcPts val="1500"/>
              </a:lnSpc>
              <a:spcAft>
                <a:spcPts val="0"/>
              </a:spcAft>
              <a:defRPr sz="1300">
                <a:solidFill>
                  <a:schemeClr val="tx2"/>
                </a:solidFill>
                <a:latin typeface="Segoe UI Semilight" panose="020B0402040204020203" pitchFamily="34" charset="0"/>
                <a:cs typeface="Segoe UI Semilight" panose="020B0402040204020203" pitchFamily="34" charset="0"/>
              </a:defRPr>
            </a:lvl2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a:p>
        </p:txBody>
      </p:sp>
      <p:sp>
        <p:nvSpPr>
          <p:cNvPr id="9" name="Content Placeholder 8"/>
          <p:cNvSpPr>
            <a:spLocks noGrp="1"/>
          </p:cNvSpPr>
          <p:nvPr>
            <p:ph sz="quarter" idx="15"/>
          </p:nvPr>
        </p:nvSpPr>
        <p:spPr>
          <a:xfrm>
            <a:off x="4752000" y="5388602"/>
            <a:ext cx="4031637" cy="497603"/>
          </a:xfrm>
        </p:spPr>
        <p:txBody>
          <a:bodyPr/>
          <a:lstStyle>
            <a:lvl1pPr>
              <a:lnSpc>
                <a:spcPts val="1500"/>
              </a:lnSpc>
              <a:spcAft>
                <a:spcPts val="0"/>
              </a:spcAft>
              <a:defRPr sz="1300">
                <a:solidFill>
                  <a:schemeClr val="bg1"/>
                </a:solidFill>
                <a:latin typeface="Segoe UI Semilight" panose="020B0402040204020203" pitchFamily="34" charset="0"/>
                <a:cs typeface="Segoe UI Semilight" panose="020B0402040204020203" pitchFamily="34" charset="0"/>
              </a:defRPr>
            </a:lvl1pPr>
            <a:lvl2pPr>
              <a:lnSpc>
                <a:spcPts val="1500"/>
              </a:lnSpc>
              <a:spcAft>
                <a:spcPts val="0"/>
              </a:spcAft>
              <a:defRPr sz="1300">
                <a:solidFill>
                  <a:schemeClr val="tx2"/>
                </a:solidFill>
                <a:latin typeface="Segoe UI Semilight" panose="020B0402040204020203" pitchFamily="34" charset="0"/>
                <a:cs typeface="Segoe UI Semilight" panose="020B0402040204020203" pitchFamily="34" charset="0"/>
              </a:defRPr>
            </a:lvl2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a:p>
        </p:txBody>
      </p:sp>
    </p:spTree>
    <p:extLst>
      <p:ext uri="{BB962C8B-B14F-4D97-AF65-F5344CB8AC3E}">
        <p14:creationId xmlns:p14="http://schemas.microsoft.com/office/powerpoint/2010/main" val="10819682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0108"/>
            <a:ext cx="8229600" cy="5286412"/>
          </a:xfrm>
          <a:prstGeom prst="rect">
            <a:avLst/>
          </a:prstGeom>
        </p:spPr>
        <p:txBody>
          <a:bodyPr/>
          <a:lstStyle>
            <a:lvl1pPr>
              <a:buFontTx/>
              <a:buNone/>
              <a:defRPr sz="2000" b="1">
                <a:solidFill>
                  <a:srgbClr val="18414C"/>
                </a:solidFill>
                <a:latin typeface="Arial" pitchFamily="34" charset="0"/>
                <a:cs typeface="Arial" pitchFamily="34" charset="0"/>
              </a:defRPr>
            </a:lvl1pPr>
            <a:lvl2pPr>
              <a:buFont typeface="Wingdings" pitchFamily="2" charset="2"/>
              <a:buChar char="§"/>
              <a:defRPr sz="1800">
                <a:solidFill>
                  <a:srgbClr val="18414C"/>
                </a:solidFill>
                <a:latin typeface="Arial" pitchFamily="34" charset="0"/>
                <a:cs typeface="Arial" pitchFamily="34" charset="0"/>
              </a:defRPr>
            </a:lvl2pPr>
            <a:lvl3pPr>
              <a:buFont typeface="Wingdings" pitchFamily="2" charset="2"/>
              <a:buChar char="Ø"/>
              <a:defRPr sz="1400">
                <a:solidFill>
                  <a:srgbClr val="18414C"/>
                </a:solidFill>
                <a:latin typeface="Arial" pitchFamily="34" charset="0"/>
                <a:cs typeface="Arial" pitchFamily="34" charset="0"/>
              </a:defRPr>
            </a:lvl3pPr>
            <a:lvl4pPr>
              <a:buFont typeface="Arial" pitchFamily="34" charset="0"/>
              <a:buChar char="•"/>
              <a:defRPr sz="1400">
                <a:solidFill>
                  <a:srgbClr val="18414C"/>
                </a:solidFill>
                <a:latin typeface="Arial" pitchFamily="34" charset="0"/>
                <a:cs typeface="Arial" pitchFamily="34" charset="0"/>
              </a:defRPr>
            </a:lvl4pPr>
            <a:lvl5pPr>
              <a:defRPr sz="1400">
                <a:solidFill>
                  <a:srgbClr val="18414C"/>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9" name="Tijdelijke aanduiding voor tekst 30"/>
          <p:cNvSpPr>
            <a:spLocks noGrp="1"/>
          </p:cNvSpPr>
          <p:nvPr>
            <p:ph type="body" sz="quarter" idx="13" hasCustomPrompt="1"/>
          </p:nvPr>
        </p:nvSpPr>
        <p:spPr>
          <a:xfrm>
            <a:off x="110975" y="6498000"/>
            <a:ext cx="4716000" cy="262800"/>
          </a:xfrm>
          <a:prstGeom prst="rect">
            <a:avLst/>
          </a:prstGeom>
        </p:spPr>
        <p:txBody>
          <a:bodyPr>
            <a:normAutofit/>
          </a:bodyPr>
          <a:lstStyle>
            <a:lvl1pP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In opdracht van: &lt;opdrachtgever&gt;</a:t>
            </a:r>
            <a:endParaRPr lang="nl-BE" dirty="0"/>
          </a:p>
        </p:txBody>
      </p:sp>
      <p:sp>
        <p:nvSpPr>
          <p:cNvPr id="20" name="Tijdelijke aanduiding voor tekst 30"/>
          <p:cNvSpPr>
            <a:spLocks noGrp="1"/>
          </p:cNvSpPr>
          <p:nvPr>
            <p:ph type="body" sz="quarter" idx="14" hasCustomPrompt="1"/>
          </p:nvPr>
        </p:nvSpPr>
        <p:spPr>
          <a:xfrm>
            <a:off x="6200796" y="6498000"/>
            <a:ext cx="2808000" cy="262800"/>
          </a:xfrm>
          <a:prstGeom prst="rect">
            <a:avLst/>
          </a:prstGeom>
        </p:spPr>
        <p:txBody>
          <a:bodyPr>
            <a:normAutofit/>
          </a:bodyPr>
          <a:lstStyle>
            <a:lvl1pPr algn="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&lt;Maand jaartal&gt;</a:t>
            </a:r>
            <a:endParaRPr lang="nl-BE" dirty="0"/>
          </a:p>
        </p:txBody>
      </p:sp>
      <p:cxnSp>
        <p:nvCxnSpPr>
          <p:cNvPr id="28" name="Rechte verbindingslijn 27"/>
          <p:cNvCxnSpPr/>
          <p:nvPr userDrawn="1"/>
        </p:nvCxnSpPr>
        <p:spPr>
          <a:xfrm>
            <a:off x="142844" y="6429396"/>
            <a:ext cx="8856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302695" y="710967"/>
            <a:ext cx="277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5"/>
          <p:cNvSpPr>
            <a:spLocks noChangeArrowheads="1"/>
          </p:cNvSpPr>
          <p:nvPr userDrawn="1"/>
        </p:nvSpPr>
        <p:spPr bwMode="auto">
          <a:xfrm>
            <a:off x="8810567" y="338893"/>
            <a:ext cx="108000" cy="292388"/>
          </a:xfrm>
          <a:prstGeom prst="rect">
            <a:avLst/>
          </a:prstGeom>
          <a:solidFill>
            <a:srgbClr val="18414C"/>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636838" algn="ctr"/>
                <a:tab pos="5273675" algn="r"/>
              </a:tabLst>
            </a:pPr>
            <a:endParaRPr lang="nl-BE" sz="1300" i="1" dirty="0" smtClean="0">
              <a:solidFill>
                <a:srgbClr val="F2F4F3"/>
              </a:solidFill>
              <a:latin typeface="Arial" pitchFamily="34" charset="0"/>
              <a:cs typeface="Arial" pitchFamily="34" charset="0"/>
            </a:endParaRPr>
          </a:p>
        </p:txBody>
      </p:sp>
      <p:sp>
        <p:nvSpPr>
          <p:cNvPr id="46" name="Tijdelijke aanduiding voor tekst 45"/>
          <p:cNvSpPr>
            <a:spLocks noGrp="1"/>
          </p:cNvSpPr>
          <p:nvPr>
            <p:ph type="body" sz="quarter" idx="16" hasCustomPrompt="1"/>
          </p:nvPr>
        </p:nvSpPr>
        <p:spPr>
          <a:xfrm>
            <a:off x="3078000" y="233208"/>
            <a:ext cx="5724000" cy="576000"/>
          </a:xfrm>
          <a:prstGeom prst="rect">
            <a:avLst/>
          </a:prstGeom>
          <a:solidFill>
            <a:srgbClr val="E2F2F6">
              <a:alpha val="40000"/>
            </a:srgbClr>
          </a:solidFill>
          <a:effectLst/>
        </p:spPr>
        <p:txBody>
          <a:bodyPr>
            <a:noAutofit/>
          </a:bodyPr>
          <a:lstStyle>
            <a:lvl1pPr algn="r">
              <a:spcBef>
                <a:spcPts val="0"/>
              </a:spcBef>
              <a:buNone/>
              <a:defRPr sz="2600" spc="0" baseline="0">
                <a:solidFill>
                  <a:srgbClr val="18414C"/>
                </a:solidFill>
                <a:effectLst/>
                <a:latin typeface="Arial" pitchFamily="34" charset="0"/>
                <a:cs typeface="Arial" pitchFamily="34" charset="0"/>
              </a:defRPr>
            </a:lvl1pPr>
            <a:lvl2pPr>
              <a:defRPr sz="3600">
                <a:solidFill>
                  <a:srgbClr val="18414C"/>
                </a:solidFill>
                <a:latin typeface="Arial" pitchFamily="34" charset="0"/>
                <a:cs typeface="Arial" pitchFamily="34" charset="0"/>
              </a:defRPr>
            </a:lvl2pPr>
            <a:lvl3pPr>
              <a:defRPr sz="3600">
                <a:solidFill>
                  <a:srgbClr val="18414C"/>
                </a:solidFill>
                <a:latin typeface="Arial" pitchFamily="34" charset="0"/>
                <a:cs typeface="Arial" pitchFamily="34" charset="0"/>
              </a:defRPr>
            </a:lvl3pPr>
            <a:lvl4pPr>
              <a:defRPr sz="3600">
                <a:solidFill>
                  <a:srgbClr val="18414C"/>
                </a:solidFill>
                <a:latin typeface="Arial" pitchFamily="34" charset="0"/>
                <a:cs typeface="Arial" pitchFamily="34" charset="0"/>
              </a:defRPr>
            </a:lvl4pPr>
            <a:lvl5pPr>
              <a:defRPr sz="3600">
                <a:solidFill>
                  <a:srgbClr val="18414C"/>
                </a:solidFill>
                <a:latin typeface="Arial" pitchFamily="34" charset="0"/>
                <a:cs typeface="Arial" pitchFamily="34" charset="0"/>
              </a:defRPr>
            </a:lvl5pPr>
          </a:lstStyle>
          <a:p>
            <a:pPr lvl="0"/>
            <a:r>
              <a:rPr lang="nl-BE" dirty="0" smtClean="0"/>
              <a:t>&lt;Titel&gt;</a:t>
            </a:r>
            <a:endParaRPr lang="nl-BE" dirty="0"/>
          </a:p>
        </p:txBody>
      </p:sp>
      <p:sp>
        <p:nvSpPr>
          <p:cNvPr id="44" name="Tijdelijke aanduiding voor tekst 43"/>
          <p:cNvSpPr>
            <a:spLocks noGrp="1"/>
          </p:cNvSpPr>
          <p:nvPr>
            <p:ph type="body" sz="quarter" idx="15" hasCustomPrompt="1"/>
          </p:nvPr>
        </p:nvSpPr>
        <p:spPr>
          <a:xfrm>
            <a:off x="194400" y="331200"/>
            <a:ext cx="2880000" cy="291600"/>
          </a:xfrm>
          <a:prstGeom prst="rect">
            <a:avLst/>
          </a:prstGeom>
          <a:solidFill>
            <a:srgbClr val="18414C"/>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41" name="Tekstvak 40"/>
          <p:cNvSpPr txBox="1"/>
          <p:nvPr userDrawn="1"/>
        </p:nvSpPr>
        <p:spPr>
          <a:xfrm>
            <a:off x="3079442" y="331823"/>
            <a:ext cx="5724000" cy="291600"/>
          </a:xfrm>
          <a:prstGeom prst="rect">
            <a:avLst/>
          </a:prstGeom>
          <a:solidFill>
            <a:srgbClr val="205766">
              <a:alpha val="20000"/>
            </a:srgbClr>
          </a:solidFill>
          <a:effectLst>
            <a:outerShdw blurRad="50800" dist="38100" dir="8100000" algn="tr" rotWithShape="0">
              <a:prstClr val="black">
                <a:alpha val="40000"/>
              </a:prstClr>
            </a:outerShdw>
          </a:effectLst>
        </p:spPr>
        <p:txBody>
          <a:bodyPr wrap="square" rtlCol="0">
            <a:spAutoFit/>
          </a:bodyPr>
          <a:lstStyle/>
          <a:p>
            <a:pPr algn="ctr" defTabSz="914400"/>
            <a:endParaRPr lang="nl-BE" sz="3200" dirty="0" smtClean="0">
              <a:solidFill>
                <a:srgbClr val="EEECE1"/>
              </a:solidFill>
              <a:latin typeface="Arial" pitchFamily="34" charset="0"/>
              <a:cs typeface="Arial" pitchFamily="34" charset="0"/>
            </a:endParaRPr>
          </a:p>
        </p:txBody>
      </p:sp>
      <p:cxnSp>
        <p:nvCxnSpPr>
          <p:cNvPr id="40" name="Rechte verbindingslijn 39"/>
          <p:cNvCxnSpPr/>
          <p:nvPr userDrawn="1"/>
        </p:nvCxnSpPr>
        <p:spPr>
          <a:xfrm>
            <a:off x="3085306" y="709973"/>
            <a:ext cx="5580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6738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 en object">
    <p:bg>
      <p:bgRef idx="1001">
        <a:schemeClr val="bg1"/>
      </p:bgRef>
    </p:bg>
    <p:spTree>
      <p:nvGrpSpPr>
        <p:cNvPr id="1" name=""/>
        <p:cNvGrpSpPr/>
        <p:nvPr/>
      </p:nvGrpSpPr>
      <p:grpSpPr>
        <a:xfrm>
          <a:off x="0" y="0"/>
          <a:ext cx="0" cy="0"/>
          <a:chOff x="0" y="0"/>
          <a:chExt cx="0" cy="0"/>
        </a:xfrm>
      </p:grpSpPr>
      <p:cxnSp>
        <p:nvCxnSpPr>
          <p:cNvPr id="28" name="Rechte verbindingslijn 27"/>
          <p:cNvCxnSpPr/>
          <p:nvPr userDrawn="1"/>
        </p:nvCxnSpPr>
        <p:spPr>
          <a:xfrm>
            <a:off x="142844" y="6295584"/>
            <a:ext cx="8856000" cy="1588"/>
          </a:xfrm>
          <a:prstGeom prst="line">
            <a:avLst/>
          </a:prstGeom>
          <a:ln w="25400">
            <a:solidFill>
              <a:srgbClr val="4B7D4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80664" y="710967"/>
            <a:ext cx="835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ijdelijke aanduiding voor tekst 43"/>
          <p:cNvSpPr>
            <a:spLocks noGrp="1"/>
          </p:cNvSpPr>
          <p:nvPr>
            <p:ph type="body" sz="quarter" idx="15" hasCustomPrompt="1"/>
          </p:nvPr>
        </p:nvSpPr>
        <p:spPr>
          <a:xfrm>
            <a:off x="672369" y="331200"/>
            <a:ext cx="2880000" cy="291600"/>
          </a:xfrm>
          <a:prstGeom prst="rect">
            <a:avLst/>
          </a:prstGeom>
          <a:solidFill>
            <a:srgbClr val="4B7D47"/>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13" name="Tekstvak 12"/>
          <p:cNvSpPr txBox="1"/>
          <p:nvPr userDrawn="1"/>
        </p:nvSpPr>
        <p:spPr>
          <a:xfrm>
            <a:off x="611800" y="6386490"/>
            <a:ext cx="2160000" cy="397032"/>
          </a:xfrm>
          <a:prstGeom prst="rect">
            <a:avLst/>
          </a:prstGeom>
          <a:noFill/>
        </p:spPr>
        <p:txBody>
          <a:bodyPr wrap="square" rtlCol="0">
            <a:spAutoFit/>
          </a:bodyPr>
          <a:lstStyle/>
          <a:p>
            <a:pPr defTabSz="914400">
              <a:lnSpc>
                <a:spcPct val="110000"/>
              </a:lnSpc>
              <a:defRPr/>
            </a:pPr>
            <a:r>
              <a:rPr lang="nl-BE" sz="900" dirty="0" smtClean="0">
                <a:solidFill>
                  <a:srgbClr val="54483A"/>
                </a:solidFill>
                <a:latin typeface="Arial" pitchFamily="34" charset="0"/>
                <a:cs typeface="Arial" pitchFamily="34" charset="0"/>
              </a:rPr>
              <a:t>M.A.S.</a:t>
            </a:r>
          </a:p>
          <a:p>
            <a:pPr defTabSz="914400">
              <a:lnSpc>
                <a:spcPct val="110000"/>
              </a:lnSpc>
              <a:defRPr/>
            </a:pPr>
            <a:r>
              <a:rPr lang="nl-BE" sz="900" i="1" dirty="0" smtClean="0">
                <a:solidFill>
                  <a:srgbClr val="54483A"/>
                </a:solidFill>
                <a:latin typeface="Arial" pitchFamily="34" charset="0"/>
                <a:cs typeface="Arial" pitchFamily="34" charset="0"/>
              </a:rPr>
              <a:t>Marktstudies  op maat</a:t>
            </a:r>
          </a:p>
        </p:txBody>
      </p:sp>
      <p:sp>
        <p:nvSpPr>
          <p:cNvPr id="14" name="Tekstvak 13"/>
          <p:cNvSpPr txBox="1"/>
          <p:nvPr userDrawn="1"/>
        </p:nvSpPr>
        <p:spPr>
          <a:xfrm>
            <a:off x="5148064" y="6386490"/>
            <a:ext cx="3897312" cy="397032"/>
          </a:xfrm>
          <a:prstGeom prst="rect">
            <a:avLst/>
          </a:prstGeom>
          <a:noFill/>
        </p:spPr>
        <p:txBody>
          <a:bodyPr wrap="square" rtlCol="0">
            <a:spAutoFit/>
          </a:bodyPr>
          <a:lstStyle/>
          <a:p>
            <a:pPr algn="r" defTabSz="914400">
              <a:lnSpc>
                <a:spcPct val="110000"/>
              </a:lnSpc>
              <a:defRPr/>
            </a:pPr>
            <a:r>
              <a:rPr lang="nl-BE" sz="900" dirty="0" smtClean="0">
                <a:solidFill>
                  <a:srgbClr val="54483A"/>
                </a:solidFill>
                <a:latin typeface="Arial" pitchFamily="34" charset="0"/>
                <a:cs typeface="Arial" pitchFamily="34" charset="0"/>
              </a:rPr>
              <a:t>FOD Volksgezondheid, Veiligheid van de Voedselketen en Leefmilieu</a:t>
            </a:r>
          </a:p>
          <a:p>
            <a:pPr algn="r" defTabSz="914400">
              <a:lnSpc>
                <a:spcPct val="110000"/>
              </a:lnSpc>
              <a:defRPr/>
            </a:pPr>
            <a:r>
              <a:rPr lang="nl-BE" sz="900" dirty="0" smtClean="0">
                <a:solidFill>
                  <a:srgbClr val="54483A"/>
                </a:solidFill>
                <a:latin typeface="Arial" pitchFamily="34" charset="0"/>
                <a:cs typeface="Arial" pitchFamily="34" charset="0"/>
              </a:rPr>
              <a:t>Klimaatenquête 2017</a:t>
            </a:r>
            <a:endParaRPr lang="nl-BE" sz="900" i="1" dirty="0" smtClean="0">
              <a:solidFill>
                <a:srgbClr val="54483A"/>
              </a:solidFill>
              <a:latin typeface="Arial" pitchFamily="34" charset="0"/>
              <a:cs typeface="Arial" pitchFamily="34" charset="0"/>
            </a:endParaRPr>
          </a:p>
        </p:txBody>
      </p:sp>
      <p:pic>
        <p:nvPicPr>
          <p:cNvPr id="15" name="Afbeelding 14" descr="MAS_logo_1.jpg"/>
          <p:cNvPicPr>
            <a:picLocks noChangeAspect="1"/>
          </p:cNvPicPr>
          <p:nvPr userDrawn="1"/>
        </p:nvPicPr>
        <p:blipFill>
          <a:blip r:embed="rId2" cstate="print"/>
          <a:stretch>
            <a:fillRect/>
          </a:stretch>
        </p:blipFill>
        <p:spPr>
          <a:xfrm>
            <a:off x="107504" y="6404133"/>
            <a:ext cx="504056" cy="481251"/>
          </a:xfrm>
          <a:prstGeom prst="rect">
            <a:avLst/>
          </a:prstGeom>
        </p:spPr>
      </p:pic>
      <p:sp>
        <p:nvSpPr>
          <p:cNvPr id="18" name="Tekstvak 17"/>
          <p:cNvSpPr txBox="1"/>
          <p:nvPr userDrawn="1"/>
        </p:nvSpPr>
        <p:spPr>
          <a:xfrm>
            <a:off x="3851920" y="343689"/>
            <a:ext cx="5184080" cy="276999"/>
          </a:xfrm>
          <a:prstGeom prst="rect">
            <a:avLst/>
          </a:prstGeom>
          <a:solidFill>
            <a:srgbClr val="4B7D47"/>
          </a:solidFill>
          <a:effectLst>
            <a:outerShdw blurRad="50800" dist="38100" dir="2700000" algn="tl" rotWithShape="0">
              <a:prstClr val="black">
                <a:alpha val="40000"/>
              </a:prstClr>
            </a:outerShdw>
          </a:effectLst>
        </p:spPr>
        <p:txBody>
          <a:bodyPr wrap="square" rtlCol="0">
            <a:spAutoFit/>
          </a:bodyPr>
          <a:lstStyle/>
          <a:p>
            <a:pPr algn="ctr" defTabSz="914400"/>
            <a:endParaRPr lang="nl-BE" sz="1200" b="1" dirty="0" smtClean="0">
              <a:solidFill>
                <a:prstClr val="white"/>
              </a:solidFill>
              <a:latin typeface="Arial" pitchFamily="34" charset="0"/>
              <a:cs typeface="Arial" pitchFamily="34" charset="0"/>
            </a:endParaRPr>
          </a:p>
        </p:txBody>
      </p:sp>
      <p:sp>
        <p:nvSpPr>
          <p:cNvPr id="10" name="Rechthoek 9" hidden="1"/>
          <p:cNvSpPr/>
          <p:nvPr userDrawn="1"/>
        </p:nvSpPr>
        <p:spPr>
          <a:xfrm>
            <a:off x="4274450" y="6453336"/>
            <a:ext cx="458331" cy="276999"/>
          </a:xfrm>
          <a:prstGeom prst="rect">
            <a:avLst/>
          </a:prstGeom>
        </p:spPr>
        <p:txBody>
          <a:bodyPr wrap="none">
            <a:spAutoFit/>
          </a:bodyPr>
          <a:lstStyle/>
          <a:p>
            <a:pPr defTabSz="914400"/>
            <a:fld id="{8C4F5AF9-9063-40C3-AC90-3F24FDF2AE4A}" type="slidenum">
              <a:rPr lang="nl-BE" sz="1200" smtClean="0">
                <a:solidFill>
                  <a:srgbClr val="54483A"/>
                </a:solidFill>
                <a:latin typeface="Arial" pitchFamily="34" charset="0"/>
                <a:cs typeface="Arial" pitchFamily="34" charset="0"/>
              </a:rPr>
              <a:pPr defTabSz="914400"/>
              <a:t>‹N°›</a:t>
            </a:fld>
            <a:endParaRPr lang="nl-BE" sz="1200" dirty="0">
              <a:solidFill>
                <a:prstClr val="black"/>
              </a:solidFill>
            </a:endParaRPr>
          </a:p>
        </p:txBody>
      </p:sp>
    </p:spTree>
    <p:extLst>
      <p:ext uri="{BB962C8B-B14F-4D97-AF65-F5344CB8AC3E}">
        <p14:creationId xmlns:p14="http://schemas.microsoft.com/office/powerpoint/2010/main" val="20430058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0108"/>
            <a:ext cx="8229600" cy="5286412"/>
          </a:xfrm>
          <a:prstGeom prst="rect">
            <a:avLst/>
          </a:prstGeom>
        </p:spPr>
        <p:txBody>
          <a:bodyPr/>
          <a:lstStyle>
            <a:lvl1pPr>
              <a:buFontTx/>
              <a:buNone/>
              <a:defRPr sz="2000" b="1">
                <a:solidFill>
                  <a:srgbClr val="18414C"/>
                </a:solidFill>
                <a:latin typeface="Arial" pitchFamily="34" charset="0"/>
                <a:cs typeface="Arial" pitchFamily="34" charset="0"/>
              </a:defRPr>
            </a:lvl1pPr>
            <a:lvl2pPr>
              <a:buFont typeface="Wingdings" pitchFamily="2" charset="2"/>
              <a:buChar char="§"/>
              <a:defRPr sz="1800">
                <a:solidFill>
                  <a:srgbClr val="18414C"/>
                </a:solidFill>
                <a:latin typeface="Arial" pitchFamily="34" charset="0"/>
                <a:cs typeface="Arial" pitchFamily="34" charset="0"/>
              </a:defRPr>
            </a:lvl2pPr>
            <a:lvl3pPr>
              <a:buFont typeface="Wingdings" pitchFamily="2" charset="2"/>
              <a:buChar char="Ø"/>
              <a:defRPr sz="1400">
                <a:solidFill>
                  <a:srgbClr val="18414C"/>
                </a:solidFill>
                <a:latin typeface="Arial" pitchFamily="34" charset="0"/>
                <a:cs typeface="Arial" pitchFamily="34" charset="0"/>
              </a:defRPr>
            </a:lvl3pPr>
            <a:lvl4pPr>
              <a:buFont typeface="Arial" pitchFamily="34" charset="0"/>
              <a:buChar char="•"/>
              <a:defRPr sz="1400">
                <a:solidFill>
                  <a:srgbClr val="18414C"/>
                </a:solidFill>
                <a:latin typeface="Arial" pitchFamily="34" charset="0"/>
                <a:cs typeface="Arial" pitchFamily="34" charset="0"/>
              </a:defRPr>
            </a:lvl4pPr>
            <a:lvl5pPr>
              <a:defRPr sz="1400">
                <a:solidFill>
                  <a:srgbClr val="18414C"/>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9" name="Tijdelijke aanduiding voor tekst 30"/>
          <p:cNvSpPr>
            <a:spLocks noGrp="1"/>
          </p:cNvSpPr>
          <p:nvPr>
            <p:ph type="body" sz="quarter" idx="13" hasCustomPrompt="1"/>
          </p:nvPr>
        </p:nvSpPr>
        <p:spPr>
          <a:xfrm>
            <a:off x="110975" y="6498000"/>
            <a:ext cx="4716000" cy="262800"/>
          </a:xfrm>
          <a:prstGeom prst="rect">
            <a:avLst/>
          </a:prstGeom>
        </p:spPr>
        <p:txBody>
          <a:bodyPr>
            <a:normAutofit/>
          </a:bodyPr>
          <a:lstStyle>
            <a:lvl1pP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In opdracht van: &lt;opdrachtgever&gt;</a:t>
            </a:r>
            <a:endParaRPr lang="nl-BE" dirty="0"/>
          </a:p>
        </p:txBody>
      </p:sp>
      <p:sp>
        <p:nvSpPr>
          <p:cNvPr id="20" name="Tijdelijke aanduiding voor tekst 30"/>
          <p:cNvSpPr>
            <a:spLocks noGrp="1"/>
          </p:cNvSpPr>
          <p:nvPr>
            <p:ph type="body" sz="quarter" idx="14" hasCustomPrompt="1"/>
          </p:nvPr>
        </p:nvSpPr>
        <p:spPr>
          <a:xfrm>
            <a:off x="6200796" y="6498000"/>
            <a:ext cx="2808000" cy="262800"/>
          </a:xfrm>
          <a:prstGeom prst="rect">
            <a:avLst/>
          </a:prstGeom>
        </p:spPr>
        <p:txBody>
          <a:bodyPr>
            <a:normAutofit/>
          </a:bodyPr>
          <a:lstStyle>
            <a:lvl1pPr algn="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&lt;Maand jaartal&gt;</a:t>
            </a:r>
            <a:endParaRPr lang="nl-BE" dirty="0"/>
          </a:p>
        </p:txBody>
      </p:sp>
      <p:cxnSp>
        <p:nvCxnSpPr>
          <p:cNvPr id="28" name="Rechte verbindingslijn 27"/>
          <p:cNvCxnSpPr/>
          <p:nvPr userDrawn="1"/>
        </p:nvCxnSpPr>
        <p:spPr>
          <a:xfrm>
            <a:off x="142844" y="6429396"/>
            <a:ext cx="8856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302695" y="710967"/>
            <a:ext cx="277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5"/>
          <p:cNvSpPr>
            <a:spLocks noChangeArrowheads="1"/>
          </p:cNvSpPr>
          <p:nvPr userDrawn="1"/>
        </p:nvSpPr>
        <p:spPr bwMode="auto">
          <a:xfrm>
            <a:off x="8810567" y="338893"/>
            <a:ext cx="108000" cy="292388"/>
          </a:xfrm>
          <a:prstGeom prst="rect">
            <a:avLst/>
          </a:prstGeom>
          <a:solidFill>
            <a:srgbClr val="18414C"/>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636838" algn="ctr"/>
                <a:tab pos="5273675" algn="r"/>
              </a:tabLst>
            </a:pPr>
            <a:endParaRPr lang="nl-BE" sz="1300" i="1" dirty="0" smtClean="0">
              <a:solidFill>
                <a:srgbClr val="F2F4F3"/>
              </a:solidFill>
              <a:latin typeface="Arial" pitchFamily="34" charset="0"/>
              <a:cs typeface="Arial" pitchFamily="34" charset="0"/>
            </a:endParaRPr>
          </a:p>
        </p:txBody>
      </p:sp>
      <p:sp>
        <p:nvSpPr>
          <p:cNvPr id="46" name="Tijdelijke aanduiding voor tekst 45"/>
          <p:cNvSpPr>
            <a:spLocks noGrp="1"/>
          </p:cNvSpPr>
          <p:nvPr>
            <p:ph type="body" sz="quarter" idx="16" hasCustomPrompt="1"/>
          </p:nvPr>
        </p:nvSpPr>
        <p:spPr>
          <a:xfrm>
            <a:off x="3078000" y="233208"/>
            <a:ext cx="5724000" cy="576000"/>
          </a:xfrm>
          <a:prstGeom prst="rect">
            <a:avLst/>
          </a:prstGeom>
          <a:solidFill>
            <a:srgbClr val="E2F2F6">
              <a:alpha val="40000"/>
            </a:srgbClr>
          </a:solidFill>
          <a:effectLst/>
        </p:spPr>
        <p:txBody>
          <a:bodyPr>
            <a:noAutofit/>
          </a:bodyPr>
          <a:lstStyle>
            <a:lvl1pPr algn="r">
              <a:spcBef>
                <a:spcPts val="0"/>
              </a:spcBef>
              <a:buNone/>
              <a:defRPr sz="2600" spc="0" baseline="0">
                <a:solidFill>
                  <a:srgbClr val="18414C"/>
                </a:solidFill>
                <a:effectLst/>
                <a:latin typeface="Arial" pitchFamily="34" charset="0"/>
                <a:cs typeface="Arial" pitchFamily="34" charset="0"/>
              </a:defRPr>
            </a:lvl1pPr>
            <a:lvl2pPr>
              <a:defRPr sz="3600">
                <a:solidFill>
                  <a:srgbClr val="18414C"/>
                </a:solidFill>
                <a:latin typeface="Arial" pitchFamily="34" charset="0"/>
                <a:cs typeface="Arial" pitchFamily="34" charset="0"/>
              </a:defRPr>
            </a:lvl2pPr>
            <a:lvl3pPr>
              <a:defRPr sz="3600">
                <a:solidFill>
                  <a:srgbClr val="18414C"/>
                </a:solidFill>
                <a:latin typeface="Arial" pitchFamily="34" charset="0"/>
                <a:cs typeface="Arial" pitchFamily="34" charset="0"/>
              </a:defRPr>
            </a:lvl3pPr>
            <a:lvl4pPr>
              <a:defRPr sz="3600">
                <a:solidFill>
                  <a:srgbClr val="18414C"/>
                </a:solidFill>
                <a:latin typeface="Arial" pitchFamily="34" charset="0"/>
                <a:cs typeface="Arial" pitchFamily="34" charset="0"/>
              </a:defRPr>
            </a:lvl4pPr>
            <a:lvl5pPr>
              <a:defRPr sz="3600">
                <a:solidFill>
                  <a:srgbClr val="18414C"/>
                </a:solidFill>
                <a:latin typeface="Arial" pitchFamily="34" charset="0"/>
                <a:cs typeface="Arial" pitchFamily="34" charset="0"/>
              </a:defRPr>
            </a:lvl5pPr>
          </a:lstStyle>
          <a:p>
            <a:pPr lvl="0"/>
            <a:r>
              <a:rPr lang="nl-BE" dirty="0" smtClean="0"/>
              <a:t>&lt;Titel&gt;</a:t>
            </a:r>
            <a:endParaRPr lang="nl-BE" dirty="0"/>
          </a:p>
        </p:txBody>
      </p:sp>
      <p:sp>
        <p:nvSpPr>
          <p:cNvPr id="44" name="Tijdelijke aanduiding voor tekst 43"/>
          <p:cNvSpPr>
            <a:spLocks noGrp="1"/>
          </p:cNvSpPr>
          <p:nvPr>
            <p:ph type="body" sz="quarter" idx="15" hasCustomPrompt="1"/>
          </p:nvPr>
        </p:nvSpPr>
        <p:spPr>
          <a:xfrm>
            <a:off x="194400" y="331200"/>
            <a:ext cx="2880000" cy="291600"/>
          </a:xfrm>
          <a:prstGeom prst="rect">
            <a:avLst/>
          </a:prstGeom>
          <a:solidFill>
            <a:srgbClr val="18414C"/>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41" name="Tekstvak 40"/>
          <p:cNvSpPr txBox="1"/>
          <p:nvPr userDrawn="1"/>
        </p:nvSpPr>
        <p:spPr>
          <a:xfrm>
            <a:off x="3079442" y="331823"/>
            <a:ext cx="5724000" cy="291600"/>
          </a:xfrm>
          <a:prstGeom prst="rect">
            <a:avLst/>
          </a:prstGeom>
          <a:solidFill>
            <a:srgbClr val="205766">
              <a:alpha val="20000"/>
            </a:srgbClr>
          </a:solidFill>
          <a:effectLst>
            <a:outerShdw blurRad="50800" dist="38100" dir="8100000" algn="tr" rotWithShape="0">
              <a:prstClr val="black">
                <a:alpha val="40000"/>
              </a:prstClr>
            </a:outerShdw>
          </a:effectLst>
        </p:spPr>
        <p:txBody>
          <a:bodyPr wrap="square" rtlCol="0">
            <a:spAutoFit/>
          </a:bodyPr>
          <a:lstStyle/>
          <a:p>
            <a:pPr algn="ctr" defTabSz="914400"/>
            <a:endParaRPr lang="nl-BE" sz="3200" dirty="0" smtClean="0">
              <a:solidFill>
                <a:srgbClr val="EEECE1"/>
              </a:solidFill>
              <a:latin typeface="Arial" pitchFamily="34" charset="0"/>
              <a:cs typeface="Arial" pitchFamily="34" charset="0"/>
            </a:endParaRPr>
          </a:p>
        </p:txBody>
      </p:sp>
      <p:cxnSp>
        <p:nvCxnSpPr>
          <p:cNvPr id="40" name="Rechte verbindingslijn 39"/>
          <p:cNvCxnSpPr/>
          <p:nvPr userDrawn="1"/>
        </p:nvCxnSpPr>
        <p:spPr>
          <a:xfrm>
            <a:off x="3085306" y="709973"/>
            <a:ext cx="5580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4151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cover NL">
    <p:bg>
      <p:bgPr>
        <a:solidFill>
          <a:schemeClr val="accent6"/>
        </a:solidFill>
        <a:effectLst/>
      </p:bgPr>
    </p:bg>
    <p:spTree>
      <p:nvGrpSpPr>
        <p:cNvPr id="1" name=""/>
        <p:cNvGrpSpPr/>
        <p:nvPr/>
      </p:nvGrpSpPr>
      <p:grpSpPr>
        <a:xfrm>
          <a:off x="0" y="0"/>
          <a:ext cx="0" cy="0"/>
          <a:chOff x="0" y="0"/>
          <a:chExt cx="0" cy="0"/>
        </a:xfrm>
      </p:grpSpPr>
      <p:pic>
        <p:nvPicPr>
          <p:cNvPr id="14" name="Picture 13" descr="SPF_climat_ppt_spf.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03648" y="419738"/>
            <a:ext cx="682752" cy="652272"/>
          </a:xfrm>
          <a:prstGeom prst="rect">
            <a:avLst/>
          </a:prstGeom>
        </p:spPr>
      </p:pic>
      <p:sp>
        <p:nvSpPr>
          <p:cNvPr id="2" name="Title 1"/>
          <p:cNvSpPr>
            <a:spLocks noGrp="1"/>
          </p:cNvSpPr>
          <p:nvPr>
            <p:ph type="title"/>
          </p:nvPr>
        </p:nvSpPr>
        <p:spPr/>
        <p:txBody>
          <a:bodyPr/>
          <a:lstStyle>
            <a:lvl1pPr>
              <a:defRPr>
                <a:latin typeface="Segoe UI Semilight" panose="020B0402040204020203" pitchFamily="34" charset="0"/>
                <a:cs typeface="Segoe UI Semilight" panose="020B0402040204020203" pitchFamily="34" charset="0"/>
              </a:defRPr>
            </a:lvl1pPr>
          </a:lstStyle>
          <a:p>
            <a:r>
              <a:rPr lang="nl-BE" noProof="0" dirty="0"/>
              <a:t>Click </a:t>
            </a:r>
            <a:r>
              <a:rPr lang="nl-BE" noProof="0" dirty="0" err="1"/>
              <a:t>to</a:t>
            </a:r>
            <a:r>
              <a:rPr lang="nl-BE" noProof="0" dirty="0"/>
              <a:t> </a:t>
            </a:r>
            <a:r>
              <a:rPr lang="nl-BE" noProof="0" dirty="0" err="1"/>
              <a:t>edit</a:t>
            </a:r>
            <a:r>
              <a:rPr lang="nl-BE" noProof="0" dirty="0"/>
              <a:t> Master </a:t>
            </a:r>
            <a:r>
              <a:rPr lang="nl-BE" noProof="0" dirty="0" err="1"/>
              <a:t>title</a:t>
            </a:r>
            <a:r>
              <a:rPr lang="nl-BE" noProof="0" dirty="0"/>
              <a:t> </a:t>
            </a:r>
            <a:r>
              <a:rPr lang="nl-BE" noProof="0" dirty="0" err="1"/>
              <a:t>style</a:t>
            </a:r>
            <a:endParaRPr lang="nl-BE" noProof="0" dirty="0"/>
          </a:p>
        </p:txBody>
      </p:sp>
      <p:sp>
        <p:nvSpPr>
          <p:cNvPr id="10" name="Footer Placeholder 4"/>
          <p:cNvSpPr>
            <a:spLocks noGrp="1"/>
          </p:cNvSpPr>
          <p:nvPr>
            <p:ph type="ftr" sz="quarter" idx="11"/>
          </p:nvPr>
        </p:nvSpPr>
        <p:spPr>
          <a:xfrm>
            <a:off x="354785" y="5592417"/>
            <a:ext cx="4860000" cy="881721"/>
          </a:xfrm>
        </p:spPr>
        <p:txBody>
          <a:bodyPr/>
          <a:lstStyle>
            <a:lvl1pPr>
              <a:lnSpc>
                <a:spcPct val="100000"/>
              </a:lnSpc>
              <a:defRPr sz="1200" cap="none">
                <a:solidFill>
                  <a:schemeClr val="tx2"/>
                </a:solidFill>
                <a:latin typeface="Segoe UI Semilight" panose="020B0402040204020203" pitchFamily="34" charset="0"/>
                <a:cs typeface="Segoe UI Semilight" panose="020B0402040204020203" pitchFamily="34" charset="0"/>
              </a:defRPr>
            </a:lvl1pPr>
          </a:lstStyle>
          <a:p>
            <a:r>
              <a:rPr lang="nl-BE" dirty="0" smtClean="0"/>
              <a:t>xxxxxxx@milieu.belgie.be </a:t>
            </a:r>
          </a:p>
          <a:p>
            <a:r>
              <a:rPr lang="en-US" sz="2000" dirty="0" smtClean="0">
                <a:solidFill>
                  <a:srgbClr val="438ADF"/>
                </a:solidFill>
              </a:rPr>
              <a:t>www.klimaat.be </a:t>
            </a:r>
          </a:p>
          <a:p>
            <a:r>
              <a:rPr lang="en-US" sz="2000" dirty="0" smtClean="0">
                <a:solidFill>
                  <a:srgbClr val="438ADF"/>
                </a:solidFill>
              </a:rPr>
              <a:t>@</a:t>
            </a:r>
            <a:r>
              <a:rPr lang="en-US" sz="2000" dirty="0" err="1" smtClean="0">
                <a:solidFill>
                  <a:srgbClr val="438ADF"/>
                </a:solidFill>
              </a:rPr>
              <a:t>klimaat_be</a:t>
            </a:r>
            <a:endParaRPr lang="en-US" sz="2000" dirty="0" smtClean="0">
              <a:solidFill>
                <a:srgbClr val="438ADF"/>
              </a:solidFill>
            </a:endParaRPr>
          </a:p>
        </p:txBody>
      </p:sp>
      <p:sp>
        <p:nvSpPr>
          <p:cNvPr id="16" name="Content Placeholder 8"/>
          <p:cNvSpPr>
            <a:spLocks noGrp="1"/>
          </p:cNvSpPr>
          <p:nvPr>
            <p:ph sz="quarter" idx="12"/>
          </p:nvPr>
        </p:nvSpPr>
        <p:spPr>
          <a:xfrm>
            <a:off x="5186400" y="1439862"/>
            <a:ext cx="3600000" cy="2520000"/>
          </a:xfrm>
          <a:prstGeom prst="rect">
            <a:avLst/>
          </a:prstGeom>
          <a:blipFill>
            <a:blip r:embed="rId3"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indent="0">
              <a:buFontTx/>
              <a:buNone/>
              <a:defRPr b="1">
                <a:latin typeface="Segoe UI Semilight" panose="020B0402040204020203" pitchFamily="34" charset="0"/>
                <a:cs typeface="Segoe UI Semilight" panose="020B0402040204020203" pitchFamily="34" charset="0"/>
              </a:defRPr>
            </a:lvl1pPr>
          </a:lstStyle>
          <a:p>
            <a:pPr lvl="0"/>
            <a:r>
              <a:rPr lang="en-US"/>
              <a:t>Edit Master text styles</a:t>
            </a:r>
          </a:p>
        </p:txBody>
      </p:sp>
      <p:sp>
        <p:nvSpPr>
          <p:cNvPr id="17" name="Content Placeholder 10"/>
          <p:cNvSpPr>
            <a:spLocks noGrp="1"/>
          </p:cNvSpPr>
          <p:nvPr>
            <p:ph sz="quarter" idx="13"/>
          </p:nvPr>
        </p:nvSpPr>
        <p:spPr>
          <a:xfrm>
            <a:off x="6986400" y="3959225"/>
            <a:ext cx="1800000" cy="1441450"/>
          </a:xfrm>
          <a:prstGeom prst="rect">
            <a:avLst/>
          </a:prstGeom>
          <a:blipFill>
            <a:blip r:embed="rId4"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indent="0">
              <a:buFontTx/>
              <a:buNone/>
              <a:defRPr b="1">
                <a:latin typeface="Segoe UI Semilight" panose="020B0402040204020203" pitchFamily="34" charset="0"/>
                <a:cs typeface="Segoe UI Semilight" panose="020B0402040204020203" pitchFamily="34" charset="0"/>
              </a:defRPr>
            </a:lvl1pPr>
          </a:lstStyle>
          <a:p>
            <a:pPr lvl="0"/>
            <a:r>
              <a:rPr lang="en-US"/>
              <a:t>Edit Master text styles</a:t>
            </a:r>
          </a:p>
        </p:txBody>
      </p:sp>
      <p:sp>
        <p:nvSpPr>
          <p:cNvPr id="18" name="Content Placeholder 10"/>
          <p:cNvSpPr>
            <a:spLocks noGrp="1"/>
          </p:cNvSpPr>
          <p:nvPr>
            <p:ph sz="quarter" idx="14"/>
          </p:nvPr>
        </p:nvSpPr>
        <p:spPr>
          <a:xfrm>
            <a:off x="5186400" y="3959225"/>
            <a:ext cx="1800000" cy="1441450"/>
          </a:xfrm>
          <a:prstGeom prst="rect">
            <a:avLst/>
          </a:prstGeom>
          <a:blipFill>
            <a:blip r:embed="rId5"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indent="0">
              <a:buFontTx/>
              <a:buNone/>
              <a:defRPr b="1">
                <a:latin typeface="Segoe UI Semilight" panose="020B0402040204020203" pitchFamily="34" charset="0"/>
                <a:cs typeface="Segoe UI Semilight" panose="020B0402040204020203" pitchFamily="34" charset="0"/>
              </a:defRPr>
            </a:lvl1pPr>
          </a:lstStyle>
          <a:p>
            <a:pPr lvl="0"/>
            <a:r>
              <a:rPr lang="en-US"/>
              <a:t>Edit Master text styles</a:t>
            </a:r>
          </a:p>
        </p:txBody>
      </p:sp>
      <p:pic>
        <p:nvPicPr>
          <p:cNvPr id="12" name="Picture 11" descr="SPF_climat_ppt_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76499" y="5809908"/>
            <a:ext cx="753100" cy="569244"/>
          </a:xfrm>
          <a:prstGeom prst="rect">
            <a:avLst/>
          </a:prstGeom>
        </p:spPr>
      </p:pic>
    </p:spTree>
    <p:extLst>
      <p:ext uri="{BB962C8B-B14F-4D97-AF65-F5344CB8AC3E}">
        <p14:creationId xmlns:p14="http://schemas.microsoft.com/office/powerpoint/2010/main" val="3027435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el en object">
    <p:bg>
      <p:bgRef idx="1001">
        <a:schemeClr val="bg1"/>
      </p:bgRef>
    </p:bg>
    <p:spTree>
      <p:nvGrpSpPr>
        <p:cNvPr id="1" name=""/>
        <p:cNvGrpSpPr/>
        <p:nvPr/>
      </p:nvGrpSpPr>
      <p:grpSpPr>
        <a:xfrm>
          <a:off x="0" y="0"/>
          <a:ext cx="0" cy="0"/>
          <a:chOff x="0" y="0"/>
          <a:chExt cx="0" cy="0"/>
        </a:xfrm>
      </p:grpSpPr>
      <p:cxnSp>
        <p:nvCxnSpPr>
          <p:cNvPr id="28" name="Rechte verbindingslijn 27"/>
          <p:cNvCxnSpPr/>
          <p:nvPr userDrawn="1"/>
        </p:nvCxnSpPr>
        <p:spPr>
          <a:xfrm>
            <a:off x="142844" y="6295584"/>
            <a:ext cx="8856000" cy="1588"/>
          </a:xfrm>
          <a:prstGeom prst="line">
            <a:avLst/>
          </a:prstGeom>
          <a:ln w="25400">
            <a:solidFill>
              <a:srgbClr val="4B7D4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80664" y="710967"/>
            <a:ext cx="835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ijdelijke aanduiding voor tekst 43"/>
          <p:cNvSpPr>
            <a:spLocks noGrp="1"/>
          </p:cNvSpPr>
          <p:nvPr>
            <p:ph type="body" sz="quarter" idx="15" hasCustomPrompt="1"/>
          </p:nvPr>
        </p:nvSpPr>
        <p:spPr>
          <a:xfrm>
            <a:off x="672369" y="331200"/>
            <a:ext cx="2880000" cy="291600"/>
          </a:xfrm>
          <a:prstGeom prst="rect">
            <a:avLst/>
          </a:prstGeom>
          <a:solidFill>
            <a:srgbClr val="4B7D47"/>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13" name="Tekstvak 12"/>
          <p:cNvSpPr txBox="1"/>
          <p:nvPr userDrawn="1"/>
        </p:nvSpPr>
        <p:spPr>
          <a:xfrm>
            <a:off x="611800" y="6386490"/>
            <a:ext cx="2160000" cy="397032"/>
          </a:xfrm>
          <a:prstGeom prst="rect">
            <a:avLst/>
          </a:prstGeom>
          <a:noFill/>
        </p:spPr>
        <p:txBody>
          <a:bodyPr wrap="square" rtlCol="0">
            <a:spAutoFit/>
          </a:bodyPr>
          <a:lstStyle/>
          <a:p>
            <a:pPr defTabSz="914400">
              <a:lnSpc>
                <a:spcPct val="110000"/>
              </a:lnSpc>
              <a:defRPr/>
            </a:pPr>
            <a:r>
              <a:rPr lang="nl-BE" sz="900" dirty="0" smtClean="0">
                <a:solidFill>
                  <a:srgbClr val="54483A"/>
                </a:solidFill>
                <a:latin typeface="Arial" pitchFamily="34" charset="0"/>
                <a:cs typeface="Arial" pitchFamily="34" charset="0"/>
              </a:rPr>
              <a:t>M.A.S.</a:t>
            </a:r>
          </a:p>
          <a:p>
            <a:pPr defTabSz="914400">
              <a:lnSpc>
                <a:spcPct val="110000"/>
              </a:lnSpc>
              <a:defRPr/>
            </a:pPr>
            <a:r>
              <a:rPr lang="nl-BE" sz="900" i="1" dirty="0" smtClean="0">
                <a:solidFill>
                  <a:srgbClr val="54483A"/>
                </a:solidFill>
                <a:latin typeface="Arial" pitchFamily="34" charset="0"/>
                <a:cs typeface="Arial" pitchFamily="34" charset="0"/>
              </a:rPr>
              <a:t>Marktstudies  op maat</a:t>
            </a:r>
          </a:p>
        </p:txBody>
      </p:sp>
      <p:sp>
        <p:nvSpPr>
          <p:cNvPr id="14" name="Tekstvak 13"/>
          <p:cNvSpPr txBox="1"/>
          <p:nvPr userDrawn="1"/>
        </p:nvSpPr>
        <p:spPr>
          <a:xfrm>
            <a:off x="5148064" y="6386490"/>
            <a:ext cx="3897312" cy="397032"/>
          </a:xfrm>
          <a:prstGeom prst="rect">
            <a:avLst/>
          </a:prstGeom>
          <a:noFill/>
        </p:spPr>
        <p:txBody>
          <a:bodyPr wrap="square" rtlCol="0">
            <a:spAutoFit/>
          </a:bodyPr>
          <a:lstStyle/>
          <a:p>
            <a:pPr algn="r" defTabSz="914400">
              <a:lnSpc>
                <a:spcPct val="110000"/>
              </a:lnSpc>
              <a:defRPr/>
            </a:pPr>
            <a:r>
              <a:rPr lang="nl-BE" sz="900" dirty="0" smtClean="0">
                <a:solidFill>
                  <a:srgbClr val="54483A"/>
                </a:solidFill>
                <a:latin typeface="Arial" pitchFamily="34" charset="0"/>
                <a:cs typeface="Arial" pitchFamily="34" charset="0"/>
              </a:rPr>
              <a:t>FOD Volksgezondheid, Veiligheid van de Voedselketen en Leefmilieu</a:t>
            </a:r>
          </a:p>
          <a:p>
            <a:pPr algn="r" defTabSz="914400">
              <a:lnSpc>
                <a:spcPct val="110000"/>
              </a:lnSpc>
              <a:defRPr/>
            </a:pPr>
            <a:r>
              <a:rPr lang="nl-BE" sz="900" dirty="0" smtClean="0">
                <a:solidFill>
                  <a:srgbClr val="54483A"/>
                </a:solidFill>
                <a:latin typeface="Arial" pitchFamily="34" charset="0"/>
                <a:cs typeface="Arial" pitchFamily="34" charset="0"/>
              </a:rPr>
              <a:t>Klimaatenquête 2017</a:t>
            </a:r>
            <a:endParaRPr lang="nl-BE" sz="900" i="1" dirty="0" smtClean="0">
              <a:solidFill>
                <a:srgbClr val="54483A"/>
              </a:solidFill>
              <a:latin typeface="Arial" pitchFamily="34" charset="0"/>
              <a:cs typeface="Arial" pitchFamily="34" charset="0"/>
            </a:endParaRPr>
          </a:p>
        </p:txBody>
      </p:sp>
      <p:pic>
        <p:nvPicPr>
          <p:cNvPr id="15" name="Afbeelding 14" descr="MAS_logo_1.jpg"/>
          <p:cNvPicPr>
            <a:picLocks noChangeAspect="1"/>
          </p:cNvPicPr>
          <p:nvPr userDrawn="1"/>
        </p:nvPicPr>
        <p:blipFill>
          <a:blip r:embed="rId2" cstate="print"/>
          <a:stretch>
            <a:fillRect/>
          </a:stretch>
        </p:blipFill>
        <p:spPr>
          <a:xfrm>
            <a:off x="107504" y="6404133"/>
            <a:ext cx="504056" cy="481251"/>
          </a:xfrm>
          <a:prstGeom prst="rect">
            <a:avLst/>
          </a:prstGeom>
        </p:spPr>
      </p:pic>
      <p:sp>
        <p:nvSpPr>
          <p:cNvPr id="18" name="Tekstvak 17"/>
          <p:cNvSpPr txBox="1"/>
          <p:nvPr userDrawn="1"/>
        </p:nvSpPr>
        <p:spPr>
          <a:xfrm>
            <a:off x="3851920" y="343689"/>
            <a:ext cx="5184080" cy="276999"/>
          </a:xfrm>
          <a:prstGeom prst="rect">
            <a:avLst/>
          </a:prstGeom>
          <a:solidFill>
            <a:srgbClr val="4B7D47"/>
          </a:solidFill>
          <a:effectLst>
            <a:outerShdw blurRad="50800" dist="38100" dir="2700000" algn="tl" rotWithShape="0">
              <a:prstClr val="black">
                <a:alpha val="40000"/>
              </a:prstClr>
            </a:outerShdw>
          </a:effectLst>
        </p:spPr>
        <p:txBody>
          <a:bodyPr wrap="square" rtlCol="0">
            <a:spAutoFit/>
          </a:bodyPr>
          <a:lstStyle/>
          <a:p>
            <a:pPr algn="ctr" defTabSz="914400"/>
            <a:endParaRPr lang="nl-BE" sz="1200" b="1" dirty="0" smtClean="0">
              <a:solidFill>
                <a:prstClr val="white"/>
              </a:solidFill>
              <a:latin typeface="Arial" pitchFamily="34" charset="0"/>
              <a:cs typeface="Arial" pitchFamily="34" charset="0"/>
            </a:endParaRPr>
          </a:p>
        </p:txBody>
      </p:sp>
      <p:sp>
        <p:nvSpPr>
          <p:cNvPr id="10" name="Rechthoek 9" hidden="1"/>
          <p:cNvSpPr/>
          <p:nvPr userDrawn="1"/>
        </p:nvSpPr>
        <p:spPr>
          <a:xfrm>
            <a:off x="4274450" y="6453336"/>
            <a:ext cx="458331" cy="276999"/>
          </a:xfrm>
          <a:prstGeom prst="rect">
            <a:avLst/>
          </a:prstGeom>
        </p:spPr>
        <p:txBody>
          <a:bodyPr wrap="none">
            <a:spAutoFit/>
          </a:bodyPr>
          <a:lstStyle/>
          <a:p>
            <a:pPr defTabSz="914400"/>
            <a:fld id="{8C4F5AF9-9063-40C3-AC90-3F24FDF2AE4A}" type="slidenum">
              <a:rPr lang="nl-BE" sz="1200" smtClean="0">
                <a:solidFill>
                  <a:srgbClr val="54483A"/>
                </a:solidFill>
                <a:latin typeface="Arial" pitchFamily="34" charset="0"/>
                <a:cs typeface="Arial" pitchFamily="34" charset="0"/>
              </a:rPr>
              <a:pPr defTabSz="914400"/>
              <a:t>‹N°›</a:t>
            </a:fld>
            <a:endParaRPr lang="nl-BE" sz="1200" dirty="0">
              <a:solidFill>
                <a:prstClr val="black"/>
              </a:solidFill>
            </a:endParaRPr>
          </a:p>
        </p:txBody>
      </p:sp>
    </p:spTree>
    <p:extLst>
      <p:ext uri="{BB962C8B-B14F-4D97-AF65-F5344CB8AC3E}">
        <p14:creationId xmlns:p14="http://schemas.microsoft.com/office/powerpoint/2010/main" val="32834676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0108"/>
            <a:ext cx="8229600" cy="5286412"/>
          </a:xfrm>
          <a:prstGeom prst="rect">
            <a:avLst/>
          </a:prstGeom>
        </p:spPr>
        <p:txBody>
          <a:bodyPr/>
          <a:lstStyle>
            <a:lvl1pPr>
              <a:buFontTx/>
              <a:buNone/>
              <a:defRPr sz="2000" b="1">
                <a:solidFill>
                  <a:srgbClr val="18414C"/>
                </a:solidFill>
                <a:latin typeface="Arial" pitchFamily="34" charset="0"/>
                <a:cs typeface="Arial" pitchFamily="34" charset="0"/>
              </a:defRPr>
            </a:lvl1pPr>
            <a:lvl2pPr>
              <a:buFont typeface="Wingdings" pitchFamily="2" charset="2"/>
              <a:buChar char="§"/>
              <a:defRPr sz="1800">
                <a:solidFill>
                  <a:srgbClr val="18414C"/>
                </a:solidFill>
                <a:latin typeface="Arial" pitchFamily="34" charset="0"/>
                <a:cs typeface="Arial" pitchFamily="34" charset="0"/>
              </a:defRPr>
            </a:lvl2pPr>
            <a:lvl3pPr>
              <a:buFont typeface="Wingdings" pitchFamily="2" charset="2"/>
              <a:buChar char="Ø"/>
              <a:defRPr sz="1400">
                <a:solidFill>
                  <a:srgbClr val="18414C"/>
                </a:solidFill>
                <a:latin typeface="Arial" pitchFamily="34" charset="0"/>
                <a:cs typeface="Arial" pitchFamily="34" charset="0"/>
              </a:defRPr>
            </a:lvl3pPr>
            <a:lvl4pPr>
              <a:buFont typeface="Arial" pitchFamily="34" charset="0"/>
              <a:buChar char="•"/>
              <a:defRPr sz="1400">
                <a:solidFill>
                  <a:srgbClr val="18414C"/>
                </a:solidFill>
                <a:latin typeface="Arial" pitchFamily="34" charset="0"/>
                <a:cs typeface="Arial" pitchFamily="34" charset="0"/>
              </a:defRPr>
            </a:lvl4pPr>
            <a:lvl5pPr>
              <a:defRPr sz="1400">
                <a:solidFill>
                  <a:srgbClr val="18414C"/>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9" name="Tijdelijke aanduiding voor tekst 30"/>
          <p:cNvSpPr>
            <a:spLocks noGrp="1"/>
          </p:cNvSpPr>
          <p:nvPr>
            <p:ph type="body" sz="quarter" idx="13" hasCustomPrompt="1"/>
          </p:nvPr>
        </p:nvSpPr>
        <p:spPr>
          <a:xfrm>
            <a:off x="110975" y="6498000"/>
            <a:ext cx="4716000" cy="262800"/>
          </a:xfrm>
          <a:prstGeom prst="rect">
            <a:avLst/>
          </a:prstGeom>
        </p:spPr>
        <p:txBody>
          <a:bodyPr>
            <a:normAutofit/>
          </a:bodyPr>
          <a:lstStyle>
            <a:lvl1pP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In opdracht van: &lt;opdrachtgever&gt;</a:t>
            </a:r>
            <a:endParaRPr lang="nl-BE" dirty="0"/>
          </a:p>
        </p:txBody>
      </p:sp>
      <p:sp>
        <p:nvSpPr>
          <p:cNvPr id="20" name="Tijdelijke aanduiding voor tekst 30"/>
          <p:cNvSpPr>
            <a:spLocks noGrp="1"/>
          </p:cNvSpPr>
          <p:nvPr>
            <p:ph type="body" sz="quarter" idx="14" hasCustomPrompt="1"/>
          </p:nvPr>
        </p:nvSpPr>
        <p:spPr>
          <a:xfrm>
            <a:off x="6200796" y="6498000"/>
            <a:ext cx="2808000" cy="262800"/>
          </a:xfrm>
          <a:prstGeom prst="rect">
            <a:avLst/>
          </a:prstGeom>
        </p:spPr>
        <p:txBody>
          <a:bodyPr>
            <a:normAutofit/>
          </a:bodyPr>
          <a:lstStyle>
            <a:lvl1pPr algn="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&lt;Maand jaartal&gt;</a:t>
            </a:r>
            <a:endParaRPr lang="nl-BE" dirty="0"/>
          </a:p>
        </p:txBody>
      </p:sp>
      <p:cxnSp>
        <p:nvCxnSpPr>
          <p:cNvPr id="28" name="Rechte verbindingslijn 27"/>
          <p:cNvCxnSpPr/>
          <p:nvPr userDrawn="1"/>
        </p:nvCxnSpPr>
        <p:spPr>
          <a:xfrm>
            <a:off x="142844" y="6429396"/>
            <a:ext cx="8856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302695" y="710967"/>
            <a:ext cx="277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5"/>
          <p:cNvSpPr>
            <a:spLocks noChangeArrowheads="1"/>
          </p:cNvSpPr>
          <p:nvPr userDrawn="1"/>
        </p:nvSpPr>
        <p:spPr bwMode="auto">
          <a:xfrm>
            <a:off x="8810567" y="338893"/>
            <a:ext cx="108000" cy="292388"/>
          </a:xfrm>
          <a:prstGeom prst="rect">
            <a:avLst/>
          </a:prstGeom>
          <a:solidFill>
            <a:srgbClr val="18414C"/>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636838" algn="ctr"/>
                <a:tab pos="5273675" algn="r"/>
              </a:tabLst>
            </a:pPr>
            <a:endParaRPr lang="nl-BE" sz="1300" i="1" dirty="0" smtClean="0">
              <a:solidFill>
                <a:srgbClr val="F2F4F3"/>
              </a:solidFill>
              <a:latin typeface="Arial" pitchFamily="34" charset="0"/>
              <a:cs typeface="Arial" pitchFamily="34" charset="0"/>
            </a:endParaRPr>
          </a:p>
        </p:txBody>
      </p:sp>
      <p:sp>
        <p:nvSpPr>
          <p:cNvPr id="46" name="Tijdelijke aanduiding voor tekst 45"/>
          <p:cNvSpPr>
            <a:spLocks noGrp="1"/>
          </p:cNvSpPr>
          <p:nvPr>
            <p:ph type="body" sz="quarter" idx="16" hasCustomPrompt="1"/>
          </p:nvPr>
        </p:nvSpPr>
        <p:spPr>
          <a:xfrm>
            <a:off x="3078000" y="233208"/>
            <a:ext cx="5724000" cy="576000"/>
          </a:xfrm>
          <a:prstGeom prst="rect">
            <a:avLst/>
          </a:prstGeom>
          <a:solidFill>
            <a:srgbClr val="E2F2F6">
              <a:alpha val="40000"/>
            </a:srgbClr>
          </a:solidFill>
          <a:effectLst/>
        </p:spPr>
        <p:txBody>
          <a:bodyPr>
            <a:noAutofit/>
          </a:bodyPr>
          <a:lstStyle>
            <a:lvl1pPr algn="r">
              <a:spcBef>
                <a:spcPts val="0"/>
              </a:spcBef>
              <a:buNone/>
              <a:defRPr sz="2600" spc="0" baseline="0">
                <a:solidFill>
                  <a:srgbClr val="18414C"/>
                </a:solidFill>
                <a:effectLst/>
                <a:latin typeface="Arial" pitchFamily="34" charset="0"/>
                <a:cs typeface="Arial" pitchFamily="34" charset="0"/>
              </a:defRPr>
            </a:lvl1pPr>
            <a:lvl2pPr>
              <a:defRPr sz="3600">
                <a:solidFill>
                  <a:srgbClr val="18414C"/>
                </a:solidFill>
                <a:latin typeface="Arial" pitchFamily="34" charset="0"/>
                <a:cs typeface="Arial" pitchFamily="34" charset="0"/>
              </a:defRPr>
            </a:lvl2pPr>
            <a:lvl3pPr>
              <a:defRPr sz="3600">
                <a:solidFill>
                  <a:srgbClr val="18414C"/>
                </a:solidFill>
                <a:latin typeface="Arial" pitchFamily="34" charset="0"/>
                <a:cs typeface="Arial" pitchFamily="34" charset="0"/>
              </a:defRPr>
            </a:lvl3pPr>
            <a:lvl4pPr>
              <a:defRPr sz="3600">
                <a:solidFill>
                  <a:srgbClr val="18414C"/>
                </a:solidFill>
                <a:latin typeface="Arial" pitchFamily="34" charset="0"/>
                <a:cs typeface="Arial" pitchFamily="34" charset="0"/>
              </a:defRPr>
            </a:lvl4pPr>
            <a:lvl5pPr>
              <a:defRPr sz="3600">
                <a:solidFill>
                  <a:srgbClr val="18414C"/>
                </a:solidFill>
                <a:latin typeface="Arial" pitchFamily="34" charset="0"/>
                <a:cs typeface="Arial" pitchFamily="34" charset="0"/>
              </a:defRPr>
            </a:lvl5pPr>
          </a:lstStyle>
          <a:p>
            <a:pPr lvl="0"/>
            <a:r>
              <a:rPr lang="nl-BE" dirty="0" smtClean="0"/>
              <a:t>&lt;Titel&gt;</a:t>
            </a:r>
            <a:endParaRPr lang="nl-BE" dirty="0"/>
          </a:p>
        </p:txBody>
      </p:sp>
      <p:sp>
        <p:nvSpPr>
          <p:cNvPr id="44" name="Tijdelijke aanduiding voor tekst 43"/>
          <p:cNvSpPr>
            <a:spLocks noGrp="1"/>
          </p:cNvSpPr>
          <p:nvPr>
            <p:ph type="body" sz="quarter" idx="15" hasCustomPrompt="1"/>
          </p:nvPr>
        </p:nvSpPr>
        <p:spPr>
          <a:xfrm>
            <a:off x="194400" y="331200"/>
            <a:ext cx="2880000" cy="291600"/>
          </a:xfrm>
          <a:prstGeom prst="rect">
            <a:avLst/>
          </a:prstGeom>
          <a:solidFill>
            <a:srgbClr val="18414C"/>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41" name="Tekstvak 40"/>
          <p:cNvSpPr txBox="1"/>
          <p:nvPr userDrawn="1"/>
        </p:nvSpPr>
        <p:spPr>
          <a:xfrm>
            <a:off x="3079442" y="331823"/>
            <a:ext cx="5724000" cy="291600"/>
          </a:xfrm>
          <a:prstGeom prst="rect">
            <a:avLst/>
          </a:prstGeom>
          <a:solidFill>
            <a:srgbClr val="205766">
              <a:alpha val="20000"/>
            </a:srgbClr>
          </a:solidFill>
          <a:effectLst>
            <a:outerShdw blurRad="50800" dist="38100" dir="8100000" algn="tr" rotWithShape="0">
              <a:prstClr val="black">
                <a:alpha val="40000"/>
              </a:prstClr>
            </a:outerShdw>
          </a:effectLst>
        </p:spPr>
        <p:txBody>
          <a:bodyPr wrap="square" rtlCol="0">
            <a:spAutoFit/>
          </a:bodyPr>
          <a:lstStyle/>
          <a:p>
            <a:pPr algn="ctr" defTabSz="914400"/>
            <a:endParaRPr lang="nl-BE" sz="3200" dirty="0" smtClean="0">
              <a:solidFill>
                <a:srgbClr val="EEECE1"/>
              </a:solidFill>
              <a:latin typeface="Arial" pitchFamily="34" charset="0"/>
              <a:cs typeface="Arial" pitchFamily="34" charset="0"/>
            </a:endParaRPr>
          </a:p>
        </p:txBody>
      </p:sp>
      <p:cxnSp>
        <p:nvCxnSpPr>
          <p:cNvPr id="40" name="Rechte verbindingslijn 39"/>
          <p:cNvCxnSpPr/>
          <p:nvPr userDrawn="1"/>
        </p:nvCxnSpPr>
        <p:spPr>
          <a:xfrm>
            <a:off x="3085306" y="709973"/>
            <a:ext cx="5580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3438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el en object">
    <p:bg>
      <p:bgRef idx="1001">
        <a:schemeClr val="bg1"/>
      </p:bgRef>
    </p:bg>
    <p:spTree>
      <p:nvGrpSpPr>
        <p:cNvPr id="1" name=""/>
        <p:cNvGrpSpPr/>
        <p:nvPr/>
      </p:nvGrpSpPr>
      <p:grpSpPr>
        <a:xfrm>
          <a:off x="0" y="0"/>
          <a:ext cx="0" cy="0"/>
          <a:chOff x="0" y="0"/>
          <a:chExt cx="0" cy="0"/>
        </a:xfrm>
      </p:grpSpPr>
      <p:cxnSp>
        <p:nvCxnSpPr>
          <p:cNvPr id="28" name="Rechte verbindingslijn 27"/>
          <p:cNvCxnSpPr/>
          <p:nvPr userDrawn="1"/>
        </p:nvCxnSpPr>
        <p:spPr>
          <a:xfrm>
            <a:off x="142844" y="6295584"/>
            <a:ext cx="8856000" cy="1588"/>
          </a:xfrm>
          <a:prstGeom prst="line">
            <a:avLst/>
          </a:prstGeom>
          <a:ln w="25400">
            <a:solidFill>
              <a:srgbClr val="4B7D4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80664" y="710967"/>
            <a:ext cx="835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ijdelijke aanduiding voor tekst 43"/>
          <p:cNvSpPr>
            <a:spLocks noGrp="1"/>
          </p:cNvSpPr>
          <p:nvPr>
            <p:ph type="body" sz="quarter" idx="15" hasCustomPrompt="1"/>
          </p:nvPr>
        </p:nvSpPr>
        <p:spPr>
          <a:xfrm>
            <a:off x="672369" y="331200"/>
            <a:ext cx="2880000" cy="291600"/>
          </a:xfrm>
          <a:prstGeom prst="rect">
            <a:avLst/>
          </a:prstGeom>
          <a:solidFill>
            <a:srgbClr val="4B7D47"/>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13" name="Tekstvak 12"/>
          <p:cNvSpPr txBox="1"/>
          <p:nvPr userDrawn="1"/>
        </p:nvSpPr>
        <p:spPr>
          <a:xfrm>
            <a:off x="611800" y="6386490"/>
            <a:ext cx="2160000" cy="397032"/>
          </a:xfrm>
          <a:prstGeom prst="rect">
            <a:avLst/>
          </a:prstGeom>
          <a:noFill/>
        </p:spPr>
        <p:txBody>
          <a:bodyPr wrap="square" rtlCol="0">
            <a:spAutoFit/>
          </a:bodyPr>
          <a:lstStyle/>
          <a:p>
            <a:pPr defTabSz="914400">
              <a:lnSpc>
                <a:spcPct val="110000"/>
              </a:lnSpc>
              <a:defRPr/>
            </a:pPr>
            <a:r>
              <a:rPr lang="nl-BE" sz="900" dirty="0" smtClean="0">
                <a:solidFill>
                  <a:srgbClr val="54483A"/>
                </a:solidFill>
                <a:latin typeface="Arial" pitchFamily="34" charset="0"/>
                <a:cs typeface="Arial" pitchFamily="34" charset="0"/>
              </a:rPr>
              <a:t>M.A.S.</a:t>
            </a:r>
          </a:p>
          <a:p>
            <a:pPr defTabSz="914400">
              <a:lnSpc>
                <a:spcPct val="110000"/>
              </a:lnSpc>
              <a:defRPr/>
            </a:pPr>
            <a:r>
              <a:rPr lang="nl-BE" sz="900" i="1" dirty="0" smtClean="0">
                <a:solidFill>
                  <a:srgbClr val="54483A"/>
                </a:solidFill>
                <a:latin typeface="Arial" pitchFamily="34" charset="0"/>
                <a:cs typeface="Arial" pitchFamily="34" charset="0"/>
              </a:rPr>
              <a:t>Marktstudies  op maat</a:t>
            </a:r>
          </a:p>
        </p:txBody>
      </p:sp>
      <p:sp>
        <p:nvSpPr>
          <p:cNvPr id="14" name="Tekstvak 13"/>
          <p:cNvSpPr txBox="1"/>
          <p:nvPr userDrawn="1"/>
        </p:nvSpPr>
        <p:spPr>
          <a:xfrm>
            <a:off x="5148064" y="6386490"/>
            <a:ext cx="3897312" cy="397032"/>
          </a:xfrm>
          <a:prstGeom prst="rect">
            <a:avLst/>
          </a:prstGeom>
          <a:noFill/>
        </p:spPr>
        <p:txBody>
          <a:bodyPr wrap="square" rtlCol="0">
            <a:spAutoFit/>
          </a:bodyPr>
          <a:lstStyle/>
          <a:p>
            <a:pPr algn="r" defTabSz="914400">
              <a:lnSpc>
                <a:spcPct val="110000"/>
              </a:lnSpc>
              <a:defRPr/>
            </a:pPr>
            <a:r>
              <a:rPr lang="nl-BE" sz="900" dirty="0" smtClean="0">
                <a:solidFill>
                  <a:srgbClr val="54483A"/>
                </a:solidFill>
                <a:latin typeface="Arial" pitchFamily="34" charset="0"/>
                <a:cs typeface="Arial" pitchFamily="34" charset="0"/>
              </a:rPr>
              <a:t>FOD Volksgezondheid, Veiligheid van de Voedselketen en Leefmilieu</a:t>
            </a:r>
          </a:p>
          <a:p>
            <a:pPr algn="r" defTabSz="914400">
              <a:lnSpc>
                <a:spcPct val="110000"/>
              </a:lnSpc>
              <a:defRPr/>
            </a:pPr>
            <a:r>
              <a:rPr lang="nl-BE" sz="900" dirty="0" smtClean="0">
                <a:solidFill>
                  <a:srgbClr val="54483A"/>
                </a:solidFill>
                <a:latin typeface="Arial" pitchFamily="34" charset="0"/>
                <a:cs typeface="Arial" pitchFamily="34" charset="0"/>
              </a:rPr>
              <a:t>Klimaatenquête 2017</a:t>
            </a:r>
            <a:endParaRPr lang="nl-BE" sz="900" i="1" dirty="0" smtClean="0">
              <a:solidFill>
                <a:srgbClr val="54483A"/>
              </a:solidFill>
              <a:latin typeface="Arial" pitchFamily="34" charset="0"/>
              <a:cs typeface="Arial" pitchFamily="34" charset="0"/>
            </a:endParaRPr>
          </a:p>
        </p:txBody>
      </p:sp>
      <p:pic>
        <p:nvPicPr>
          <p:cNvPr id="15" name="Afbeelding 14" descr="MAS_logo_1.jpg"/>
          <p:cNvPicPr>
            <a:picLocks noChangeAspect="1"/>
          </p:cNvPicPr>
          <p:nvPr userDrawn="1"/>
        </p:nvPicPr>
        <p:blipFill>
          <a:blip r:embed="rId2" cstate="print"/>
          <a:stretch>
            <a:fillRect/>
          </a:stretch>
        </p:blipFill>
        <p:spPr>
          <a:xfrm>
            <a:off x="107504" y="6404133"/>
            <a:ext cx="504056" cy="481251"/>
          </a:xfrm>
          <a:prstGeom prst="rect">
            <a:avLst/>
          </a:prstGeom>
        </p:spPr>
      </p:pic>
      <p:sp>
        <p:nvSpPr>
          <p:cNvPr id="18" name="Tekstvak 17"/>
          <p:cNvSpPr txBox="1"/>
          <p:nvPr userDrawn="1"/>
        </p:nvSpPr>
        <p:spPr>
          <a:xfrm>
            <a:off x="3851920" y="343689"/>
            <a:ext cx="5184080" cy="276999"/>
          </a:xfrm>
          <a:prstGeom prst="rect">
            <a:avLst/>
          </a:prstGeom>
          <a:solidFill>
            <a:srgbClr val="4B7D47"/>
          </a:solidFill>
          <a:effectLst>
            <a:outerShdw blurRad="50800" dist="38100" dir="2700000" algn="tl" rotWithShape="0">
              <a:prstClr val="black">
                <a:alpha val="40000"/>
              </a:prstClr>
            </a:outerShdw>
          </a:effectLst>
        </p:spPr>
        <p:txBody>
          <a:bodyPr wrap="square" rtlCol="0">
            <a:spAutoFit/>
          </a:bodyPr>
          <a:lstStyle/>
          <a:p>
            <a:pPr algn="ctr" defTabSz="914400"/>
            <a:endParaRPr lang="nl-BE" sz="1200" b="1" dirty="0" smtClean="0">
              <a:solidFill>
                <a:prstClr val="white"/>
              </a:solidFill>
              <a:latin typeface="Arial" pitchFamily="34" charset="0"/>
              <a:cs typeface="Arial" pitchFamily="34" charset="0"/>
            </a:endParaRPr>
          </a:p>
        </p:txBody>
      </p:sp>
      <p:sp>
        <p:nvSpPr>
          <p:cNvPr id="10" name="Rechthoek 9" hidden="1"/>
          <p:cNvSpPr/>
          <p:nvPr userDrawn="1"/>
        </p:nvSpPr>
        <p:spPr>
          <a:xfrm>
            <a:off x="4274450" y="6453336"/>
            <a:ext cx="458331" cy="276999"/>
          </a:xfrm>
          <a:prstGeom prst="rect">
            <a:avLst/>
          </a:prstGeom>
        </p:spPr>
        <p:txBody>
          <a:bodyPr wrap="none">
            <a:spAutoFit/>
          </a:bodyPr>
          <a:lstStyle/>
          <a:p>
            <a:pPr defTabSz="914400"/>
            <a:fld id="{8C4F5AF9-9063-40C3-AC90-3F24FDF2AE4A}" type="slidenum">
              <a:rPr lang="nl-BE" sz="1200" smtClean="0">
                <a:solidFill>
                  <a:srgbClr val="54483A"/>
                </a:solidFill>
                <a:latin typeface="Arial" pitchFamily="34" charset="0"/>
                <a:cs typeface="Arial" pitchFamily="34" charset="0"/>
              </a:rPr>
              <a:pPr defTabSz="914400"/>
              <a:t>‹N°›</a:t>
            </a:fld>
            <a:endParaRPr lang="nl-BE" sz="1200" dirty="0">
              <a:solidFill>
                <a:prstClr val="black"/>
              </a:solidFill>
            </a:endParaRPr>
          </a:p>
        </p:txBody>
      </p:sp>
    </p:spTree>
    <p:extLst>
      <p:ext uri="{BB962C8B-B14F-4D97-AF65-F5344CB8AC3E}">
        <p14:creationId xmlns:p14="http://schemas.microsoft.com/office/powerpoint/2010/main" val="25761357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0108"/>
            <a:ext cx="8229600" cy="5286412"/>
          </a:xfrm>
          <a:prstGeom prst="rect">
            <a:avLst/>
          </a:prstGeom>
        </p:spPr>
        <p:txBody>
          <a:bodyPr/>
          <a:lstStyle>
            <a:lvl1pPr>
              <a:buFontTx/>
              <a:buNone/>
              <a:defRPr sz="2000" b="1">
                <a:solidFill>
                  <a:srgbClr val="18414C"/>
                </a:solidFill>
                <a:latin typeface="Arial" pitchFamily="34" charset="0"/>
                <a:cs typeface="Arial" pitchFamily="34" charset="0"/>
              </a:defRPr>
            </a:lvl1pPr>
            <a:lvl2pPr>
              <a:buFont typeface="Wingdings" pitchFamily="2" charset="2"/>
              <a:buChar char="§"/>
              <a:defRPr sz="1800">
                <a:solidFill>
                  <a:srgbClr val="18414C"/>
                </a:solidFill>
                <a:latin typeface="Arial" pitchFamily="34" charset="0"/>
                <a:cs typeface="Arial" pitchFamily="34" charset="0"/>
              </a:defRPr>
            </a:lvl2pPr>
            <a:lvl3pPr>
              <a:buFont typeface="Wingdings" pitchFamily="2" charset="2"/>
              <a:buChar char="Ø"/>
              <a:defRPr sz="1400">
                <a:solidFill>
                  <a:srgbClr val="18414C"/>
                </a:solidFill>
                <a:latin typeface="Arial" pitchFamily="34" charset="0"/>
                <a:cs typeface="Arial" pitchFamily="34" charset="0"/>
              </a:defRPr>
            </a:lvl3pPr>
            <a:lvl4pPr>
              <a:buFont typeface="Arial" pitchFamily="34" charset="0"/>
              <a:buChar char="•"/>
              <a:defRPr sz="1400">
                <a:solidFill>
                  <a:srgbClr val="18414C"/>
                </a:solidFill>
                <a:latin typeface="Arial" pitchFamily="34" charset="0"/>
                <a:cs typeface="Arial" pitchFamily="34" charset="0"/>
              </a:defRPr>
            </a:lvl4pPr>
            <a:lvl5pPr>
              <a:defRPr sz="1400">
                <a:solidFill>
                  <a:srgbClr val="18414C"/>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9" name="Tijdelijke aanduiding voor tekst 30"/>
          <p:cNvSpPr>
            <a:spLocks noGrp="1"/>
          </p:cNvSpPr>
          <p:nvPr>
            <p:ph type="body" sz="quarter" idx="13" hasCustomPrompt="1"/>
          </p:nvPr>
        </p:nvSpPr>
        <p:spPr>
          <a:xfrm>
            <a:off x="110975" y="6498000"/>
            <a:ext cx="4716000" cy="262800"/>
          </a:xfrm>
          <a:prstGeom prst="rect">
            <a:avLst/>
          </a:prstGeom>
        </p:spPr>
        <p:txBody>
          <a:bodyPr>
            <a:normAutofit/>
          </a:bodyPr>
          <a:lstStyle>
            <a:lvl1pP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In opdracht van: &lt;opdrachtgever&gt;</a:t>
            </a:r>
            <a:endParaRPr lang="nl-BE" dirty="0"/>
          </a:p>
        </p:txBody>
      </p:sp>
      <p:sp>
        <p:nvSpPr>
          <p:cNvPr id="20" name="Tijdelijke aanduiding voor tekst 30"/>
          <p:cNvSpPr>
            <a:spLocks noGrp="1"/>
          </p:cNvSpPr>
          <p:nvPr>
            <p:ph type="body" sz="quarter" idx="14" hasCustomPrompt="1"/>
          </p:nvPr>
        </p:nvSpPr>
        <p:spPr>
          <a:xfrm>
            <a:off x="6200796" y="6498000"/>
            <a:ext cx="2808000" cy="262800"/>
          </a:xfrm>
          <a:prstGeom prst="rect">
            <a:avLst/>
          </a:prstGeom>
        </p:spPr>
        <p:txBody>
          <a:bodyPr>
            <a:normAutofit/>
          </a:bodyPr>
          <a:lstStyle>
            <a:lvl1pPr algn="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&lt;Maand jaartal&gt;</a:t>
            </a:r>
            <a:endParaRPr lang="nl-BE" dirty="0"/>
          </a:p>
        </p:txBody>
      </p:sp>
      <p:cxnSp>
        <p:nvCxnSpPr>
          <p:cNvPr id="28" name="Rechte verbindingslijn 27"/>
          <p:cNvCxnSpPr/>
          <p:nvPr userDrawn="1"/>
        </p:nvCxnSpPr>
        <p:spPr>
          <a:xfrm>
            <a:off x="142844" y="6429396"/>
            <a:ext cx="8856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302695" y="710967"/>
            <a:ext cx="277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5"/>
          <p:cNvSpPr>
            <a:spLocks noChangeArrowheads="1"/>
          </p:cNvSpPr>
          <p:nvPr userDrawn="1"/>
        </p:nvSpPr>
        <p:spPr bwMode="auto">
          <a:xfrm>
            <a:off x="8810567" y="338893"/>
            <a:ext cx="108000" cy="292388"/>
          </a:xfrm>
          <a:prstGeom prst="rect">
            <a:avLst/>
          </a:prstGeom>
          <a:solidFill>
            <a:srgbClr val="18414C"/>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636838" algn="ctr"/>
                <a:tab pos="5273675" algn="r"/>
              </a:tabLst>
            </a:pPr>
            <a:endParaRPr lang="nl-BE" sz="1300" i="1" dirty="0" smtClean="0">
              <a:solidFill>
                <a:srgbClr val="F2F4F3"/>
              </a:solidFill>
              <a:latin typeface="Arial" pitchFamily="34" charset="0"/>
              <a:cs typeface="Arial" pitchFamily="34" charset="0"/>
            </a:endParaRPr>
          </a:p>
        </p:txBody>
      </p:sp>
      <p:sp>
        <p:nvSpPr>
          <p:cNvPr id="46" name="Tijdelijke aanduiding voor tekst 45"/>
          <p:cNvSpPr>
            <a:spLocks noGrp="1"/>
          </p:cNvSpPr>
          <p:nvPr>
            <p:ph type="body" sz="quarter" idx="16" hasCustomPrompt="1"/>
          </p:nvPr>
        </p:nvSpPr>
        <p:spPr>
          <a:xfrm>
            <a:off x="3078000" y="233208"/>
            <a:ext cx="5724000" cy="576000"/>
          </a:xfrm>
          <a:prstGeom prst="rect">
            <a:avLst/>
          </a:prstGeom>
          <a:solidFill>
            <a:srgbClr val="E2F2F6">
              <a:alpha val="40000"/>
            </a:srgbClr>
          </a:solidFill>
          <a:effectLst/>
        </p:spPr>
        <p:txBody>
          <a:bodyPr>
            <a:noAutofit/>
          </a:bodyPr>
          <a:lstStyle>
            <a:lvl1pPr algn="r">
              <a:spcBef>
                <a:spcPts val="0"/>
              </a:spcBef>
              <a:buNone/>
              <a:defRPr sz="2600" spc="0" baseline="0">
                <a:solidFill>
                  <a:srgbClr val="18414C"/>
                </a:solidFill>
                <a:effectLst/>
                <a:latin typeface="Arial" pitchFamily="34" charset="0"/>
                <a:cs typeface="Arial" pitchFamily="34" charset="0"/>
              </a:defRPr>
            </a:lvl1pPr>
            <a:lvl2pPr>
              <a:defRPr sz="3600">
                <a:solidFill>
                  <a:srgbClr val="18414C"/>
                </a:solidFill>
                <a:latin typeface="Arial" pitchFamily="34" charset="0"/>
                <a:cs typeface="Arial" pitchFamily="34" charset="0"/>
              </a:defRPr>
            </a:lvl2pPr>
            <a:lvl3pPr>
              <a:defRPr sz="3600">
                <a:solidFill>
                  <a:srgbClr val="18414C"/>
                </a:solidFill>
                <a:latin typeface="Arial" pitchFamily="34" charset="0"/>
                <a:cs typeface="Arial" pitchFamily="34" charset="0"/>
              </a:defRPr>
            </a:lvl3pPr>
            <a:lvl4pPr>
              <a:defRPr sz="3600">
                <a:solidFill>
                  <a:srgbClr val="18414C"/>
                </a:solidFill>
                <a:latin typeface="Arial" pitchFamily="34" charset="0"/>
                <a:cs typeface="Arial" pitchFamily="34" charset="0"/>
              </a:defRPr>
            </a:lvl4pPr>
            <a:lvl5pPr>
              <a:defRPr sz="3600">
                <a:solidFill>
                  <a:srgbClr val="18414C"/>
                </a:solidFill>
                <a:latin typeface="Arial" pitchFamily="34" charset="0"/>
                <a:cs typeface="Arial" pitchFamily="34" charset="0"/>
              </a:defRPr>
            </a:lvl5pPr>
          </a:lstStyle>
          <a:p>
            <a:pPr lvl="0"/>
            <a:r>
              <a:rPr lang="nl-BE" dirty="0" smtClean="0"/>
              <a:t>&lt;Titel&gt;</a:t>
            </a:r>
            <a:endParaRPr lang="nl-BE" dirty="0"/>
          </a:p>
        </p:txBody>
      </p:sp>
      <p:sp>
        <p:nvSpPr>
          <p:cNvPr id="44" name="Tijdelijke aanduiding voor tekst 43"/>
          <p:cNvSpPr>
            <a:spLocks noGrp="1"/>
          </p:cNvSpPr>
          <p:nvPr>
            <p:ph type="body" sz="quarter" idx="15" hasCustomPrompt="1"/>
          </p:nvPr>
        </p:nvSpPr>
        <p:spPr>
          <a:xfrm>
            <a:off x="194400" y="331200"/>
            <a:ext cx="2880000" cy="291600"/>
          </a:xfrm>
          <a:prstGeom prst="rect">
            <a:avLst/>
          </a:prstGeom>
          <a:solidFill>
            <a:srgbClr val="18414C"/>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41" name="Tekstvak 40"/>
          <p:cNvSpPr txBox="1"/>
          <p:nvPr userDrawn="1"/>
        </p:nvSpPr>
        <p:spPr>
          <a:xfrm>
            <a:off x="3079442" y="331823"/>
            <a:ext cx="5724000" cy="291600"/>
          </a:xfrm>
          <a:prstGeom prst="rect">
            <a:avLst/>
          </a:prstGeom>
          <a:solidFill>
            <a:srgbClr val="205766">
              <a:alpha val="20000"/>
            </a:srgbClr>
          </a:solidFill>
          <a:effectLst>
            <a:outerShdw blurRad="50800" dist="38100" dir="8100000" algn="tr" rotWithShape="0">
              <a:prstClr val="black">
                <a:alpha val="40000"/>
              </a:prstClr>
            </a:outerShdw>
          </a:effectLst>
        </p:spPr>
        <p:txBody>
          <a:bodyPr wrap="square" rtlCol="0">
            <a:spAutoFit/>
          </a:bodyPr>
          <a:lstStyle/>
          <a:p>
            <a:pPr algn="ctr" defTabSz="914400"/>
            <a:endParaRPr lang="nl-BE" sz="3200" dirty="0" smtClean="0">
              <a:solidFill>
                <a:srgbClr val="EEECE1"/>
              </a:solidFill>
              <a:latin typeface="Arial" pitchFamily="34" charset="0"/>
              <a:cs typeface="Arial" pitchFamily="34" charset="0"/>
            </a:endParaRPr>
          </a:p>
        </p:txBody>
      </p:sp>
      <p:cxnSp>
        <p:nvCxnSpPr>
          <p:cNvPr id="40" name="Rechte verbindingslijn 39"/>
          <p:cNvCxnSpPr/>
          <p:nvPr userDrawn="1"/>
        </p:nvCxnSpPr>
        <p:spPr>
          <a:xfrm>
            <a:off x="3085306" y="709973"/>
            <a:ext cx="5580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7872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el en object">
    <p:bg>
      <p:bgRef idx="1001">
        <a:schemeClr val="bg1"/>
      </p:bgRef>
    </p:bg>
    <p:spTree>
      <p:nvGrpSpPr>
        <p:cNvPr id="1" name=""/>
        <p:cNvGrpSpPr/>
        <p:nvPr/>
      </p:nvGrpSpPr>
      <p:grpSpPr>
        <a:xfrm>
          <a:off x="0" y="0"/>
          <a:ext cx="0" cy="0"/>
          <a:chOff x="0" y="0"/>
          <a:chExt cx="0" cy="0"/>
        </a:xfrm>
      </p:grpSpPr>
      <p:cxnSp>
        <p:nvCxnSpPr>
          <p:cNvPr id="28" name="Rechte verbindingslijn 27"/>
          <p:cNvCxnSpPr/>
          <p:nvPr userDrawn="1"/>
        </p:nvCxnSpPr>
        <p:spPr>
          <a:xfrm>
            <a:off x="142844" y="6295584"/>
            <a:ext cx="8856000" cy="1588"/>
          </a:xfrm>
          <a:prstGeom prst="line">
            <a:avLst/>
          </a:prstGeom>
          <a:ln w="25400">
            <a:solidFill>
              <a:srgbClr val="4B7D4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80664" y="710967"/>
            <a:ext cx="835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ijdelijke aanduiding voor tekst 43"/>
          <p:cNvSpPr>
            <a:spLocks noGrp="1"/>
          </p:cNvSpPr>
          <p:nvPr>
            <p:ph type="body" sz="quarter" idx="15" hasCustomPrompt="1"/>
          </p:nvPr>
        </p:nvSpPr>
        <p:spPr>
          <a:xfrm>
            <a:off x="672369" y="331200"/>
            <a:ext cx="2880000" cy="291600"/>
          </a:xfrm>
          <a:prstGeom prst="rect">
            <a:avLst/>
          </a:prstGeom>
          <a:solidFill>
            <a:srgbClr val="4B7D47"/>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13" name="Tekstvak 12"/>
          <p:cNvSpPr txBox="1"/>
          <p:nvPr userDrawn="1"/>
        </p:nvSpPr>
        <p:spPr>
          <a:xfrm>
            <a:off x="611800" y="6386490"/>
            <a:ext cx="2160000" cy="397032"/>
          </a:xfrm>
          <a:prstGeom prst="rect">
            <a:avLst/>
          </a:prstGeom>
          <a:noFill/>
        </p:spPr>
        <p:txBody>
          <a:bodyPr wrap="square" rtlCol="0">
            <a:spAutoFit/>
          </a:bodyPr>
          <a:lstStyle/>
          <a:p>
            <a:pPr defTabSz="914400">
              <a:lnSpc>
                <a:spcPct val="110000"/>
              </a:lnSpc>
              <a:defRPr/>
            </a:pPr>
            <a:r>
              <a:rPr lang="nl-BE" sz="900" dirty="0" smtClean="0">
                <a:solidFill>
                  <a:srgbClr val="54483A"/>
                </a:solidFill>
                <a:latin typeface="Arial" pitchFamily="34" charset="0"/>
                <a:cs typeface="Arial" pitchFamily="34" charset="0"/>
              </a:rPr>
              <a:t>M.A.S.</a:t>
            </a:r>
          </a:p>
          <a:p>
            <a:pPr defTabSz="914400">
              <a:lnSpc>
                <a:spcPct val="110000"/>
              </a:lnSpc>
              <a:defRPr/>
            </a:pPr>
            <a:r>
              <a:rPr lang="nl-BE" sz="900" i="1" dirty="0" smtClean="0">
                <a:solidFill>
                  <a:srgbClr val="54483A"/>
                </a:solidFill>
                <a:latin typeface="Arial" pitchFamily="34" charset="0"/>
                <a:cs typeface="Arial" pitchFamily="34" charset="0"/>
              </a:rPr>
              <a:t>Marktstudies  op maat</a:t>
            </a:r>
          </a:p>
        </p:txBody>
      </p:sp>
      <p:sp>
        <p:nvSpPr>
          <p:cNvPr id="14" name="Tekstvak 13"/>
          <p:cNvSpPr txBox="1"/>
          <p:nvPr userDrawn="1"/>
        </p:nvSpPr>
        <p:spPr>
          <a:xfrm>
            <a:off x="5148064" y="6386490"/>
            <a:ext cx="3897312" cy="397032"/>
          </a:xfrm>
          <a:prstGeom prst="rect">
            <a:avLst/>
          </a:prstGeom>
          <a:noFill/>
        </p:spPr>
        <p:txBody>
          <a:bodyPr wrap="square" rtlCol="0">
            <a:spAutoFit/>
          </a:bodyPr>
          <a:lstStyle/>
          <a:p>
            <a:pPr algn="r" defTabSz="914400">
              <a:lnSpc>
                <a:spcPct val="110000"/>
              </a:lnSpc>
              <a:defRPr/>
            </a:pPr>
            <a:r>
              <a:rPr lang="nl-BE" sz="900" dirty="0" smtClean="0">
                <a:solidFill>
                  <a:srgbClr val="54483A"/>
                </a:solidFill>
                <a:latin typeface="Arial" pitchFamily="34" charset="0"/>
                <a:cs typeface="Arial" pitchFamily="34" charset="0"/>
              </a:rPr>
              <a:t>FOD Volksgezondheid, Veiligheid van de Voedselketen en Leefmilieu</a:t>
            </a:r>
          </a:p>
          <a:p>
            <a:pPr algn="r" defTabSz="914400">
              <a:lnSpc>
                <a:spcPct val="110000"/>
              </a:lnSpc>
              <a:defRPr/>
            </a:pPr>
            <a:r>
              <a:rPr lang="nl-BE" sz="900" dirty="0" smtClean="0">
                <a:solidFill>
                  <a:srgbClr val="54483A"/>
                </a:solidFill>
                <a:latin typeface="Arial" pitchFamily="34" charset="0"/>
                <a:cs typeface="Arial" pitchFamily="34" charset="0"/>
              </a:rPr>
              <a:t>Klimaatenquête 2017</a:t>
            </a:r>
            <a:endParaRPr lang="nl-BE" sz="900" i="1" dirty="0" smtClean="0">
              <a:solidFill>
                <a:srgbClr val="54483A"/>
              </a:solidFill>
              <a:latin typeface="Arial" pitchFamily="34" charset="0"/>
              <a:cs typeface="Arial" pitchFamily="34" charset="0"/>
            </a:endParaRPr>
          </a:p>
        </p:txBody>
      </p:sp>
      <p:pic>
        <p:nvPicPr>
          <p:cNvPr id="15" name="Afbeelding 14" descr="MAS_logo_1.jpg"/>
          <p:cNvPicPr>
            <a:picLocks noChangeAspect="1"/>
          </p:cNvPicPr>
          <p:nvPr userDrawn="1"/>
        </p:nvPicPr>
        <p:blipFill>
          <a:blip r:embed="rId2" cstate="print"/>
          <a:stretch>
            <a:fillRect/>
          </a:stretch>
        </p:blipFill>
        <p:spPr>
          <a:xfrm>
            <a:off x="107504" y="6404133"/>
            <a:ext cx="504056" cy="481251"/>
          </a:xfrm>
          <a:prstGeom prst="rect">
            <a:avLst/>
          </a:prstGeom>
        </p:spPr>
      </p:pic>
      <p:sp>
        <p:nvSpPr>
          <p:cNvPr id="18" name="Tekstvak 17"/>
          <p:cNvSpPr txBox="1"/>
          <p:nvPr userDrawn="1"/>
        </p:nvSpPr>
        <p:spPr>
          <a:xfrm>
            <a:off x="3851920" y="343689"/>
            <a:ext cx="5184080" cy="276999"/>
          </a:xfrm>
          <a:prstGeom prst="rect">
            <a:avLst/>
          </a:prstGeom>
          <a:solidFill>
            <a:srgbClr val="4B7D47"/>
          </a:solidFill>
          <a:effectLst>
            <a:outerShdw blurRad="50800" dist="38100" dir="2700000" algn="tl" rotWithShape="0">
              <a:prstClr val="black">
                <a:alpha val="40000"/>
              </a:prstClr>
            </a:outerShdw>
          </a:effectLst>
        </p:spPr>
        <p:txBody>
          <a:bodyPr wrap="square" rtlCol="0">
            <a:spAutoFit/>
          </a:bodyPr>
          <a:lstStyle/>
          <a:p>
            <a:pPr algn="ctr" defTabSz="914400"/>
            <a:endParaRPr lang="nl-BE" sz="1200" b="1" dirty="0" smtClean="0">
              <a:solidFill>
                <a:prstClr val="white"/>
              </a:solidFill>
              <a:latin typeface="Arial" pitchFamily="34" charset="0"/>
              <a:cs typeface="Arial" pitchFamily="34" charset="0"/>
            </a:endParaRPr>
          </a:p>
        </p:txBody>
      </p:sp>
      <p:sp>
        <p:nvSpPr>
          <p:cNvPr id="10" name="Rechthoek 9" hidden="1"/>
          <p:cNvSpPr/>
          <p:nvPr userDrawn="1"/>
        </p:nvSpPr>
        <p:spPr>
          <a:xfrm>
            <a:off x="4274450" y="6453336"/>
            <a:ext cx="458331" cy="276999"/>
          </a:xfrm>
          <a:prstGeom prst="rect">
            <a:avLst/>
          </a:prstGeom>
        </p:spPr>
        <p:txBody>
          <a:bodyPr wrap="none">
            <a:spAutoFit/>
          </a:bodyPr>
          <a:lstStyle/>
          <a:p>
            <a:pPr defTabSz="914400"/>
            <a:fld id="{8C4F5AF9-9063-40C3-AC90-3F24FDF2AE4A}" type="slidenum">
              <a:rPr lang="nl-BE" sz="1200" smtClean="0">
                <a:solidFill>
                  <a:srgbClr val="54483A"/>
                </a:solidFill>
                <a:latin typeface="Arial" pitchFamily="34" charset="0"/>
                <a:cs typeface="Arial" pitchFamily="34" charset="0"/>
              </a:rPr>
              <a:pPr defTabSz="914400"/>
              <a:t>‹N°›</a:t>
            </a:fld>
            <a:endParaRPr lang="nl-BE" sz="1200" dirty="0">
              <a:solidFill>
                <a:prstClr val="black"/>
              </a:solidFill>
            </a:endParaRPr>
          </a:p>
        </p:txBody>
      </p:sp>
    </p:spTree>
    <p:extLst>
      <p:ext uri="{BB962C8B-B14F-4D97-AF65-F5344CB8AC3E}">
        <p14:creationId xmlns:p14="http://schemas.microsoft.com/office/powerpoint/2010/main" val="39669952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0108"/>
            <a:ext cx="8229600" cy="5286412"/>
          </a:xfrm>
          <a:prstGeom prst="rect">
            <a:avLst/>
          </a:prstGeom>
        </p:spPr>
        <p:txBody>
          <a:bodyPr/>
          <a:lstStyle>
            <a:lvl1pPr>
              <a:buFontTx/>
              <a:buNone/>
              <a:defRPr sz="2000" b="1">
                <a:solidFill>
                  <a:srgbClr val="18414C"/>
                </a:solidFill>
                <a:latin typeface="Arial" pitchFamily="34" charset="0"/>
                <a:cs typeface="Arial" pitchFamily="34" charset="0"/>
              </a:defRPr>
            </a:lvl1pPr>
            <a:lvl2pPr>
              <a:buFont typeface="Wingdings" pitchFamily="2" charset="2"/>
              <a:buChar char="§"/>
              <a:defRPr sz="1800">
                <a:solidFill>
                  <a:srgbClr val="18414C"/>
                </a:solidFill>
                <a:latin typeface="Arial" pitchFamily="34" charset="0"/>
                <a:cs typeface="Arial" pitchFamily="34" charset="0"/>
              </a:defRPr>
            </a:lvl2pPr>
            <a:lvl3pPr>
              <a:buFont typeface="Wingdings" pitchFamily="2" charset="2"/>
              <a:buChar char="Ø"/>
              <a:defRPr sz="1400">
                <a:solidFill>
                  <a:srgbClr val="18414C"/>
                </a:solidFill>
                <a:latin typeface="Arial" pitchFamily="34" charset="0"/>
                <a:cs typeface="Arial" pitchFamily="34" charset="0"/>
              </a:defRPr>
            </a:lvl3pPr>
            <a:lvl4pPr>
              <a:buFont typeface="Arial" pitchFamily="34" charset="0"/>
              <a:buChar char="•"/>
              <a:defRPr sz="1400">
                <a:solidFill>
                  <a:srgbClr val="18414C"/>
                </a:solidFill>
                <a:latin typeface="Arial" pitchFamily="34" charset="0"/>
                <a:cs typeface="Arial" pitchFamily="34" charset="0"/>
              </a:defRPr>
            </a:lvl4pPr>
            <a:lvl5pPr>
              <a:defRPr sz="1400">
                <a:solidFill>
                  <a:srgbClr val="18414C"/>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9" name="Tijdelijke aanduiding voor tekst 30"/>
          <p:cNvSpPr>
            <a:spLocks noGrp="1"/>
          </p:cNvSpPr>
          <p:nvPr>
            <p:ph type="body" sz="quarter" idx="13" hasCustomPrompt="1"/>
          </p:nvPr>
        </p:nvSpPr>
        <p:spPr>
          <a:xfrm>
            <a:off x="110975" y="6498000"/>
            <a:ext cx="4716000" cy="262800"/>
          </a:xfrm>
          <a:prstGeom prst="rect">
            <a:avLst/>
          </a:prstGeom>
        </p:spPr>
        <p:txBody>
          <a:bodyPr>
            <a:normAutofit/>
          </a:bodyPr>
          <a:lstStyle>
            <a:lvl1pP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In opdracht van: &lt;opdrachtgever&gt;</a:t>
            </a:r>
            <a:endParaRPr lang="nl-BE" dirty="0"/>
          </a:p>
        </p:txBody>
      </p:sp>
      <p:sp>
        <p:nvSpPr>
          <p:cNvPr id="20" name="Tijdelijke aanduiding voor tekst 30"/>
          <p:cNvSpPr>
            <a:spLocks noGrp="1"/>
          </p:cNvSpPr>
          <p:nvPr>
            <p:ph type="body" sz="quarter" idx="14" hasCustomPrompt="1"/>
          </p:nvPr>
        </p:nvSpPr>
        <p:spPr>
          <a:xfrm>
            <a:off x="6200796" y="6498000"/>
            <a:ext cx="2808000" cy="262800"/>
          </a:xfrm>
          <a:prstGeom prst="rect">
            <a:avLst/>
          </a:prstGeom>
        </p:spPr>
        <p:txBody>
          <a:bodyPr>
            <a:normAutofit/>
          </a:bodyPr>
          <a:lstStyle>
            <a:lvl1pPr algn="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&lt;Maand jaartal&gt;</a:t>
            </a:r>
            <a:endParaRPr lang="nl-BE" dirty="0"/>
          </a:p>
        </p:txBody>
      </p:sp>
      <p:cxnSp>
        <p:nvCxnSpPr>
          <p:cNvPr id="28" name="Rechte verbindingslijn 27"/>
          <p:cNvCxnSpPr/>
          <p:nvPr userDrawn="1"/>
        </p:nvCxnSpPr>
        <p:spPr>
          <a:xfrm>
            <a:off x="142844" y="6429396"/>
            <a:ext cx="8856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302695" y="710967"/>
            <a:ext cx="277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5"/>
          <p:cNvSpPr>
            <a:spLocks noChangeArrowheads="1"/>
          </p:cNvSpPr>
          <p:nvPr userDrawn="1"/>
        </p:nvSpPr>
        <p:spPr bwMode="auto">
          <a:xfrm>
            <a:off x="8810567" y="338893"/>
            <a:ext cx="108000" cy="292388"/>
          </a:xfrm>
          <a:prstGeom prst="rect">
            <a:avLst/>
          </a:prstGeom>
          <a:solidFill>
            <a:srgbClr val="18414C"/>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636838" algn="ctr"/>
                <a:tab pos="5273675" algn="r"/>
              </a:tabLst>
            </a:pPr>
            <a:endParaRPr lang="nl-BE" sz="1300" i="1" dirty="0" smtClean="0">
              <a:solidFill>
                <a:srgbClr val="F2F4F3"/>
              </a:solidFill>
              <a:latin typeface="Arial" pitchFamily="34" charset="0"/>
              <a:cs typeface="Arial" pitchFamily="34" charset="0"/>
            </a:endParaRPr>
          </a:p>
        </p:txBody>
      </p:sp>
      <p:sp>
        <p:nvSpPr>
          <p:cNvPr id="46" name="Tijdelijke aanduiding voor tekst 45"/>
          <p:cNvSpPr>
            <a:spLocks noGrp="1"/>
          </p:cNvSpPr>
          <p:nvPr>
            <p:ph type="body" sz="quarter" idx="16" hasCustomPrompt="1"/>
          </p:nvPr>
        </p:nvSpPr>
        <p:spPr>
          <a:xfrm>
            <a:off x="3078000" y="233208"/>
            <a:ext cx="5724000" cy="576000"/>
          </a:xfrm>
          <a:prstGeom prst="rect">
            <a:avLst/>
          </a:prstGeom>
          <a:solidFill>
            <a:srgbClr val="E2F2F6">
              <a:alpha val="40000"/>
            </a:srgbClr>
          </a:solidFill>
          <a:effectLst/>
        </p:spPr>
        <p:txBody>
          <a:bodyPr>
            <a:noAutofit/>
          </a:bodyPr>
          <a:lstStyle>
            <a:lvl1pPr algn="r">
              <a:spcBef>
                <a:spcPts val="0"/>
              </a:spcBef>
              <a:buNone/>
              <a:defRPr sz="2600" spc="0" baseline="0">
                <a:solidFill>
                  <a:srgbClr val="18414C"/>
                </a:solidFill>
                <a:effectLst/>
                <a:latin typeface="Arial" pitchFamily="34" charset="0"/>
                <a:cs typeface="Arial" pitchFamily="34" charset="0"/>
              </a:defRPr>
            </a:lvl1pPr>
            <a:lvl2pPr>
              <a:defRPr sz="3600">
                <a:solidFill>
                  <a:srgbClr val="18414C"/>
                </a:solidFill>
                <a:latin typeface="Arial" pitchFamily="34" charset="0"/>
                <a:cs typeface="Arial" pitchFamily="34" charset="0"/>
              </a:defRPr>
            </a:lvl2pPr>
            <a:lvl3pPr>
              <a:defRPr sz="3600">
                <a:solidFill>
                  <a:srgbClr val="18414C"/>
                </a:solidFill>
                <a:latin typeface="Arial" pitchFamily="34" charset="0"/>
                <a:cs typeface="Arial" pitchFamily="34" charset="0"/>
              </a:defRPr>
            </a:lvl3pPr>
            <a:lvl4pPr>
              <a:defRPr sz="3600">
                <a:solidFill>
                  <a:srgbClr val="18414C"/>
                </a:solidFill>
                <a:latin typeface="Arial" pitchFamily="34" charset="0"/>
                <a:cs typeface="Arial" pitchFamily="34" charset="0"/>
              </a:defRPr>
            </a:lvl4pPr>
            <a:lvl5pPr>
              <a:defRPr sz="3600">
                <a:solidFill>
                  <a:srgbClr val="18414C"/>
                </a:solidFill>
                <a:latin typeface="Arial" pitchFamily="34" charset="0"/>
                <a:cs typeface="Arial" pitchFamily="34" charset="0"/>
              </a:defRPr>
            </a:lvl5pPr>
          </a:lstStyle>
          <a:p>
            <a:pPr lvl="0"/>
            <a:r>
              <a:rPr lang="nl-BE" dirty="0" smtClean="0"/>
              <a:t>&lt;Titel&gt;</a:t>
            </a:r>
            <a:endParaRPr lang="nl-BE" dirty="0"/>
          </a:p>
        </p:txBody>
      </p:sp>
      <p:sp>
        <p:nvSpPr>
          <p:cNvPr id="44" name="Tijdelijke aanduiding voor tekst 43"/>
          <p:cNvSpPr>
            <a:spLocks noGrp="1"/>
          </p:cNvSpPr>
          <p:nvPr>
            <p:ph type="body" sz="quarter" idx="15" hasCustomPrompt="1"/>
          </p:nvPr>
        </p:nvSpPr>
        <p:spPr>
          <a:xfrm>
            <a:off x="194400" y="331200"/>
            <a:ext cx="2880000" cy="291600"/>
          </a:xfrm>
          <a:prstGeom prst="rect">
            <a:avLst/>
          </a:prstGeom>
          <a:solidFill>
            <a:srgbClr val="18414C"/>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41" name="Tekstvak 40"/>
          <p:cNvSpPr txBox="1"/>
          <p:nvPr userDrawn="1"/>
        </p:nvSpPr>
        <p:spPr>
          <a:xfrm>
            <a:off x="3079442" y="331823"/>
            <a:ext cx="5724000" cy="291600"/>
          </a:xfrm>
          <a:prstGeom prst="rect">
            <a:avLst/>
          </a:prstGeom>
          <a:solidFill>
            <a:srgbClr val="205766">
              <a:alpha val="20000"/>
            </a:srgbClr>
          </a:solidFill>
          <a:effectLst>
            <a:outerShdw blurRad="50800" dist="38100" dir="8100000" algn="tr" rotWithShape="0">
              <a:prstClr val="black">
                <a:alpha val="40000"/>
              </a:prstClr>
            </a:outerShdw>
          </a:effectLst>
        </p:spPr>
        <p:txBody>
          <a:bodyPr wrap="square" rtlCol="0">
            <a:spAutoFit/>
          </a:bodyPr>
          <a:lstStyle/>
          <a:p>
            <a:pPr algn="ctr" defTabSz="914400"/>
            <a:endParaRPr lang="nl-BE" sz="3200" dirty="0" smtClean="0">
              <a:solidFill>
                <a:srgbClr val="EEECE1"/>
              </a:solidFill>
              <a:latin typeface="Arial" pitchFamily="34" charset="0"/>
              <a:cs typeface="Arial" pitchFamily="34" charset="0"/>
            </a:endParaRPr>
          </a:p>
        </p:txBody>
      </p:sp>
      <p:cxnSp>
        <p:nvCxnSpPr>
          <p:cNvPr id="40" name="Rechte verbindingslijn 39"/>
          <p:cNvCxnSpPr/>
          <p:nvPr userDrawn="1"/>
        </p:nvCxnSpPr>
        <p:spPr>
          <a:xfrm>
            <a:off x="3085306" y="709973"/>
            <a:ext cx="5580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46342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 en object">
    <p:bg>
      <p:bgRef idx="1001">
        <a:schemeClr val="bg1"/>
      </p:bgRef>
    </p:bg>
    <p:spTree>
      <p:nvGrpSpPr>
        <p:cNvPr id="1" name=""/>
        <p:cNvGrpSpPr/>
        <p:nvPr/>
      </p:nvGrpSpPr>
      <p:grpSpPr>
        <a:xfrm>
          <a:off x="0" y="0"/>
          <a:ext cx="0" cy="0"/>
          <a:chOff x="0" y="0"/>
          <a:chExt cx="0" cy="0"/>
        </a:xfrm>
      </p:grpSpPr>
      <p:cxnSp>
        <p:nvCxnSpPr>
          <p:cNvPr id="28" name="Rechte verbindingslijn 27"/>
          <p:cNvCxnSpPr/>
          <p:nvPr userDrawn="1"/>
        </p:nvCxnSpPr>
        <p:spPr>
          <a:xfrm>
            <a:off x="142844" y="6295584"/>
            <a:ext cx="8856000" cy="1588"/>
          </a:xfrm>
          <a:prstGeom prst="line">
            <a:avLst/>
          </a:prstGeom>
          <a:ln w="25400">
            <a:solidFill>
              <a:srgbClr val="4B7D4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80664" y="710967"/>
            <a:ext cx="835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ijdelijke aanduiding voor tekst 43"/>
          <p:cNvSpPr>
            <a:spLocks noGrp="1"/>
          </p:cNvSpPr>
          <p:nvPr>
            <p:ph type="body" sz="quarter" idx="15" hasCustomPrompt="1"/>
          </p:nvPr>
        </p:nvSpPr>
        <p:spPr>
          <a:xfrm>
            <a:off x="672369" y="331200"/>
            <a:ext cx="2880000" cy="291600"/>
          </a:xfrm>
          <a:prstGeom prst="rect">
            <a:avLst/>
          </a:prstGeom>
          <a:solidFill>
            <a:srgbClr val="4B7D47"/>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13" name="Tekstvak 12"/>
          <p:cNvSpPr txBox="1"/>
          <p:nvPr userDrawn="1"/>
        </p:nvSpPr>
        <p:spPr>
          <a:xfrm>
            <a:off x="611800" y="6386490"/>
            <a:ext cx="2160000" cy="397032"/>
          </a:xfrm>
          <a:prstGeom prst="rect">
            <a:avLst/>
          </a:prstGeom>
          <a:noFill/>
        </p:spPr>
        <p:txBody>
          <a:bodyPr wrap="square" rtlCol="0">
            <a:spAutoFit/>
          </a:bodyPr>
          <a:lstStyle/>
          <a:p>
            <a:pPr defTabSz="914400">
              <a:lnSpc>
                <a:spcPct val="110000"/>
              </a:lnSpc>
              <a:defRPr/>
            </a:pPr>
            <a:r>
              <a:rPr lang="nl-BE" sz="900" dirty="0" smtClean="0">
                <a:solidFill>
                  <a:srgbClr val="54483A"/>
                </a:solidFill>
                <a:latin typeface="Arial" pitchFamily="34" charset="0"/>
                <a:cs typeface="Arial" pitchFamily="34" charset="0"/>
              </a:rPr>
              <a:t>M.A.S.</a:t>
            </a:r>
          </a:p>
          <a:p>
            <a:pPr defTabSz="914400">
              <a:lnSpc>
                <a:spcPct val="110000"/>
              </a:lnSpc>
              <a:defRPr/>
            </a:pPr>
            <a:r>
              <a:rPr lang="nl-BE" sz="900" i="1" dirty="0" smtClean="0">
                <a:solidFill>
                  <a:srgbClr val="54483A"/>
                </a:solidFill>
                <a:latin typeface="Arial" pitchFamily="34" charset="0"/>
                <a:cs typeface="Arial" pitchFamily="34" charset="0"/>
              </a:rPr>
              <a:t>Marktstudies  op maat</a:t>
            </a:r>
          </a:p>
        </p:txBody>
      </p:sp>
      <p:sp>
        <p:nvSpPr>
          <p:cNvPr id="14" name="Tekstvak 13"/>
          <p:cNvSpPr txBox="1"/>
          <p:nvPr userDrawn="1"/>
        </p:nvSpPr>
        <p:spPr>
          <a:xfrm>
            <a:off x="5148064" y="6386490"/>
            <a:ext cx="3897312" cy="397032"/>
          </a:xfrm>
          <a:prstGeom prst="rect">
            <a:avLst/>
          </a:prstGeom>
          <a:noFill/>
        </p:spPr>
        <p:txBody>
          <a:bodyPr wrap="square" rtlCol="0">
            <a:spAutoFit/>
          </a:bodyPr>
          <a:lstStyle/>
          <a:p>
            <a:pPr algn="r" defTabSz="914400">
              <a:lnSpc>
                <a:spcPct val="110000"/>
              </a:lnSpc>
              <a:defRPr/>
            </a:pPr>
            <a:r>
              <a:rPr lang="nl-BE" sz="900" dirty="0" smtClean="0">
                <a:solidFill>
                  <a:srgbClr val="54483A"/>
                </a:solidFill>
                <a:latin typeface="Arial" pitchFamily="34" charset="0"/>
                <a:cs typeface="Arial" pitchFamily="34" charset="0"/>
              </a:rPr>
              <a:t>FOD Volksgezondheid, Veiligheid van de Voedselketen en Leefmilieu</a:t>
            </a:r>
          </a:p>
          <a:p>
            <a:pPr algn="r" defTabSz="914400">
              <a:lnSpc>
                <a:spcPct val="110000"/>
              </a:lnSpc>
              <a:defRPr/>
            </a:pPr>
            <a:r>
              <a:rPr lang="nl-BE" sz="900" dirty="0" smtClean="0">
                <a:solidFill>
                  <a:srgbClr val="54483A"/>
                </a:solidFill>
                <a:latin typeface="Arial" pitchFamily="34" charset="0"/>
                <a:cs typeface="Arial" pitchFamily="34" charset="0"/>
              </a:rPr>
              <a:t>Klimaatenquête 2017</a:t>
            </a:r>
            <a:endParaRPr lang="nl-BE" sz="900" i="1" dirty="0" smtClean="0">
              <a:solidFill>
                <a:srgbClr val="54483A"/>
              </a:solidFill>
              <a:latin typeface="Arial" pitchFamily="34" charset="0"/>
              <a:cs typeface="Arial" pitchFamily="34" charset="0"/>
            </a:endParaRPr>
          </a:p>
        </p:txBody>
      </p:sp>
      <p:pic>
        <p:nvPicPr>
          <p:cNvPr id="15" name="Afbeelding 14" descr="MAS_logo_1.jpg"/>
          <p:cNvPicPr>
            <a:picLocks noChangeAspect="1"/>
          </p:cNvPicPr>
          <p:nvPr userDrawn="1"/>
        </p:nvPicPr>
        <p:blipFill>
          <a:blip r:embed="rId2" cstate="print"/>
          <a:stretch>
            <a:fillRect/>
          </a:stretch>
        </p:blipFill>
        <p:spPr>
          <a:xfrm>
            <a:off x="107504" y="6404133"/>
            <a:ext cx="504056" cy="481251"/>
          </a:xfrm>
          <a:prstGeom prst="rect">
            <a:avLst/>
          </a:prstGeom>
        </p:spPr>
      </p:pic>
      <p:sp>
        <p:nvSpPr>
          <p:cNvPr id="18" name="Tekstvak 17"/>
          <p:cNvSpPr txBox="1"/>
          <p:nvPr userDrawn="1"/>
        </p:nvSpPr>
        <p:spPr>
          <a:xfrm>
            <a:off x="3851920" y="343689"/>
            <a:ext cx="5184080" cy="276999"/>
          </a:xfrm>
          <a:prstGeom prst="rect">
            <a:avLst/>
          </a:prstGeom>
          <a:solidFill>
            <a:srgbClr val="4B7D47"/>
          </a:solidFill>
          <a:effectLst>
            <a:outerShdw blurRad="50800" dist="38100" dir="2700000" algn="tl" rotWithShape="0">
              <a:prstClr val="black">
                <a:alpha val="40000"/>
              </a:prstClr>
            </a:outerShdw>
          </a:effectLst>
        </p:spPr>
        <p:txBody>
          <a:bodyPr wrap="square" rtlCol="0">
            <a:spAutoFit/>
          </a:bodyPr>
          <a:lstStyle/>
          <a:p>
            <a:pPr algn="ctr" defTabSz="914400"/>
            <a:endParaRPr lang="nl-BE" sz="1200" b="1" dirty="0" smtClean="0">
              <a:solidFill>
                <a:prstClr val="white"/>
              </a:solidFill>
              <a:latin typeface="Arial" pitchFamily="34" charset="0"/>
              <a:cs typeface="Arial" pitchFamily="34" charset="0"/>
            </a:endParaRPr>
          </a:p>
        </p:txBody>
      </p:sp>
      <p:sp>
        <p:nvSpPr>
          <p:cNvPr id="10" name="Rechthoek 9" hidden="1"/>
          <p:cNvSpPr/>
          <p:nvPr userDrawn="1"/>
        </p:nvSpPr>
        <p:spPr>
          <a:xfrm>
            <a:off x="4274450" y="6453336"/>
            <a:ext cx="458331" cy="276999"/>
          </a:xfrm>
          <a:prstGeom prst="rect">
            <a:avLst/>
          </a:prstGeom>
        </p:spPr>
        <p:txBody>
          <a:bodyPr wrap="none">
            <a:spAutoFit/>
          </a:bodyPr>
          <a:lstStyle/>
          <a:p>
            <a:pPr defTabSz="914400"/>
            <a:fld id="{8C4F5AF9-9063-40C3-AC90-3F24FDF2AE4A}" type="slidenum">
              <a:rPr lang="nl-BE" sz="1200" smtClean="0">
                <a:solidFill>
                  <a:srgbClr val="54483A"/>
                </a:solidFill>
                <a:latin typeface="Arial" pitchFamily="34" charset="0"/>
                <a:cs typeface="Arial" pitchFamily="34" charset="0"/>
              </a:rPr>
              <a:pPr defTabSz="914400"/>
              <a:t>‹N°›</a:t>
            </a:fld>
            <a:endParaRPr lang="nl-BE" sz="1200" dirty="0">
              <a:solidFill>
                <a:prstClr val="black"/>
              </a:solidFill>
            </a:endParaRPr>
          </a:p>
        </p:txBody>
      </p:sp>
    </p:spTree>
    <p:extLst>
      <p:ext uri="{BB962C8B-B14F-4D97-AF65-F5344CB8AC3E}">
        <p14:creationId xmlns:p14="http://schemas.microsoft.com/office/powerpoint/2010/main" val="24970197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0108"/>
            <a:ext cx="8229600" cy="5286412"/>
          </a:xfrm>
          <a:prstGeom prst="rect">
            <a:avLst/>
          </a:prstGeom>
        </p:spPr>
        <p:txBody>
          <a:bodyPr/>
          <a:lstStyle>
            <a:lvl1pPr>
              <a:buFontTx/>
              <a:buNone/>
              <a:defRPr sz="2000" b="1">
                <a:solidFill>
                  <a:srgbClr val="18414C"/>
                </a:solidFill>
                <a:latin typeface="Arial" pitchFamily="34" charset="0"/>
                <a:cs typeface="Arial" pitchFamily="34" charset="0"/>
              </a:defRPr>
            </a:lvl1pPr>
            <a:lvl2pPr>
              <a:buFont typeface="Wingdings" pitchFamily="2" charset="2"/>
              <a:buChar char="§"/>
              <a:defRPr sz="1800">
                <a:solidFill>
                  <a:srgbClr val="18414C"/>
                </a:solidFill>
                <a:latin typeface="Arial" pitchFamily="34" charset="0"/>
                <a:cs typeface="Arial" pitchFamily="34" charset="0"/>
              </a:defRPr>
            </a:lvl2pPr>
            <a:lvl3pPr>
              <a:buFont typeface="Wingdings" pitchFamily="2" charset="2"/>
              <a:buChar char="Ø"/>
              <a:defRPr sz="1400">
                <a:solidFill>
                  <a:srgbClr val="18414C"/>
                </a:solidFill>
                <a:latin typeface="Arial" pitchFamily="34" charset="0"/>
                <a:cs typeface="Arial" pitchFamily="34" charset="0"/>
              </a:defRPr>
            </a:lvl3pPr>
            <a:lvl4pPr>
              <a:buFont typeface="Arial" pitchFamily="34" charset="0"/>
              <a:buChar char="•"/>
              <a:defRPr sz="1400">
                <a:solidFill>
                  <a:srgbClr val="18414C"/>
                </a:solidFill>
                <a:latin typeface="Arial" pitchFamily="34" charset="0"/>
                <a:cs typeface="Arial" pitchFamily="34" charset="0"/>
              </a:defRPr>
            </a:lvl4pPr>
            <a:lvl5pPr>
              <a:defRPr sz="1400">
                <a:solidFill>
                  <a:srgbClr val="18414C"/>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9" name="Tijdelijke aanduiding voor tekst 30"/>
          <p:cNvSpPr>
            <a:spLocks noGrp="1"/>
          </p:cNvSpPr>
          <p:nvPr>
            <p:ph type="body" sz="quarter" idx="13" hasCustomPrompt="1"/>
          </p:nvPr>
        </p:nvSpPr>
        <p:spPr>
          <a:xfrm>
            <a:off x="110975" y="6498000"/>
            <a:ext cx="4716000" cy="262800"/>
          </a:xfrm>
          <a:prstGeom prst="rect">
            <a:avLst/>
          </a:prstGeom>
        </p:spPr>
        <p:txBody>
          <a:bodyPr>
            <a:normAutofit/>
          </a:bodyPr>
          <a:lstStyle>
            <a:lvl1pP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In opdracht van: &lt;opdrachtgever&gt;</a:t>
            </a:r>
            <a:endParaRPr lang="nl-BE" dirty="0"/>
          </a:p>
        </p:txBody>
      </p:sp>
      <p:sp>
        <p:nvSpPr>
          <p:cNvPr id="20" name="Tijdelijke aanduiding voor tekst 30"/>
          <p:cNvSpPr>
            <a:spLocks noGrp="1"/>
          </p:cNvSpPr>
          <p:nvPr>
            <p:ph type="body" sz="quarter" idx="14" hasCustomPrompt="1"/>
          </p:nvPr>
        </p:nvSpPr>
        <p:spPr>
          <a:xfrm>
            <a:off x="6200796" y="6498000"/>
            <a:ext cx="2808000" cy="262800"/>
          </a:xfrm>
          <a:prstGeom prst="rect">
            <a:avLst/>
          </a:prstGeom>
        </p:spPr>
        <p:txBody>
          <a:bodyPr>
            <a:normAutofit/>
          </a:bodyPr>
          <a:lstStyle>
            <a:lvl1pPr algn="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&lt;Maand jaartal&gt;</a:t>
            </a:r>
            <a:endParaRPr lang="nl-BE" dirty="0"/>
          </a:p>
        </p:txBody>
      </p:sp>
      <p:cxnSp>
        <p:nvCxnSpPr>
          <p:cNvPr id="28" name="Rechte verbindingslijn 27"/>
          <p:cNvCxnSpPr/>
          <p:nvPr userDrawn="1"/>
        </p:nvCxnSpPr>
        <p:spPr>
          <a:xfrm>
            <a:off x="142844" y="6429396"/>
            <a:ext cx="8856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302695" y="710967"/>
            <a:ext cx="277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5"/>
          <p:cNvSpPr>
            <a:spLocks noChangeArrowheads="1"/>
          </p:cNvSpPr>
          <p:nvPr userDrawn="1"/>
        </p:nvSpPr>
        <p:spPr bwMode="auto">
          <a:xfrm>
            <a:off x="8810567" y="338893"/>
            <a:ext cx="108000" cy="292388"/>
          </a:xfrm>
          <a:prstGeom prst="rect">
            <a:avLst/>
          </a:prstGeom>
          <a:solidFill>
            <a:srgbClr val="18414C"/>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636838" algn="ctr"/>
                <a:tab pos="5273675" algn="r"/>
              </a:tabLst>
            </a:pPr>
            <a:endParaRPr lang="nl-BE" sz="1300" i="1" dirty="0" smtClean="0">
              <a:solidFill>
                <a:srgbClr val="F2F4F3"/>
              </a:solidFill>
              <a:latin typeface="Arial" pitchFamily="34" charset="0"/>
              <a:cs typeface="Arial" pitchFamily="34" charset="0"/>
            </a:endParaRPr>
          </a:p>
        </p:txBody>
      </p:sp>
      <p:sp>
        <p:nvSpPr>
          <p:cNvPr id="46" name="Tijdelijke aanduiding voor tekst 45"/>
          <p:cNvSpPr>
            <a:spLocks noGrp="1"/>
          </p:cNvSpPr>
          <p:nvPr>
            <p:ph type="body" sz="quarter" idx="16" hasCustomPrompt="1"/>
          </p:nvPr>
        </p:nvSpPr>
        <p:spPr>
          <a:xfrm>
            <a:off x="3078000" y="233208"/>
            <a:ext cx="5724000" cy="576000"/>
          </a:xfrm>
          <a:prstGeom prst="rect">
            <a:avLst/>
          </a:prstGeom>
          <a:solidFill>
            <a:srgbClr val="E2F2F6">
              <a:alpha val="40000"/>
            </a:srgbClr>
          </a:solidFill>
          <a:effectLst/>
        </p:spPr>
        <p:txBody>
          <a:bodyPr>
            <a:noAutofit/>
          </a:bodyPr>
          <a:lstStyle>
            <a:lvl1pPr algn="r">
              <a:spcBef>
                <a:spcPts val="0"/>
              </a:spcBef>
              <a:buNone/>
              <a:defRPr sz="2600" spc="0" baseline="0">
                <a:solidFill>
                  <a:srgbClr val="18414C"/>
                </a:solidFill>
                <a:effectLst/>
                <a:latin typeface="Arial" pitchFamily="34" charset="0"/>
                <a:cs typeface="Arial" pitchFamily="34" charset="0"/>
              </a:defRPr>
            </a:lvl1pPr>
            <a:lvl2pPr>
              <a:defRPr sz="3600">
                <a:solidFill>
                  <a:srgbClr val="18414C"/>
                </a:solidFill>
                <a:latin typeface="Arial" pitchFamily="34" charset="0"/>
                <a:cs typeface="Arial" pitchFamily="34" charset="0"/>
              </a:defRPr>
            </a:lvl2pPr>
            <a:lvl3pPr>
              <a:defRPr sz="3600">
                <a:solidFill>
                  <a:srgbClr val="18414C"/>
                </a:solidFill>
                <a:latin typeface="Arial" pitchFamily="34" charset="0"/>
                <a:cs typeface="Arial" pitchFamily="34" charset="0"/>
              </a:defRPr>
            </a:lvl3pPr>
            <a:lvl4pPr>
              <a:defRPr sz="3600">
                <a:solidFill>
                  <a:srgbClr val="18414C"/>
                </a:solidFill>
                <a:latin typeface="Arial" pitchFamily="34" charset="0"/>
                <a:cs typeface="Arial" pitchFamily="34" charset="0"/>
              </a:defRPr>
            </a:lvl4pPr>
            <a:lvl5pPr>
              <a:defRPr sz="3600">
                <a:solidFill>
                  <a:srgbClr val="18414C"/>
                </a:solidFill>
                <a:latin typeface="Arial" pitchFamily="34" charset="0"/>
                <a:cs typeface="Arial" pitchFamily="34" charset="0"/>
              </a:defRPr>
            </a:lvl5pPr>
          </a:lstStyle>
          <a:p>
            <a:pPr lvl="0"/>
            <a:r>
              <a:rPr lang="nl-BE" dirty="0" smtClean="0"/>
              <a:t>&lt;Titel&gt;</a:t>
            </a:r>
            <a:endParaRPr lang="nl-BE" dirty="0"/>
          </a:p>
        </p:txBody>
      </p:sp>
      <p:sp>
        <p:nvSpPr>
          <p:cNvPr id="44" name="Tijdelijke aanduiding voor tekst 43"/>
          <p:cNvSpPr>
            <a:spLocks noGrp="1"/>
          </p:cNvSpPr>
          <p:nvPr>
            <p:ph type="body" sz="quarter" idx="15" hasCustomPrompt="1"/>
          </p:nvPr>
        </p:nvSpPr>
        <p:spPr>
          <a:xfrm>
            <a:off x="194400" y="331200"/>
            <a:ext cx="2880000" cy="291600"/>
          </a:xfrm>
          <a:prstGeom prst="rect">
            <a:avLst/>
          </a:prstGeom>
          <a:solidFill>
            <a:srgbClr val="18414C"/>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41" name="Tekstvak 40"/>
          <p:cNvSpPr txBox="1"/>
          <p:nvPr userDrawn="1"/>
        </p:nvSpPr>
        <p:spPr>
          <a:xfrm>
            <a:off x="3079442" y="331823"/>
            <a:ext cx="5724000" cy="291600"/>
          </a:xfrm>
          <a:prstGeom prst="rect">
            <a:avLst/>
          </a:prstGeom>
          <a:solidFill>
            <a:srgbClr val="205766">
              <a:alpha val="20000"/>
            </a:srgbClr>
          </a:solidFill>
          <a:effectLst>
            <a:outerShdw blurRad="50800" dist="38100" dir="8100000" algn="tr" rotWithShape="0">
              <a:prstClr val="black">
                <a:alpha val="40000"/>
              </a:prstClr>
            </a:outerShdw>
          </a:effectLst>
        </p:spPr>
        <p:txBody>
          <a:bodyPr wrap="square" rtlCol="0">
            <a:spAutoFit/>
          </a:bodyPr>
          <a:lstStyle/>
          <a:p>
            <a:pPr algn="ctr" defTabSz="914400"/>
            <a:endParaRPr lang="nl-BE" sz="3200" dirty="0" smtClean="0">
              <a:solidFill>
                <a:srgbClr val="EEECE1"/>
              </a:solidFill>
              <a:latin typeface="Arial" pitchFamily="34" charset="0"/>
              <a:cs typeface="Arial" pitchFamily="34" charset="0"/>
            </a:endParaRPr>
          </a:p>
        </p:txBody>
      </p:sp>
      <p:cxnSp>
        <p:nvCxnSpPr>
          <p:cNvPr id="40" name="Rechte verbindingslijn 39"/>
          <p:cNvCxnSpPr/>
          <p:nvPr userDrawn="1"/>
        </p:nvCxnSpPr>
        <p:spPr>
          <a:xfrm>
            <a:off x="3085306" y="709973"/>
            <a:ext cx="5580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8008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el en object">
    <p:bg>
      <p:bgRef idx="1001">
        <a:schemeClr val="bg1"/>
      </p:bgRef>
    </p:bg>
    <p:spTree>
      <p:nvGrpSpPr>
        <p:cNvPr id="1" name=""/>
        <p:cNvGrpSpPr/>
        <p:nvPr/>
      </p:nvGrpSpPr>
      <p:grpSpPr>
        <a:xfrm>
          <a:off x="0" y="0"/>
          <a:ext cx="0" cy="0"/>
          <a:chOff x="0" y="0"/>
          <a:chExt cx="0" cy="0"/>
        </a:xfrm>
      </p:grpSpPr>
      <p:cxnSp>
        <p:nvCxnSpPr>
          <p:cNvPr id="28" name="Rechte verbindingslijn 27"/>
          <p:cNvCxnSpPr/>
          <p:nvPr userDrawn="1"/>
        </p:nvCxnSpPr>
        <p:spPr>
          <a:xfrm>
            <a:off x="142844" y="6295584"/>
            <a:ext cx="8856000" cy="1588"/>
          </a:xfrm>
          <a:prstGeom prst="line">
            <a:avLst/>
          </a:prstGeom>
          <a:ln w="25400">
            <a:solidFill>
              <a:srgbClr val="4B7D4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80664" y="710967"/>
            <a:ext cx="835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ijdelijke aanduiding voor tekst 43"/>
          <p:cNvSpPr>
            <a:spLocks noGrp="1"/>
          </p:cNvSpPr>
          <p:nvPr>
            <p:ph type="body" sz="quarter" idx="15" hasCustomPrompt="1"/>
          </p:nvPr>
        </p:nvSpPr>
        <p:spPr>
          <a:xfrm>
            <a:off x="672369" y="331200"/>
            <a:ext cx="2880000" cy="291600"/>
          </a:xfrm>
          <a:prstGeom prst="rect">
            <a:avLst/>
          </a:prstGeom>
          <a:solidFill>
            <a:srgbClr val="4B7D47"/>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13" name="Tekstvak 12"/>
          <p:cNvSpPr txBox="1"/>
          <p:nvPr userDrawn="1"/>
        </p:nvSpPr>
        <p:spPr>
          <a:xfrm>
            <a:off x="611800" y="6386490"/>
            <a:ext cx="2160000" cy="397032"/>
          </a:xfrm>
          <a:prstGeom prst="rect">
            <a:avLst/>
          </a:prstGeom>
          <a:noFill/>
        </p:spPr>
        <p:txBody>
          <a:bodyPr wrap="square" rtlCol="0">
            <a:spAutoFit/>
          </a:bodyPr>
          <a:lstStyle/>
          <a:p>
            <a:pPr defTabSz="914400">
              <a:lnSpc>
                <a:spcPct val="110000"/>
              </a:lnSpc>
              <a:defRPr/>
            </a:pPr>
            <a:r>
              <a:rPr lang="nl-BE" sz="900" dirty="0" smtClean="0">
                <a:solidFill>
                  <a:srgbClr val="54483A"/>
                </a:solidFill>
                <a:latin typeface="Arial" pitchFamily="34" charset="0"/>
                <a:cs typeface="Arial" pitchFamily="34" charset="0"/>
              </a:rPr>
              <a:t>M.A.S.</a:t>
            </a:r>
          </a:p>
          <a:p>
            <a:pPr defTabSz="914400">
              <a:lnSpc>
                <a:spcPct val="110000"/>
              </a:lnSpc>
              <a:defRPr/>
            </a:pPr>
            <a:r>
              <a:rPr lang="nl-BE" sz="900" i="1" dirty="0" smtClean="0">
                <a:solidFill>
                  <a:srgbClr val="54483A"/>
                </a:solidFill>
                <a:latin typeface="Arial" pitchFamily="34" charset="0"/>
                <a:cs typeface="Arial" pitchFamily="34" charset="0"/>
              </a:rPr>
              <a:t>Marktstudies  op maat</a:t>
            </a:r>
          </a:p>
        </p:txBody>
      </p:sp>
      <p:sp>
        <p:nvSpPr>
          <p:cNvPr id="14" name="Tekstvak 13"/>
          <p:cNvSpPr txBox="1"/>
          <p:nvPr userDrawn="1"/>
        </p:nvSpPr>
        <p:spPr>
          <a:xfrm>
            <a:off x="5148064" y="6386490"/>
            <a:ext cx="3897312" cy="397032"/>
          </a:xfrm>
          <a:prstGeom prst="rect">
            <a:avLst/>
          </a:prstGeom>
          <a:noFill/>
        </p:spPr>
        <p:txBody>
          <a:bodyPr wrap="square" rtlCol="0">
            <a:spAutoFit/>
          </a:bodyPr>
          <a:lstStyle/>
          <a:p>
            <a:pPr algn="r" defTabSz="914400">
              <a:lnSpc>
                <a:spcPct val="110000"/>
              </a:lnSpc>
              <a:defRPr/>
            </a:pPr>
            <a:r>
              <a:rPr lang="nl-BE" sz="900" dirty="0" smtClean="0">
                <a:solidFill>
                  <a:srgbClr val="54483A"/>
                </a:solidFill>
                <a:latin typeface="Arial" pitchFamily="34" charset="0"/>
                <a:cs typeface="Arial" pitchFamily="34" charset="0"/>
              </a:rPr>
              <a:t>FOD Volksgezondheid, Veiligheid van de Voedselketen en Leefmilieu</a:t>
            </a:r>
          </a:p>
          <a:p>
            <a:pPr algn="r" defTabSz="914400">
              <a:lnSpc>
                <a:spcPct val="110000"/>
              </a:lnSpc>
              <a:defRPr/>
            </a:pPr>
            <a:r>
              <a:rPr lang="nl-BE" sz="900" dirty="0" smtClean="0">
                <a:solidFill>
                  <a:srgbClr val="54483A"/>
                </a:solidFill>
                <a:latin typeface="Arial" pitchFamily="34" charset="0"/>
                <a:cs typeface="Arial" pitchFamily="34" charset="0"/>
              </a:rPr>
              <a:t>Klimaatenquête 2017</a:t>
            </a:r>
            <a:endParaRPr lang="nl-BE" sz="900" i="1" dirty="0" smtClean="0">
              <a:solidFill>
                <a:srgbClr val="54483A"/>
              </a:solidFill>
              <a:latin typeface="Arial" pitchFamily="34" charset="0"/>
              <a:cs typeface="Arial" pitchFamily="34" charset="0"/>
            </a:endParaRPr>
          </a:p>
        </p:txBody>
      </p:sp>
      <p:pic>
        <p:nvPicPr>
          <p:cNvPr id="15" name="Afbeelding 14" descr="MAS_logo_1.jpg"/>
          <p:cNvPicPr>
            <a:picLocks noChangeAspect="1"/>
          </p:cNvPicPr>
          <p:nvPr userDrawn="1"/>
        </p:nvPicPr>
        <p:blipFill>
          <a:blip r:embed="rId2" cstate="print"/>
          <a:stretch>
            <a:fillRect/>
          </a:stretch>
        </p:blipFill>
        <p:spPr>
          <a:xfrm>
            <a:off x="107504" y="6404133"/>
            <a:ext cx="504056" cy="481251"/>
          </a:xfrm>
          <a:prstGeom prst="rect">
            <a:avLst/>
          </a:prstGeom>
        </p:spPr>
      </p:pic>
      <p:sp>
        <p:nvSpPr>
          <p:cNvPr id="18" name="Tekstvak 17"/>
          <p:cNvSpPr txBox="1"/>
          <p:nvPr userDrawn="1"/>
        </p:nvSpPr>
        <p:spPr>
          <a:xfrm>
            <a:off x="3851920" y="343689"/>
            <a:ext cx="5184080" cy="276999"/>
          </a:xfrm>
          <a:prstGeom prst="rect">
            <a:avLst/>
          </a:prstGeom>
          <a:solidFill>
            <a:srgbClr val="4B7D47"/>
          </a:solidFill>
          <a:effectLst>
            <a:outerShdw blurRad="50800" dist="38100" dir="2700000" algn="tl" rotWithShape="0">
              <a:prstClr val="black">
                <a:alpha val="40000"/>
              </a:prstClr>
            </a:outerShdw>
          </a:effectLst>
        </p:spPr>
        <p:txBody>
          <a:bodyPr wrap="square" rtlCol="0">
            <a:spAutoFit/>
          </a:bodyPr>
          <a:lstStyle/>
          <a:p>
            <a:pPr algn="ctr" defTabSz="914400"/>
            <a:endParaRPr lang="nl-BE" sz="1200" b="1" dirty="0" smtClean="0">
              <a:solidFill>
                <a:prstClr val="white"/>
              </a:solidFill>
              <a:latin typeface="Arial" pitchFamily="34" charset="0"/>
              <a:cs typeface="Arial" pitchFamily="34" charset="0"/>
            </a:endParaRPr>
          </a:p>
        </p:txBody>
      </p:sp>
      <p:sp>
        <p:nvSpPr>
          <p:cNvPr id="10" name="Rechthoek 9" hidden="1"/>
          <p:cNvSpPr/>
          <p:nvPr userDrawn="1"/>
        </p:nvSpPr>
        <p:spPr>
          <a:xfrm>
            <a:off x="4274450" y="6453336"/>
            <a:ext cx="458331" cy="276999"/>
          </a:xfrm>
          <a:prstGeom prst="rect">
            <a:avLst/>
          </a:prstGeom>
        </p:spPr>
        <p:txBody>
          <a:bodyPr wrap="none">
            <a:spAutoFit/>
          </a:bodyPr>
          <a:lstStyle/>
          <a:p>
            <a:pPr defTabSz="914400"/>
            <a:fld id="{8C4F5AF9-9063-40C3-AC90-3F24FDF2AE4A}" type="slidenum">
              <a:rPr lang="nl-BE" sz="1200" smtClean="0">
                <a:solidFill>
                  <a:srgbClr val="54483A"/>
                </a:solidFill>
                <a:latin typeface="Arial" pitchFamily="34" charset="0"/>
                <a:cs typeface="Arial" pitchFamily="34" charset="0"/>
              </a:rPr>
              <a:pPr defTabSz="914400"/>
              <a:t>‹N°›</a:t>
            </a:fld>
            <a:endParaRPr lang="nl-BE" sz="1200" dirty="0">
              <a:solidFill>
                <a:prstClr val="black"/>
              </a:solidFill>
            </a:endParaRPr>
          </a:p>
        </p:txBody>
      </p:sp>
    </p:spTree>
    <p:extLst>
      <p:ext uri="{BB962C8B-B14F-4D97-AF65-F5344CB8AC3E}">
        <p14:creationId xmlns:p14="http://schemas.microsoft.com/office/powerpoint/2010/main" val="14582991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0108"/>
            <a:ext cx="8229600" cy="5286412"/>
          </a:xfrm>
          <a:prstGeom prst="rect">
            <a:avLst/>
          </a:prstGeom>
        </p:spPr>
        <p:txBody>
          <a:bodyPr/>
          <a:lstStyle>
            <a:lvl1pPr>
              <a:buFontTx/>
              <a:buNone/>
              <a:defRPr sz="2000" b="1">
                <a:solidFill>
                  <a:srgbClr val="18414C"/>
                </a:solidFill>
                <a:latin typeface="Arial" pitchFamily="34" charset="0"/>
                <a:cs typeface="Arial" pitchFamily="34" charset="0"/>
              </a:defRPr>
            </a:lvl1pPr>
            <a:lvl2pPr>
              <a:buFont typeface="Wingdings" pitchFamily="2" charset="2"/>
              <a:buChar char="§"/>
              <a:defRPr sz="1800">
                <a:solidFill>
                  <a:srgbClr val="18414C"/>
                </a:solidFill>
                <a:latin typeface="Arial" pitchFamily="34" charset="0"/>
                <a:cs typeface="Arial" pitchFamily="34" charset="0"/>
              </a:defRPr>
            </a:lvl2pPr>
            <a:lvl3pPr>
              <a:buFont typeface="Wingdings" pitchFamily="2" charset="2"/>
              <a:buChar char="Ø"/>
              <a:defRPr sz="1400">
                <a:solidFill>
                  <a:srgbClr val="18414C"/>
                </a:solidFill>
                <a:latin typeface="Arial" pitchFamily="34" charset="0"/>
                <a:cs typeface="Arial" pitchFamily="34" charset="0"/>
              </a:defRPr>
            </a:lvl3pPr>
            <a:lvl4pPr>
              <a:buFont typeface="Arial" pitchFamily="34" charset="0"/>
              <a:buChar char="•"/>
              <a:defRPr sz="1400">
                <a:solidFill>
                  <a:srgbClr val="18414C"/>
                </a:solidFill>
                <a:latin typeface="Arial" pitchFamily="34" charset="0"/>
                <a:cs typeface="Arial" pitchFamily="34" charset="0"/>
              </a:defRPr>
            </a:lvl4pPr>
            <a:lvl5pPr>
              <a:defRPr sz="1400">
                <a:solidFill>
                  <a:srgbClr val="18414C"/>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9" name="Tijdelijke aanduiding voor tekst 30"/>
          <p:cNvSpPr>
            <a:spLocks noGrp="1"/>
          </p:cNvSpPr>
          <p:nvPr>
            <p:ph type="body" sz="quarter" idx="13" hasCustomPrompt="1"/>
          </p:nvPr>
        </p:nvSpPr>
        <p:spPr>
          <a:xfrm>
            <a:off x="110975" y="6498000"/>
            <a:ext cx="4716000" cy="262800"/>
          </a:xfrm>
          <a:prstGeom prst="rect">
            <a:avLst/>
          </a:prstGeom>
        </p:spPr>
        <p:txBody>
          <a:bodyPr>
            <a:normAutofit/>
          </a:bodyPr>
          <a:lstStyle>
            <a:lvl1pP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In opdracht van: &lt;opdrachtgever&gt;</a:t>
            </a:r>
            <a:endParaRPr lang="nl-BE" dirty="0"/>
          </a:p>
        </p:txBody>
      </p:sp>
      <p:sp>
        <p:nvSpPr>
          <p:cNvPr id="20" name="Tijdelijke aanduiding voor tekst 30"/>
          <p:cNvSpPr>
            <a:spLocks noGrp="1"/>
          </p:cNvSpPr>
          <p:nvPr>
            <p:ph type="body" sz="quarter" idx="14" hasCustomPrompt="1"/>
          </p:nvPr>
        </p:nvSpPr>
        <p:spPr>
          <a:xfrm>
            <a:off x="6200796" y="6498000"/>
            <a:ext cx="2808000" cy="262800"/>
          </a:xfrm>
          <a:prstGeom prst="rect">
            <a:avLst/>
          </a:prstGeom>
        </p:spPr>
        <p:txBody>
          <a:bodyPr>
            <a:normAutofit/>
          </a:bodyPr>
          <a:lstStyle>
            <a:lvl1pPr algn="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&lt;Maand jaartal&gt;</a:t>
            </a:r>
            <a:endParaRPr lang="nl-BE" dirty="0"/>
          </a:p>
        </p:txBody>
      </p:sp>
      <p:cxnSp>
        <p:nvCxnSpPr>
          <p:cNvPr id="28" name="Rechte verbindingslijn 27"/>
          <p:cNvCxnSpPr/>
          <p:nvPr userDrawn="1"/>
        </p:nvCxnSpPr>
        <p:spPr>
          <a:xfrm>
            <a:off x="142844" y="6429396"/>
            <a:ext cx="8856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302695" y="710967"/>
            <a:ext cx="277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5"/>
          <p:cNvSpPr>
            <a:spLocks noChangeArrowheads="1"/>
          </p:cNvSpPr>
          <p:nvPr userDrawn="1"/>
        </p:nvSpPr>
        <p:spPr bwMode="auto">
          <a:xfrm>
            <a:off x="8810567" y="338893"/>
            <a:ext cx="108000" cy="292388"/>
          </a:xfrm>
          <a:prstGeom prst="rect">
            <a:avLst/>
          </a:prstGeom>
          <a:solidFill>
            <a:srgbClr val="18414C"/>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636838" algn="ctr"/>
                <a:tab pos="5273675" algn="r"/>
              </a:tabLst>
            </a:pPr>
            <a:endParaRPr lang="nl-BE" sz="1300" i="1" dirty="0" smtClean="0">
              <a:solidFill>
                <a:srgbClr val="F2F4F3"/>
              </a:solidFill>
              <a:latin typeface="Arial" pitchFamily="34" charset="0"/>
              <a:cs typeface="Arial" pitchFamily="34" charset="0"/>
            </a:endParaRPr>
          </a:p>
        </p:txBody>
      </p:sp>
      <p:sp>
        <p:nvSpPr>
          <p:cNvPr id="46" name="Tijdelijke aanduiding voor tekst 45"/>
          <p:cNvSpPr>
            <a:spLocks noGrp="1"/>
          </p:cNvSpPr>
          <p:nvPr>
            <p:ph type="body" sz="quarter" idx="16" hasCustomPrompt="1"/>
          </p:nvPr>
        </p:nvSpPr>
        <p:spPr>
          <a:xfrm>
            <a:off x="3078000" y="233208"/>
            <a:ext cx="5724000" cy="576000"/>
          </a:xfrm>
          <a:prstGeom prst="rect">
            <a:avLst/>
          </a:prstGeom>
          <a:solidFill>
            <a:srgbClr val="E2F2F6">
              <a:alpha val="40000"/>
            </a:srgbClr>
          </a:solidFill>
          <a:effectLst/>
        </p:spPr>
        <p:txBody>
          <a:bodyPr>
            <a:noAutofit/>
          </a:bodyPr>
          <a:lstStyle>
            <a:lvl1pPr algn="r">
              <a:spcBef>
                <a:spcPts val="0"/>
              </a:spcBef>
              <a:buNone/>
              <a:defRPr sz="2600" spc="0" baseline="0">
                <a:solidFill>
                  <a:srgbClr val="18414C"/>
                </a:solidFill>
                <a:effectLst/>
                <a:latin typeface="Arial" pitchFamily="34" charset="0"/>
                <a:cs typeface="Arial" pitchFamily="34" charset="0"/>
              </a:defRPr>
            </a:lvl1pPr>
            <a:lvl2pPr>
              <a:defRPr sz="3600">
                <a:solidFill>
                  <a:srgbClr val="18414C"/>
                </a:solidFill>
                <a:latin typeface="Arial" pitchFamily="34" charset="0"/>
                <a:cs typeface="Arial" pitchFamily="34" charset="0"/>
              </a:defRPr>
            </a:lvl2pPr>
            <a:lvl3pPr>
              <a:defRPr sz="3600">
                <a:solidFill>
                  <a:srgbClr val="18414C"/>
                </a:solidFill>
                <a:latin typeface="Arial" pitchFamily="34" charset="0"/>
                <a:cs typeface="Arial" pitchFamily="34" charset="0"/>
              </a:defRPr>
            </a:lvl3pPr>
            <a:lvl4pPr>
              <a:defRPr sz="3600">
                <a:solidFill>
                  <a:srgbClr val="18414C"/>
                </a:solidFill>
                <a:latin typeface="Arial" pitchFamily="34" charset="0"/>
                <a:cs typeface="Arial" pitchFamily="34" charset="0"/>
              </a:defRPr>
            </a:lvl4pPr>
            <a:lvl5pPr>
              <a:defRPr sz="3600">
                <a:solidFill>
                  <a:srgbClr val="18414C"/>
                </a:solidFill>
                <a:latin typeface="Arial" pitchFamily="34" charset="0"/>
                <a:cs typeface="Arial" pitchFamily="34" charset="0"/>
              </a:defRPr>
            </a:lvl5pPr>
          </a:lstStyle>
          <a:p>
            <a:pPr lvl="0"/>
            <a:r>
              <a:rPr lang="nl-BE" dirty="0" smtClean="0"/>
              <a:t>&lt;Titel&gt;</a:t>
            </a:r>
            <a:endParaRPr lang="nl-BE" dirty="0"/>
          </a:p>
        </p:txBody>
      </p:sp>
      <p:sp>
        <p:nvSpPr>
          <p:cNvPr id="44" name="Tijdelijke aanduiding voor tekst 43"/>
          <p:cNvSpPr>
            <a:spLocks noGrp="1"/>
          </p:cNvSpPr>
          <p:nvPr>
            <p:ph type="body" sz="quarter" idx="15" hasCustomPrompt="1"/>
          </p:nvPr>
        </p:nvSpPr>
        <p:spPr>
          <a:xfrm>
            <a:off x="194400" y="331200"/>
            <a:ext cx="2880000" cy="291600"/>
          </a:xfrm>
          <a:prstGeom prst="rect">
            <a:avLst/>
          </a:prstGeom>
          <a:solidFill>
            <a:srgbClr val="18414C"/>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41" name="Tekstvak 40"/>
          <p:cNvSpPr txBox="1"/>
          <p:nvPr userDrawn="1"/>
        </p:nvSpPr>
        <p:spPr>
          <a:xfrm>
            <a:off x="3079442" y="331823"/>
            <a:ext cx="5724000" cy="291600"/>
          </a:xfrm>
          <a:prstGeom prst="rect">
            <a:avLst/>
          </a:prstGeom>
          <a:solidFill>
            <a:srgbClr val="205766">
              <a:alpha val="20000"/>
            </a:srgbClr>
          </a:solidFill>
          <a:effectLst>
            <a:outerShdw blurRad="50800" dist="38100" dir="8100000" algn="tr" rotWithShape="0">
              <a:prstClr val="black">
                <a:alpha val="40000"/>
              </a:prstClr>
            </a:outerShdw>
          </a:effectLst>
        </p:spPr>
        <p:txBody>
          <a:bodyPr wrap="square" rtlCol="0">
            <a:spAutoFit/>
          </a:bodyPr>
          <a:lstStyle/>
          <a:p>
            <a:pPr algn="ctr" defTabSz="914400"/>
            <a:endParaRPr lang="nl-BE" sz="3200" dirty="0" smtClean="0">
              <a:solidFill>
                <a:srgbClr val="EEECE1"/>
              </a:solidFill>
              <a:latin typeface="Arial" pitchFamily="34" charset="0"/>
              <a:cs typeface="Arial" pitchFamily="34" charset="0"/>
            </a:endParaRPr>
          </a:p>
        </p:txBody>
      </p:sp>
      <p:cxnSp>
        <p:nvCxnSpPr>
          <p:cNvPr id="40" name="Rechte verbindingslijn 39"/>
          <p:cNvCxnSpPr/>
          <p:nvPr userDrawn="1"/>
        </p:nvCxnSpPr>
        <p:spPr>
          <a:xfrm>
            <a:off x="3085306" y="709973"/>
            <a:ext cx="5580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1805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tercalaire NL">
    <p:spTree>
      <p:nvGrpSpPr>
        <p:cNvPr id="1" name=""/>
        <p:cNvGrpSpPr/>
        <p:nvPr/>
      </p:nvGrpSpPr>
      <p:grpSpPr>
        <a:xfrm>
          <a:off x="0" y="0"/>
          <a:ext cx="0" cy="0"/>
          <a:chOff x="0" y="0"/>
          <a:chExt cx="0" cy="0"/>
        </a:xfrm>
      </p:grpSpPr>
      <p:sp>
        <p:nvSpPr>
          <p:cNvPr id="2" name="Title 1"/>
          <p:cNvSpPr>
            <a:spLocks noGrp="1"/>
          </p:cNvSpPr>
          <p:nvPr>
            <p:ph type="ctrTitle"/>
          </p:nvPr>
        </p:nvSpPr>
        <p:spPr>
          <a:xfrm>
            <a:off x="360000" y="1440000"/>
            <a:ext cx="4860000" cy="3960000"/>
          </a:xfrm>
        </p:spPr>
        <p:txBody>
          <a:body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6" name="Slide Number Placeholder 5"/>
          <p:cNvSpPr>
            <a:spLocks noGrp="1"/>
          </p:cNvSpPr>
          <p:nvPr>
            <p:ph type="sldNum" sz="quarter" idx="12"/>
          </p:nvPr>
        </p:nvSpPr>
        <p:spPr>
          <a:xfrm>
            <a:off x="8570131" y="536021"/>
            <a:ext cx="422122" cy="138499"/>
          </a:xfrm>
          <a:prstGeom prst="rect">
            <a:avLst/>
          </a:prstGeom>
        </p:spPr>
        <p:txBody>
          <a:bodyPr/>
          <a:lstStyle/>
          <a:p>
            <a:fld id="{259E30BA-54AA-AE46-AD8D-D68E0B6B4E64}" type="slidenum">
              <a:rPr lang="en-US" smtClean="0"/>
              <a:t>‹N°›</a:t>
            </a:fld>
            <a:endParaRPr lang="en-US" dirty="0"/>
          </a:p>
        </p:txBody>
      </p:sp>
      <p:sp>
        <p:nvSpPr>
          <p:cNvPr id="7" name="Content Placeholder 8"/>
          <p:cNvSpPr>
            <a:spLocks noGrp="1"/>
          </p:cNvSpPr>
          <p:nvPr>
            <p:ph sz="quarter" idx="13"/>
          </p:nvPr>
        </p:nvSpPr>
        <p:spPr>
          <a:xfrm>
            <a:off x="5186400" y="1439862"/>
            <a:ext cx="3600000" cy="2520000"/>
          </a:xfrm>
          <a:prstGeom prst="rect">
            <a:avLst/>
          </a:prstGeom>
          <a:solidFill>
            <a:schemeClr val="accent2"/>
          </a:solidFill>
          <a:ln w="25400">
            <a:solidFill>
              <a:schemeClr val="accent6"/>
            </a:solidFill>
          </a:ln>
        </p:spPr>
        <p:txBody>
          <a:bodyPr vert="horz"/>
          <a:lstStyle>
            <a:lvl1pPr marL="0" indent="0">
              <a:buFontTx/>
              <a:buNone/>
              <a:defRPr sz="1200" b="1" cap="all">
                <a:latin typeface="Arial" pitchFamily="34" charset="0"/>
                <a:cs typeface="Arial" pitchFamily="34" charset="0"/>
              </a:defRPr>
            </a:lvl1pPr>
          </a:lstStyle>
          <a:p>
            <a:pPr lvl="0"/>
            <a:endParaRPr lang="en-US" dirty="0"/>
          </a:p>
        </p:txBody>
      </p:sp>
      <p:sp>
        <p:nvSpPr>
          <p:cNvPr id="8" name="Content Placeholder 10"/>
          <p:cNvSpPr>
            <a:spLocks noGrp="1"/>
          </p:cNvSpPr>
          <p:nvPr>
            <p:ph sz="quarter" idx="14"/>
          </p:nvPr>
        </p:nvSpPr>
        <p:spPr>
          <a:xfrm>
            <a:off x="6986400" y="3959225"/>
            <a:ext cx="1800000" cy="1441450"/>
          </a:xfrm>
          <a:prstGeom prst="rect">
            <a:avLst/>
          </a:prstGeom>
          <a:solidFill>
            <a:schemeClr val="tx2"/>
          </a:solidFill>
          <a:ln w="25400">
            <a:solidFill>
              <a:schemeClr val="accent6"/>
            </a:solidFill>
          </a:ln>
        </p:spPr>
        <p:txBody>
          <a:bodyPr vert="horz"/>
          <a:lstStyle>
            <a:lvl1pPr marL="0" indent="0">
              <a:buFontTx/>
              <a:buNone/>
              <a:defRPr sz="1200" b="1" cap="all">
                <a:latin typeface="Arial" pitchFamily="34" charset="0"/>
                <a:cs typeface="Arial" pitchFamily="34" charset="0"/>
              </a:defRPr>
            </a:lvl1pPr>
          </a:lstStyle>
          <a:p>
            <a:pPr lvl="0"/>
            <a:endParaRPr lang="en-US" dirty="0"/>
          </a:p>
        </p:txBody>
      </p:sp>
      <p:sp>
        <p:nvSpPr>
          <p:cNvPr id="9" name="Content Placeholder 10"/>
          <p:cNvSpPr>
            <a:spLocks noGrp="1"/>
          </p:cNvSpPr>
          <p:nvPr>
            <p:ph sz="quarter" idx="15"/>
          </p:nvPr>
        </p:nvSpPr>
        <p:spPr>
          <a:xfrm>
            <a:off x="5186400" y="3959225"/>
            <a:ext cx="1800000" cy="1441450"/>
          </a:xfrm>
          <a:prstGeom prst="rect">
            <a:avLst/>
          </a:prstGeom>
          <a:solidFill>
            <a:schemeClr val="accent3"/>
          </a:solidFill>
          <a:ln w="25400">
            <a:solidFill>
              <a:schemeClr val="accent6"/>
            </a:solidFill>
          </a:ln>
        </p:spPr>
        <p:txBody>
          <a:bodyPr vert="horz"/>
          <a:lstStyle>
            <a:lvl1pPr marL="0" indent="0">
              <a:buFontTx/>
              <a:buNone/>
              <a:defRPr sz="1200" b="1" cap="all">
                <a:latin typeface="Arial" pitchFamily="34" charset="0"/>
                <a:cs typeface="Arial" pitchFamily="34" charset="0"/>
              </a:defRPr>
            </a:lvl1pPr>
          </a:lstStyle>
          <a:p>
            <a:pPr lvl="0"/>
            <a:endParaRPr lang="en-US" dirty="0"/>
          </a:p>
        </p:txBody>
      </p:sp>
      <p:sp>
        <p:nvSpPr>
          <p:cNvPr id="10" name="Content Placeholder 8"/>
          <p:cNvSpPr>
            <a:spLocks noGrp="1"/>
          </p:cNvSpPr>
          <p:nvPr>
            <p:ph sz="quarter" idx="16" hasCustomPrompt="1"/>
          </p:nvPr>
        </p:nvSpPr>
        <p:spPr>
          <a:xfrm>
            <a:off x="5186400" y="1433254"/>
            <a:ext cx="3600000" cy="2520000"/>
          </a:xfrm>
          <a:prstGeom prst="rect">
            <a:avLst/>
          </a:prstGeom>
          <a:blipFill>
            <a:blip r:embed="rId2"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marR="0" indent="0" algn="l" defTabSz="457200" rtl="0" eaLnBrk="1" fontAlgn="auto" latinLnBrk="0" hangingPunct="1">
              <a:lnSpc>
                <a:spcPct val="100000"/>
              </a:lnSpc>
              <a:spcBef>
                <a:spcPct val="20000"/>
              </a:spcBef>
              <a:spcAft>
                <a:spcPts val="0"/>
              </a:spcAft>
              <a:buClrTx/>
              <a:buSzTx/>
              <a:buFontTx/>
              <a:buNone/>
              <a:tabLst/>
              <a:defRPr sz="1400" b="1">
                <a:solidFill>
                  <a:schemeClr val="accent6"/>
                </a:solidFill>
                <a:latin typeface="Arial" pitchFamily="34" charset="0"/>
                <a:cs typeface="Arial" pitchFamily="34" charset="0"/>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nl-BE" noProof="0" dirty="0" smtClean="0"/>
              <a:t>OBJECT</a:t>
            </a:r>
          </a:p>
        </p:txBody>
      </p:sp>
      <p:sp>
        <p:nvSpPr>
          <p:cNvPr id="11" name="Content Placeholder 10"/>
          <p:cNvSpPr>
            <a:spLocks noGrp="1"/>
          </p:cNvSpPr>
          <p:nvPr>
            <p:ph sz="quarter" idx="17" hasCustomPrompt="1"/>
          </p:nvPr>
        </p:nvSpPr>
        <p:spPr>
          <a:xfrm>
            <a:off x="6986401" y="3963844"/>
            <a:ext cx="1800000" cy="1441450"/>
          </a:xfrm>
          <a:prstGeom prst="rect">
            <a:avLst/>
          </a:prstGeom>
          <a:blipFill>
            <a:blip r:embed="rId3"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indent="0">
              <a:buFontTx/>
              <a:buNone/>
              <a:defRPr sz="1200" b="1">
                <a:latin typeface="Arial" pitchFamily="34" charset="0"/>
                <a:cs typeface="Arial" pitchFamily="34" charset="0"/>
              </a:defRPr>
            </a:lvl1pPr>
          </a:lstStyle>
          <a:p>
            <a:pPr lvl="0"/>
            <a:r>
              <a:rPr lang="en-US" dirty="0" smtClean="0"/>
              <a:t>OBJECT</a:t>
            </a:r>
          </a:p>
        </p:txBody>
      </p:sp>
      <p:sp>
        <p:nvSpPr>
          <p:cNvPr id="12" name="Content Placeholder 10"/>
          <p:cNvSpPr>
            <a:spLocks noGrp="1"/>
          </p:cNvSpPr>
          <p:nvPr>
            <p:ph sz="quarter" idx="18" hasCustomPrompt="1"/>
          </p:nvPr>
        </p:nvSpPr>
        <p:spPr>
          <a:xfrm>
            <a:off x="5186400" y="3958549"/>
            <a:ext cx="1800000" cy="1441450"/>
          </a:xfrm>
          <a:prstGeom prst="rect">
            <a:avLst/>
          </a:prstGeom>
          <a:blipFill>
            <a:blip r:embed="rId4"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indent="0">
              <a:buFontTx/>
              <a:buNone/>
              <a:defRPr sz="1200" b="1">
                <a:latin typeface="Arial" pitchFamily="34" charset="0"/>
                <a:cs typeface="Arial" pitchFamily="34" charset="0"/>
              </a:defRPr>
            </a:lvl1pPr>
          </a:lstStyle>
          <a:p>
            <a:pPr lvl="0"/>
            <a:r>
              <a:rPr lang="en-US" dirty="0" smtClean="0"/>
              <a:t>OBJECT</a:t>
            </a:r>
          </a:p>
        </p:txBody>
      </p:sp>
    </p:spTree>
    <p:extLst>
      <p:ext uri="{BB962C8B-B14F-4D97-AF65-F5344CB8AC3E}">
        <p14:creationId xmlns:p14="http://schemas.microsoft.com/office/powerpoint/2010/main" val="2152278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el en object">
    <p:bg>
      <p:bgRef idx="1001">
        <a:schemeClr val="bg1"/>
      </p:bgRef>
    </p:bg>
    <p:spTree>
      <p:nvGrpSpPr>
        <p:cNvPr id="1" name=""/>
        <p:cNvGrpSpPr/>
        <p:nvPr/>
      </p:nvGrpSpPr>
      <p:grpSpPr>
        <a:xfrm>
          <a:off x="0" y="0"/>
          <a:ext cx="0" cy="0"/>
          <a:chOff x="0" y="0"/>
          <a:chExt cx="0" cy="0"/>
        </a:xfrm>
      </p:grpSpPr>
      <p:cxnSp>
        <p:nvCxnSpPr>
          <p:cNvPr id="28" name="Rechte verbindingslijn 27"/>
          <p:cNvCxnSpPr/>
          <p:nvPr userDrawn="1"/>
        </p:nvCxnSpPr>
        <p:spPr>
          <a:xfrm>
            <a:off x="142844" y="6295584"/>
            <a:ext cx="8856000" cy="1588"/>
          </a:xfrm>
          <a:prstGeom prst="line">
            <a:avLst/>
          </a:prstGeom>
          <a:ln w="25400">
            <a:solidFill>
              <a:srgbClr val="4B7D4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80664" y="710967"/>
            <a:ext cx="835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ijdelijke aanduiding voor tekst 43"/>
          <p:cNvSpPr>
            <a:spLocks noGrp="1"/>
          </p:cNvSpPr>
          <p:nvPr>
            <p:ph type="body" sz="quarter" idx="15" hasCustomPrompt="1"/>
          </p:nvPr>
        </p:nvSpPr>
        <p:spPr>
          <a:xfrm>
            <a:off x="672369" y="331200"/>
            <a:ext cx="2880000" cy="291600"/>
          </a:xfrm>
          <a:prstGeom prst="rect">
            <a:avLst/>
          </a:prstGeom>
          <a:solidFill>
            <a:srgbClr val="4B7D47"/>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13" name="Tekstvak 12"/>
          <p:cNvSpPr txBox="1"/>
          <p:nvPr userDrawn="1"/>
        </p:nvSpPr>
        <p:spPr>
          <a:xfrm>
            <a:off x="611800" y="6386490"/>
            <a:ext cx="2160000" cy="397032"/>
          </a:xfrm>
          <a:prstGeom prst="rect">
            <a:avLst/>
          </a:prstGeom>
          <a:noFill/>
        </p:spPr>
        <p:txBody>
          <a:bodyPr wrap="square" rtlCol="0">
            <a:spAutoFit/>
          </a:bodyPr>
          <a:lstStyle/>
          <a:p>
            <a:pPr defTabSz="914400">
              <a:lnSpc>
                <a:spcPct val="110000"/>
              </a:lnSpc>
              <a:defRPr/>
            </a:pPr>
            <a:r>
              <a:rPr lang="nl-BE" sz="900" dirty="0" smtClean="0">
                <a:solidFill>
                  <a:srgbClr val="54483A"/>
                </a:solidFill>
                <a:latin typeface="Arial" pitchFamily="34" charset="0"/>
                <a:cs typeface="Arial" pitchFamily="34" charset="0"/>
              </a:rPr>
              <a:t>M.A.S.</a:t>
            </a:r>
          </a:p>
          <a:p>
            <a:pPr defTabSz="914400">
              <a:lnSpc>
                <a:spcPct val="110000"/>
              </a:lnSpc>
              <a:defRPr/>
            </a:pPr>
            <a:r>
              <a:rPr lang="nl-BE" sz="900" i="1" dirty="0" smtClean="0">
                <a:solidFill>
                  <a:srgbClr val="54483A"/>
                </a:solidFill>
                <a:latin typeface="Arial" pitchFamily="34" charset="0"/>
                <a:cs typeface="Arial" pitchFamily="34" charset="0"/>
              </a:rPr>
              <a:t>Marktstudies  op maat</a:t>
            </a:r>
          </a:p>
        </p:txBody>
      </p:sp>
      <p:sp>
        <p:nvSpPr>
          <p:cNvPr id="14" name="Tekstvak 13"/>
          <p:cNvSpPr txBox="1"/>
          <p:nvPr userDrawn="1"/>
        </p:nvSpPr>
        <p:spPr>
          <a:xfrm>
            <a:off x="5148064" y="6386490"/>
            <a:ext cx="3897312" cy="397032"/>
          </a:xfrm>
          <a:prstGeom prst="rect">
            <a:avLst/>
          </a:prstGeom>
          <a:noFill/>
        </p:spPr>
        <p:txBody>
          <a:bodyPr wrap="square" rtlCol="0">
            <a:spAutoFit/>
          </a:bodyPr>
          <a:lstStyle/>
          <a:p>
            <a:pPr algn="r" defTabSz="914400">
              <a:lnSpc>
                <a:spcPct val="110000"/>
              </a:lnSpc>
              <a:defRPr/>
            </a:pPr>
            <a:r>
              <a:rPr lang="nl-BE" sz="900" dirty="0" smtClean="0">
                <a:solidFill>
                  <a:srgbClr val="54483A"/>
                </a:solidFill>
                <a:latin typeface="Arial" pitchFamily="34" charset="0"/>
                <a:cs typeface="Arial" pitchFamily="34" charset="0"/>
              </a:rPr>
              <a:t>FOD Volksgezondheid, Veiligheid van de Voedselketen en Leefmilieu</a:t>
            </a:r>
          </a:p>
          <a:p>
            <a:pPr algn="r" defTabSz="914400">
              <a:lnSpc>
                <a:spcPct val="110000"/>
              </a:lnSpc>
              <a:defRPr/>
            </a:pPr>
            <a:r>
              <a:rPr lang="nl-BE" sz="900" dirty="0" smtClean="0">
                <a:solidFill>
                  <a:srgbClr val="54483A"/>
                </a:solidFill>
                <a:latin typeface="Arial" pitchFamily="34" charset="0"/>
                <a:cs typeface="Arial" pitchFamily="34" charset="0"/>
              </a:rPr>
              <a:t>Klimaatenquête 2017</a:t>
            </a:r>
            <a:endParaRPr lang="nl-BE" sz="900" i="1" dirty="0" smtClean="0">
              <a:solidFill>
                <a:srgbClr val="54483A"/>
              </a:solidFill>
              <a:latin typeface="Arial" pitchFamily="34" charset="0"/>
              <a:cs typeface="Arial" pitchFamily="34" charset="0"/>
            </a:endParaRPr>
          </a:p>
        </p:txBody>
      </p:sp>
      <p:pic>
        <p:nvPicPr>
          <p:cNvPr id="15" name="Afbeelding 14" descr="MAS_logo_1.jpg"/>
          <p:cNvPicPr>
            <a:picLocks noChangeAspect="1"/>
          </p:cNvPicPr>
          <p:nvPr userDrawn="1"/>
        </p:nvPicPr>
        <p:blipFill>
          <a:blip r:embed="rId2" cstate="print"/>
          <a:stretch>
            <a:fillRect/>
          </a:stretch>
        </p:blipFill>
        <p:spPr>
          <a:xfrm>
            <a:off x="107504" y="6404133"/>
            <a:ext cx="504056" cy="481251"/>
          </a:xfrm>
          <a:prstGeom prst="rect">
            <a:avLst/>
          </a:prstGeom>
        </p:spPr>
      </p:pic>
      <p:sp>
        <p:nvSpPr>
          <p:cNvPr id="18" name="Tekstvak 17"/>
          <p:cNvSpPr txBox="1"/>
          <p:nvPr userDrawn="1"/>
        </p:nvSpPr>
        <p:spPr>
          <a:xfrm>
            <a:off x="3851920" y="343689"/>
            <a:ext cx="5184080" cy="276999"/>
          </a:xfrm>
          <a:prstGeom prst="rect">
            <a:avLst/>
          </a:prstGeom>
          <a:solidFill>
            <a:srgbClr val="4B7D47"/>
          </a:solidFill>
          <a:effectLst>
            <a:outerShdw blurRad="50800" dist="38100" dir="2700000" algn="tl" rotWithShape="0">
              <a:prstClr val="black">
                <a:alpha val="40000"/>
              </a:prstClr>
            </a:outerShdw>
          </a:effectLst>
        </p:spPr>
        <p:txBody>
          <a:bodyPr wrap="square" rtlCol="0">
            <a:spAutoFit/>
          </a:bodyPr>
          <a:lstStyle/>
          <a:p>
            <a:pPr algn="ctr" defTabSz="914400"/>
            <a:endParaRPr lang="nl-BE" sz="1200" b="1" dirty="0" smtClean="0">
              <a:solidFill>
                <a:prstClr val="white"/>
              </a:solidFill>
              <a:latin typeface="Arial" pitchFamily="34" charset="0"/>
              <a:cs typeface="Arial" pitchFamily="34" charset="0"/>
            </a:endParaRPr>
          </a:p>
        </p:txBody>
      </p:sp>
      <p:sp>
        <p:nvSpPr>
          <p:cNvPr id="10" name="Rechthoek 9" hidden="1"/>
          <p:cNvSpPr/>
          <p:nvPr userDrawn="1"/>
        </p:nvSpPr>
        <p:spPr>
          <a:xfrm>
            <a:off x="4274450" y="6453336"/>
            <a:ext cx="458331" cy="276999"/>
          </a:xfrm>
          <a:prstGeom prst="rect">
            <a:avLst/>
          </a:prstGeom>
        </p:spPr>
        <p:txBody>
          <a:bodyPr wrap="none">
            <a:spAutoFit/>
          </a:bodyPr>
          <a:lstStyle/>
          <a:p>
            <a:pPr defTabSz="914400"/>
            <a:fld id="{8C4F5AF9-9063-40C3-AC90-3F24FDF2AE4A}" type="slidenum">
              <a:rPr lang="nl-BE" sz="1200" smtClean="0">
                <a:solidFill>
                  <a:srgbClr val="54483A"/>
                </a:solidFill>
                <a:latin typeface="Arial" pitchFamily="34" charset="0"/>
                <a:cs typeface="Arial" pitchFamily="34" charset="0"/>
              </a:rPr>
              <a:pPr defTabSz="914400"/>
              <a:t>‹N°›</a:t>
            </a:fld>
            <a:endParaRPr lang="nl-BE" sz="1200" dirty="0">
              <a:solidFill>
                <a:prstClr val="black"/>
              </a:solidFill>
            </a:endParaRPr>
          </a:p>
        </p:txBody>
      </p:sp>
    </p:spTree>
    <p:extLst>
      <p:ext uri="{BB962C8B-B14F-4D97-AF65-F5344CB8AC3E}">
        <p14:creationId xmlns:p14="http://schemas.microsoft.com/office/powerpoint/2010/main" val="11242729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0108"/>
            <a:ext cx="8229600" cy="5286412"/>
          </a:xfrm>
          <a:prstGeom prst="rect">
            <a:avLst/>
          </a:prstGeom>
        </p:spPr>
        <p:txBody>
          <a:bodyPr/>
          <a:lstStyle>
            <a:lvl1pPr>
              <a:buFontTx/>
              <a:buNone/>
              <a:defRPr sz="2000" b="1">
                <a:solidFill>
                  <a:srgbClr val="18414C"/>
                </a:solidFill>
                <a:latin typeface="Arial" pitchFamily="34" charset="0"/>
                <a:cs typeface="Arial" pitchFamily="34" charset="0"/>
              </a:defRPr>
            </a:lvl1pPr>
            <a:lvl2pPr>
              <a:buFont typeface="Wingdings" pitchFamily="2" charset="2"/>
              <a:buChar char="§"/>
              <a:defRPr sz="1800">
                <a:solidFill>
                  <a:srgbClr val="18414C"/>
                </a:solidFill>
                <a:latin typeface="Arial" pitchFamily="34" charset="0"/>
                <a:cs typeface="Arial" pitchFamily="34" charset="0"/>
              </a:defRPr>
            </a:lvl2pPr>
            <a:lvl3pPr>
              <a:buFont typeface="Wingdings" pitchFamily="2" charset="2"/>
              <a:buChar char="Ø"/>
              <a:defRPr sz="1400">
                <a:solidFill>
                  <a:srgbClr val="18414C"/>
                </a:solidFill>
                <a:latin typeface="Arial" pitchFamily="34" charset="0"/>
                <a:cs typeface="Arial" pitchFamily="34" charset="0"/>
              </a:defRPr>
            </a:lvl3pPr>
            <a:lvl4pPr>
              <a:buFont typeface="Arial" pitchFamily="34" charset="0"/>
              <a:buChar char="•"/>
              <a:defRPr sz="1400">
                <a:solidFill>
                  <a:srgbClr val="18414C"/>
                </a:solidFill>
                <a:latin typeface="Arial" pitchFamily="34" charset="0"/>
                <a:cs typeface="Arial" pitchFamily="34" charset="0"/>
              </a:defRPr>
            </a:lvl4pPr>
            <a:lvl5pPr>
              <a:defRPr sz="1400">
                <a:solidFill>
                  <a:srgbClr val="18414C"/>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9" name="Tijdelijke aanduiding voor tekst 30"/>
          <p:cNvSpPr>
            <a:spLocks noGrp="1"/>
          </p:cNvSpPr>
          <p:nvPr>
            <p:ph type="body" sz="quarter" idx="13" hasCustomPrompt="1"/>
          </p:nvPr>
        </p:nvSpPr>
        <p:spPr>
          <a:xfrm>
            <a:off x="110975" y="6498000"/>
            <a:ext cx="4716000" cy="262800"/>
          </a:xfrm>
          <a:prstGeom prst="rect">
            <a:avLst/>
          </a:prstGeom>
        </p:spPr>
        <p:txBody>
          <a:bodyPr>
            <a:normAutofit/>
          </a:bodyPr>
          <a:lstStyle>
            <a:lvl1pP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In opdracht van: &lt;opdrachtgever&gt;</a:t>
            </a:r>
            <a:endParaRPr lang="nl-BE" dirty="0"/>
          </a:p>
        </p:txBody>
      </p:sp>
      <p:sp>
        <p:nvSpPr>
          <p:cNvPr id="20" name="Tijdelijke aanduiding voor tekst 30"/>
          <p:cNvSpPr>
            <a:spLocks noGrp="1"/>
          </p:cNvSpPr>
          <p:nvPr>
            <p:ph type="body" sz="quarter" idx="14" hasCustomPrompt="1"/>
          </p:nvPr>
        </p:nvSpPr>
        <p:spPr>
          <a:xfrm>
            <a:off x="6200796" y="6498000"/>
            <a:ext cx="2808000" cy="262800"/>
          </a:xfrm>
          <a:prstGeom prst="rect">
            <a:avLst/>
          </a:prstGeom>
        </p:spPr>
        <p:txBody>
          <a:bodyPr>
            <a:normAutofit/>
          </a:bodyPr>
          <a:lstStyle>
            <a:lvl1pPr algn="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&lt;Maand jaartal&gt;</a:t>
            </a:r>
            <a:endParaRPr lang="nl-BE" dirty="0"/>
          </a:p>
        </p:txBody>
      </p:sp>
      <p:cxnSp>
        <p:nvCxnSpPr>
          <p:cNvPr id="28" name="Rechte verbindingslijn 27"/>
          <p:cNvCxnSpPr/>
          <p:nvPr userDrawn="1"/>
        </p:nvCxnSpPr>
        <p:spPr>
          <a:xfrm>
            <a:off x="142844" y="6429396"/>
            <a:ext cx="8856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302695" y="710967"/>
            <a:ext cx="277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5"/>
          <p:cNvSpPr>
            <a:spLocks noChangeArrowheads="1"/>
          </p:cNvSpPr>
          <p:nvPr userDrawn="1"/>
        </p:nvSpPr>
        <p:spPr bwMode="auto">
          <a:xfrm>
            <a:off x="8810567" y="338893"/>
            <a:ext cx="108000" cy="292388"/>
          </a:xfrm>
          <a:prstGeom prst="rect">
            <a:avLst/>
          </a:prstGeom>
          <a:solidFill>
            <a:srgbClr val="18414C"/>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636838" algn="ctr"/>
                <a:tab pos="5273675" algn="r"/>
              </a:tabLst>
            </a:pPr>
            <a:endParaRPr lang="nl-BE" sz="1300" i="1" dirty="0" smtClean="0">
              <a:solidFill>
                <a:srgbClr val="F2F4F3"/>
              </a:solidFill>
              <a:latin typeface="Arial" pitchFamily="34" charset="0"/>
              <a:cs typeface="Arial" pitchFamily="34" charset="0"/>
            </a:endParaRPr>
          </a:p>
        </p:txBody>
      </p:sp>
      <p:sp>
        <p:nvSpPr>
          <p:cNvPr id="46" name="Tijdelijke aanduiding voor tekst 45"/>
          <p:cNvSpPr>
            <a:spLocks noGrp="1"/>
          </p:cNvSpPr>
          <p:nvPr>
            <p:ph type="body" sz="quarter" idx="16" hasCustomPrompt="1"/>
          </p:nvPr>
        </p:nvSpPr>
        <p:spPr>
          <a:xfrm>
            <a:off x="3078000" y="233208"/>
            <a:ext cx="5724000" cy="576000"/>
          </a:xfrm>
          <a:prstGeom prst="rect">
            <a:avLst/>
          </a:prstGeom>
          <a:solidFill>
            <a:srgbClr val="E2F2F6">
              <a:alpha val="40000"/>
            </a:srgbClr>
          </a:solidFill>
          <a:effectLst/>
        </p:spPr>
        <p:txBody>
          <a:bodyPr>
            <a:noAutofit/>
          </a:bodyPr>
          <a:lstStyle>
            <a:lvl1pPr algn="r">
              <a:spcBef>
                <a:spcPts val="0"/>
              </a:spcBef>
              <a:buNone/>
              <a:defRPr sz="2600" spc="0" baseline="0">
                <a:solidFill>
                  <a:srgbClr val="18414C"/>
                </a:solidFill>
                <a:effectLst/>
                <a:latin typeface="Arial" pitchFamily="34" charset="0"/>
                <a:cs typeface="Arial" pitchFamily="34" charset="0"/>
              </a:defRPr>
            </a:lvl1pPr>
            <a:lvl2pPr>
              <a:defRPr sz="3600">
                <a:solidFill>
                  <a:srgbClr val="18414C"/>
                </a:solidFill>
                <a:latin typeface="Arial" pitchFamily="34" charset="0"/>
                <a:cs typeface="Arial" pitchFamily="34" charset="0"/>
              </a:defRPr>
            </a:lvl2pPr>
            <a:lvl3pPr>
              <a:defRPr sz="3600">
                <a:solidFill>
                  <a:srgbClr val="18414C"/>
                </a:solidFill>
                <a:latin typeface="Arial" pitchFamily="34" charset="0"/>
                <a:cs typeface="Arial" pitchFamily="34" charset="0"/>
              </a:defRPr>
            </a:lvl3pPr>
            <a:lvl4pPr>
              <a:defRPr sz="3600">
                <a:solidFill>
                  <a:srgbClr val="18414C"/>
                </a:solidFill>
                <a:latin typeface="Arial" pitchFamily="34" charset="0"/>
                <a:cs typeface="Arial" pitchFamily="34" charset="0"/>
              </a:defRPr>
            </a:lvl4pPr>
            <a:lvl5pPr>
              <a:defRPr sz="3600">
                <a:solidFill>
                  <a:srgbClr val="18414C"/>
                </a:solidFill>
                <a:latin typeface="Arial" pitchFamily="34" charset="0"/>
                <a:cs typeface="Arial" pitchFamily="34" charset="0"/>
              </a:defRPr>
            </a:lvl5pPr>
          </a:lstStyle>
          <a:p>
            <a:pPr lvl="0"/>
            <a:r>
              <a:rPr lang="nl-BE" dirty="0" smtClean="0"/>
              <a:t>&lt;Titel&gt;</a:t>
            </a:r>
            <a:endParaRPr lang="nl-BE" dirty="0"/>
          </a:p>
        </p:txBody>
      </p:sp>
      <p:sp>
        <p:nvSpPr>
          <p:cNvPr id="44" name="Tijdelijke aanduiding voor tekst 43"/>
          <p:cNvSpPr>
            <a:spLocks noGrp="1"/>
          </p:cNvSpPr>
          <p:nvPr>
            <p:ph type="body" sz="quarter" idx="15" hasCustomPrompt="1"/>
          </p:nvPr>
        </p:nvSpPr>
        <p:spPr>
          <a:xfrm>
            <a:off x="194400" y="331200"/>
            <a:ext cx="2880000" cy="291600"/>
          </a:xfrm>
          <a:prstGeom prst="rect">
            <a:avLst/>
          </a:prstGeom>
          <a:solidFill>
            <a:srgbClr val="18414C"/>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41" name="Tekstvak 40"/>
          <p:cNvSpPr txBox="1"/>
          <p:nvPr userDrawn="1"/>
        </p:nvSpPr>
        <p:spPr>
          <a:xfrm>
            <a:off x="3079442" y="331823"/>
            <a:ext cx="5724000" cy="291600"/>
          </a:xfrm>
          <a:prstGeom prst="rect">
            <a:avLst/>
          </a:prstGeom>
          <a:solidFill>
            <a:srgbClr val="205766">
              <a:alpha val="20000"/>
            </a:srgbClr>
          </a:solidFill>
          <a:effectLst>
            <a:outerShdw blurRad="50800" dist="38100" dir="8100000" algn="tr" rotWithShape="0">
              <a:prstClr val="black">
                <a:alpha val="40000"/>
              </a:prstClr>
            </a:outerShdw>
          </a:effectLst>
        </p:spPr>
        <p:txBody>
          <a:bodyPr wrap="square" rtlCol="0">
            <a:spAutoFit/>
          </a:bodyPr>
          <a:lstStyle/>
          <a:p>
            <a:pPr algn="ctr" defTabSz="914400"/>
            <a:endParaRPr lang="nl-BE" sz="3200" dirty="0" smtClean="0">
              <a:solidFill>
                <a:srgbClr val="EEECE1"/>
              </a:solidFill>
              <a:latin typeface="Arial" pitchFamily="34" charset="0"/>
              <a:cs typeface="Arial" pitchFamily="34" charset="0"/>
            </a:endParaRPr>
          </a:p>
        </p:txBody>
      </p:sp>
      <p:cxnSp>
        <p:nvCxnSpPr>
          <p:cNvPr id="40" name="Rechte verbindingslijn 39"/>
          <p:cNvCxnSpPr/>
          <p:nvPr userDrawn="1"/>
        </p:nvCxnSpPr>
        <p:spPr>
          <a:xfrm>
            <a:off x="3085306" y="709973"/>
            <a:ext cx="5580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52519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el en object">
    <p:bg>
      <p:bgRef idx="1001">
        <a:schemeClr val="bg1"/>
      </p:bgRef>
    </p:bg>
    <p:spTree>
      <p:nvGrpSpPr>
        <p:cNvPr id="1" name=""/>
        <p:cNvGrpSpPr/>
        <p:nvPr/>
      </p:nvGrpSpPr>
      <p:grpSpPr>
        <a:xfrm>
          <a:off x="0" y="0"/>
          <a:ext cx="0" cy="0"/>
          <a:chOff x="0" y="0"/>
          <a:chExt cx="0" cy="0"/>
        </a:xfrm>
      </p:grpSpPr>
      <p:cxnSp>
        <p:nvCxnSpPr>
          <p:cNvPr id="28" name="Rechte verbindingslijn 27"/>
          <p:cNvCxnSpPr/>
          <p:nvPr userDrawn="1"/>
        </p:nvCxnSpPr>
        <p:spPr>
          <a:xfrm>
            <a:off x="142844" y="6295584"/>
            <a:ext cx="8856000" cy="1588"/>
          </a:xfrm>
          <a:prstGeom prst="line">
            <a:avLst/>
          </a:prstGeom>
          <a:ln w="25400">
            <a:solidFill>
              <a:srgbClr val="4B7D4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80664" y="710967"/>
            <a:ext cx="835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ijdelijke aanduiding voor tekst 43"/>
          <p:cNvSpPr>
            <a:spLocks noGrp="1"/>
          </p:cNvSpPr>
          <p:nvPr>
            <p:ph type="body" sz="quarter" idx="15" hasCustomPrompt="1"/>
          </p:nvPr>
        </p:nvSpPr>
        <p:spPr>
          <a:xfrm>
            <a:off x="672369" y="331200"/>
            <a:ext cx="2880000" cy="291600"/>
          </a:xfrm>
          <a:prstGeom prst="rect">
            <a:avLst/>
          </a:prstGeom>
          <a:solidFill>
            <a:srgbClr val="4B7D47"/>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13" name="Tekstvak 12"/>
          <p:cNvSpPr txBox="1"/>
          <p:nvPr userDrawn="1"/>
        </p:nvSpPr>
        <p:spPr>
          <a:xfrm>
            <a:off x="611800" y="6386490"/>
            <a:ext cx="2160000" cy="397032"/>
          </a:xfrm>
          <a:prstGeom prst="rect">
            <a:avLst/>
          </a:prstGeom>
          <a:noFill/>
        </p:spPr>
        <p:txBody>
          <a:bodyPr wrap="square" rtlCol="0">
            <a:spAutoFit/>
          </a:bodyPr>
          <a:lstStyle/>
          <a:p>
            <a:pPr defTabSz="914400">
              <a:lnSpc>
                <a:spcPct val="110000"/>
              </a:lnSpc>
              <a:defRPr/>
            </a:pPr>
            <a:r>
              <a:rPr lang="nl-BE" sz="900" dirty="0" smtClean="0">
                <a:solidFill>
                  <a:srgbClr val="54483A"/>
                </a:solidFill>
                <a:latin typeface="Arial" pitchFamily="34" charset="0"/>
                <a:cs typeface="Arial" pitchFamily="34" charset="0"/>
              </a:rPr>
              <a:t>M.A.S.</a:t>
            </a:r>
          </a:p>
          <a:p>
            <a:pPr defTabSz="914400">
              <a:lnSpc>
                <a:spcPct val="110000"/>
              </a:lnSpc>
              <a:defRPr/>
            </a:pPr>
            <a:r>
              <a:rPr lang="nl-BE" sz="900" i="1" dirty="0" smtClean="0">
                <a:solidFill>
                  <a:srgbClr val="54483A"/>
                </a:solidFill>
                <a:latin typeface="Arial" pitchFamily="34" charset="0"/>
                <a:cs typeface="Arial" pitchFamily="34" charset="0"/>
              </a:rPr>
              <a:t>Marktstudies  op maat</a:t>
            </a:r>
          </a:p>
        </p:txBody>
      </p:sp>
      <p:sp>
        <p:nvSpPr>
          <p:cNvPr id="14" name="Tekstvak 13"/>
          <p:cNvSpPr txBox="1"/>
          <p:nvPr userDrawn="1"/>
        </p:nvSpPr>
        <p:spPr>
          <a:xfrm>
            <a:off x="5148064" y="6386490"/>
            <a:ext cx="3897312" cy="397032"/>
          </a:xfrm>
          <a:prstGeom prst="rect">
            <a:avLst/>
          </a:prstGeom>
          <a:noFill/>
        </p:spPr>
        <p:txBody>
          <a:bodyPr wrap="square" rtlCol="0">
            <a:spAutoFit/>
          </a:bodyPr>
          <a:lstStyle/>
          <a:p>
            <a:pPr algn="r" defTabSz="914400">
              <a:lnSpc>
                <a:spcPct val="110000"/>
              </a:lnSpc>
              <a:defRPr/>
            </a:pPr>
            <a:r>
              <a:rPr lang="nl-BE" sz="900" dirty="0" smtClean="0">
                <a:solidFill>
                  <a:srgbClr val="54483A"/>
                </a:solidFill>
                <a:latin typeface="Arial" pitchFamily="34" charset="0"/>
                <a:cs typeface="Arial" pitchFamily="34" charset="0"/>
              </a:rPr>
              <a:t>FOD Volksgezondheid, Veiligheid van de Voedselketen en Leefmilieu</a:t>
            </a:r>
          </a:p>
          <a:p>
            <a:pPr algn="r" defTabSz="914400">
              <a:lnSpc>
                <a:spcPct val="110000"/>
              </a:lnSpc>
              <a:defRPr/>
            </a:pPr>
            <a:r>
              <a:rPr lang="nl-BE" sz="900" dirty="0" smtClean="0">
                <a:solidFill>
                  <a:srgbClr val="54483A"/>
                </a:solidFill>
                <a:latin typeface="Arial" pitchFamily="34" charset="0"/>
                <a:cs typeface="Arial" pitchFamily="34" charset="0"/>
              </a:rPr>
              <a:t>Klimaatenquête 2017</a:t>
            </a:r>
            <a:endParaRPr lang="nl-BE" sz="900" i="1" dirty="0" smtClean="0">
              <a:solidFill>
                <a:srgbClr val="54483A"/>
              </a:solidFill>
              <a:latin typeface="Arial" pitchFamily="34" charset="0"/>
              <a:cs typeface="Arial" pitchFamily="34" charset="0"/>
            </a:endParaRPr>
          </a:p>
        </p:txBody>
      </p:sp>
      <p:pic>
        <p:nvPicPr>
          <p:cNvPr id="15" name="Afbeelding 14" descr="MAS_logo_1.jpg"/>
          <p:cNvPicPr>
            <a:picLocks noChangeAspect="1"/>
          </p:cNvPicPr>
          <p:nvPr userDrawn="1"/>
        </p:nvPicPr>
        <p:blipFill>
          <a:blip r:embed="rId2" cstate="print"/>
          <a:stretch>
            <a:fillRect/>
          </a:stretch>
        </p:blipFill>
        <p:spPr>
          <a:xfrm>
            <a:off x="107504" y="6404133"/>
            <a:ext cx="504056" cy="481251"/>
          </a:xfrm>
          <a:prstGeom prst="rect">
            <a:avLst/>
          </a:prstGeom>
        </p:spPr>
      </p:pic>
      <p:sp>
        <p:nvSpPr>
          <p:cNvPr id="18" name="Tekstvak 17"/>
          <p:cNvSpPr txBox="1"/>
          <p:nvPr userDrawn="1"/>
        </p:nvSpPr>
        <p:spPr>
          <a:xfrm>
            <a:off x="3851920" y="343689"/>
            <a:ext cx="5184080" cy="276999"/>
          </a:xfrm>
          <a:prstGeom prst="rect">
            <a:avLst/>
          </a:prstGeom>
          <a:solidFill>
            <a:srgbClr val="4B7D47"/>
          </a:solidFill>
          <a:effectLst>
            <a:outerShdw blurRad="50800" dist="38100" dir="2700000" algn="tl" rotWithShape="0">
              <a:prstClr val="black">
                <a:alpha val="40000"/>
              </a:prstClr>
            </a:outerShdw>
          </a:effectLst>
        </p:spPr>
        <p:txBody>
          <a:bodyPr wrap="square" rtlCol="0">
            <a:spAutoFit/>
          </a:bodyPr>
          <a:lstStyle/>
          <a:p>
            <a:pPr algn="ctr" defTabSz="914400"/>
            <a:endParaRPr lang="nl-BE" sz="1200" b="1" dirty="0" smtClean="0">
              <a:solidFill>
                <a:prstClr val="white"/>
              </a:solidFill>
              <a:latin typeface="Arial" pitchFamily="34" charset="0"/>
              <a:cs typeface="Arial" pitchFamily="34" charset="0"/>
            </a:endParaRPr>
          </a:p>
        </p:txBody>
      </p:sp>
      <p:sp>
        <p:nvSpPr>
          <p:cNvPr id="10" name="Rechthoek 9" hidden="1"/>
          <p:cNvSpPr/>
          <p:nvPr userDrawn="1"/>
        </p:nvSpPr>
        <p:spPr>
          <a:xfrm>
            <a:off x="4274450" y="6453336"/>
            <a:ext cx="458331" cy="276999"/>
          </a:xfrm>
          <a:prstGeom prst="rect">
            <a:avLst/>
          </a:prstGeom>
        </p:spPr>
        <p:txBody>
          <a:bodyPr wrap="none">
            <a:spAutoFit/>
          </a:bodyPr>
          <a:lstStyle/>
          <a:p>
            <a:pPr defTabSz="914400"/>
            <a:fld id="{8C4F5AF9-9063-40C3-AC90-3F24FDF2AE4A}" type="slidenum">
              <a:rPr lang="nl-BE" sz="1200" smtClean="0">
                <a:solidFill>
                  <a:srgbClr val="54483A"/>
                </a:solidFill>
                <a:latin typeface="Arial" pitchFamily="34" charset="0"/>
                <a:cs typeface="Arial" pitchFamily="34" charset="0"/>
              </a:rPr>
              <a:pPr defTabSz="914400"/>
              <a:t>‹N°›</a:t>
            </a:fld>
            <a:endParaRPr lang="nl-BE" sz="1200" dirty="0">
              <a:solidFill>
                <a:prstClr val="black"/>
              </a:solidFill>
            </a:endParaRPr>
          </a:p>
        </p:txBody>
      </p:sp>
    </p:spTree>
    <p:extLst>
      <p:ext uri="{BB962C8B-B14F-4D97-AF65-F5344CB8AC3E}">
        <p14:creationId xmlns:p14="http://schemas.microsoft.com/office/powerpoint/2010/main" val="37895837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0108"/>
            <a:ext cx="8229600" cy="5286412"/>
          </a:xfrm>
          <a:prstGeom prst="rect">
            <a:avLst/>
          </a:prstGeom>
        </p:spPr>
        <p:txBody>
          <a:bodyPr/>
          <a:lstStyle>
            <a:lvl1pPr>
              <a:buFontTx/>
              <a:buNone/>
              <a:defRPr sz="2000" b="1">
                <a:solidFill>
                  <a:srgbClr val="18414C"/>
                </a:solidFill>
                <a:latin typeface="Arial" pitchFamily="34" charset="0"/>
                <a:cs typeface="Arial" pitchFamily="34" charset="0"/>
              </a:defRPr>
            </a:lvl1pPr>
            <a:lvl2pPr>
              <a:buFont typeface="Wingdings" pitchFamily="2" charset="2"/>
              <a:buChar char="§"/>
              <a:defRPr sz="1800">
                <a:solidFill>
                  <a:srgbClr val="18414C"/>
                </a:solidFill>
                <a:latin typeface="Arial" pitchFamily="34" charset="0"/>
                <a:cs typeface="Arial" pitchFamily="34" charset="0"/>
              </a:defRPr>
            </a:lvl2pPr>
            <a:lvl3pPr>
              <a:buFont typeface="Wingdings" pitchFamily="2" charset="2"/>
              <a:buChar char="Ø"/>
              <a:defRPr sz="1400">
                <a:solidFill>
                  <a:srgbClr val="18414C"/>
                </a:solidFill>
                <a:latin typeface="Arial" pitchFamily="34" charset="0"/>
                <a:cs typeface="Arial" pitchFamily="34" charset="0"/>
              </a:defRPr>
            </a:lvl3pPr>
            <a:lvl4pPr>
              <a:buFont typeface="Arial" pitchFamily="34" charset="0"/>
              <a:buChar char="•"/>
              <a:defRPr sz="1400">
                <a:solidFill>
                  <a:srgbClr val="18414C"/>
                </a:solidFill>
                <a:latin typeface="Arial" pitchFamily="34" charset="0"/>
                <a:cs typeface="Arial" pitchFamily="34" charset="0"/>
              </a:defRPr>
            </a:lvl4pPr>
            <a:lvl5pPr>
              <a:defRPr sz="1400">
                <a:solidFill>
                  <a:srgbClr val="18414C"/>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9" name="Tijdelijke aanduiding voor tekst 30"/>
          <p:cNvSpPr>
            <a:spLocks noGrp="1"/>
          </p:cNvSpPr>
          <p:nvPr>
            <p:ph type="body" sz="quarter" idx="13" hasCustomPrompt="1"/>
          </p:nvPr>
        </p:nvSpPr>
        <p:spPr>
          <a:xfrm>
            <a:off x="110975" y="6498000"/>
            <a:ext cx="4716000" cy="262800"/>
          </a:xfrm>
          <a:prstGeom prst="rect">
            <a:avLst/>
          </a:prstGeom>
        </p:spPr>
        <p:txBody>
          <a:bodyPr>
            <a:normAutofit/>
          </a:bodyPr>
          <a:lstStyle>
            <a:lvl1pP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In opdracht van: &lt;opdrachtgever&gt;</a:t>
            </a:r>
            <a:endParaRPr lang="nl-BE" dirty="0"/>
          </a:p>
        </p:txBody>
      </p:sp>
      <p:sp>
        <p:nvSpPr>
          <p:cNvPr id="20" name="Tijdelijke aanduiding voor tekst 30"/>
          <p:cNvSpPr>
            <a:spLocks noGrp="1"/>
          </p:cNvSpPr>
          <p:nvPr>
            <p:ph type="body" sz="quarter" idx="14" hasCustomPrompt="1"/>
          </p:nvPr>
        </p:nvSpPr>
        <p:spPr>
          <a:xfrm>
            <a:off x="6200796" y="6498000"/>
            <a:ext cx="2808000" cy="262800"/>
          </a:xfrm>
          <a:prstGeom prst="rect">
            <a:avLst/>
          </a:prstGeom>
        </p:spPr>
        <p:txBody>
          <a:bodyPr>
            <a:normAutofit/>
          </a:bodyPr>
          <a:lstStyle>
            <a:lvl1pPr algn="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&lt;Maand jaartal&gt;</a:t>
            </a:r>
            <a:endParaRPr lang="nl-BE" dirty="0"/>
          </a:p>
        </p:txBody>
      </p:sp>
      <p:cxnSp>
        <p:nvCxnSpPr>
          <p:cNvPr id="28" name="Rechte verbindingslijn 27"/>
          <p:cNvCxnSpPr/>
          <p:nvPr userDrawn="1"/>
        </p:nvCxnSpPr>
        <p:spPr>
          <a:xfrm>
            <a:off x="142844" y="6429396"/>
            <a:ext cx="8856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302695" y="710967"/>
            <a:ext cx="277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5"/>
          <p:cNvSpPr>
            <a:spLocks noChangeArrowheads="1"/>
          </p:cNvSpPr>
          <p:nvPr userDrawn="1"/>
        </p:nvSpPr>
        <p:spPr bwMode="auto">
          <a:xfrm>
            <a:off x="8810567" y="338893"/>
            <a:ext cx="108000" cy="292388"/>
          </a:xfrm>
          <a:prstGeom prst="rect">
            <a:avLst/>
          </a:prstGeom>
          <a:solidFill>
            <a:srgbClr val="18414C"/>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636838" algn="ctr"/>
                <a:tab pos="5273675" algn="r"/>
              </a:tabLst>
            </a:pPr>
            <a:endParaRPr lang="nl-BE" sz="1300" i="1" dirty="0" smtClean="0">
              <a:solidFill>
                <a:srgbClr val="F2F4F3"/>
              </a:solidFill>
              <a:latin typeface="Arial" pitchFamily="34" charset="0"/>
              <a:cs typeface="Arial" pitchFamily="34" charset="0"/>
            </a:endParaRPr>
          </a:p>
        </p:txBody>
      </p:sp>
      <p:sp>
        <p:nvSpPr>
          <p:cNvPr id="46" name="Tijdelijke aanduiding voor tekst 45"/>
          <p:cNvSpPr>
            <a:spLocks noGrp="1"/>
          </p:cNvSpPr>
          <p:nvPr>
            <p:ph type="body" sz="quarter" idx="16" hasCustomPrompt="1"/>
          </p:nvPr>
        </p:nvSpPr>
        <p:spPr>
          <a:xfrm>
            <a:off x="3078000" y="233208"/>
            <a:ext cx="5724000" cy="576000"/>
          </a:xfrm>
          <a:prstGeom prst="rect">
            <a:avLst/>
          </a:prstGeom>
          <a:solidFill>
            <a:srgbClr val="E2F2F6">
              <a:alpha val="40000"/>
            </a:srgbClr>
          </a:solidFill>
          <a:effectLst/>
        </p:spPr>
        <p:txBody>
          <a:bodyPr>
            <a:noAutofit/>
          </a:bodyPr>
          <a:lstStyle>
            <a:lvl1pPr algn="r">
              <a:spcBef>
                <a:spcPts val="0"/>
              </a:spcBef>
              <a:buNone/>
              <a:defRPr sz="2600" spc="0" baseline="0">
                <a:solidFill>
                  <a:srgbClr val="18414C"/>
                </a:solidFill>
                <a:effectLst/>
                <a:latin typeface="Arial" pitchFamily="34" charset="0"/>
                <a:cs typeface="Arial" pitchFamily="34" charset="0"/>
              </a:defRPr>
            </a:lvl1pPr>
            <a:lvl2pPr>
              <a:defRPr sz="3600">
                <a:solidFill>
                  <a:srgbClr val="18414C"/>
                </a:solidFill>
                <a:latin typeface="Arial" pitchFamily="34" charset="0"/>
                <a:cs typeface="Arial" pitchFamily="34" charset="0"/>
              </a:defRPr>
            </a:lvl2pPr>
            <a:lvl3pPr>
              <a:defRPr sz="3600">
                <a:solidFill>
                  <a:srgbClr val="18414C"/>
                </a:solidFill>
                <a:latin typeface="Arial" pitchFamily="34" charset="0"/>
                <a:cs typeface="Arial" pitchFamily="34" charset="0"/>
              </a:defRPr>
            </a:lvl3pPr>
            <a:lvl4pPr>
              <a:defRPr sz="3600">
                <a:solidFill>
                  <a:srgbClr val="18414C"/>
                </a:solidFill>
                <a:latin typeface="Arial" pitchFamily="34" charset="0"/>
                <a:cs typeface="Arial" pitchFamily="34" charset="0"/>
              </a:defRPr>
            </a:lvl4pPr>
            <a:lvl5pPr>
              <a:defRPr sz="3600">
                <a:solidFill>
                  <a:srgbClr val="18414C"/>
                </a:solidFill>
                <a:latin typeface="Arial" pitchFamily="34" charset="0"/>
                <a:cs typeface="Arial" pitchFamily="34" charset="0"/>
              </a:defRPr>
            </a:lvl5pPr>
          </a:lstStyle>
          <a:p>
            <a:pPr lvl="0"/>
            <a:r>
              <a:rPr lang="nl-BE" dirty="0" smtClean="0"/>
              <a:t>&lt;Titel&gt;</a:t>
            </a:r>
            <a:endParaRPr lang="nl-BE" dirty="0"/>
          </a:p>
        </p:txBody>
      </p:sp>
      <p:sp>
        <p:nvSpPr>
          <p:cNvPr id="44" name="Tijdelijke aanduiding voor tekst 43"/>
          <p:cNvSpPr>
            <a:spLocks noGrp="1"/>
          </p:cNvSpPr>
          <p:nvPr>
            <p:ph type="body" sz="quarter" idx="15" hasCustomPrompt="1"/>
          </p:nvPr>
        </p:nvSpPr>
        <p:spPr>
          <a:xfrm>
            <a:off x="194400" y="331200"/>
            <a:ext cx="2880000" cy="291600"/>
          </a:xfrm>
          <a:prstGeom prst="rect">
            <a:avLst/>
          </a:prstGeom>
          <a:solidFill>
            <a:srgbClr val="18414C"/>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41" name="Tekstvak 40"/>
          <p:cNvSpPr txBox="1"/>
          <p:nvPr userDrawn="1"/>
        </p:nvSpPr>
        <p:spPr>
          <a:xfrm>
            <a:off x="3079442" y="331823"/>
            <a:ext cx="5724000" cy="291600"/>
          </a:xfrm>
          <a:prstGeom prst="rect">
            <a:avLst/>
          </a:prstGeom>
          <a:solidFill>
            <a:srgbClr val="205766">
              <a:alpha val="20000"/>
            </a:srgbClr>
          </a:solidFill>
          <a:effectLst>
            <a:outerShdw blurRad="50800" dist="38100" dir="8100000" algn="tr" rotWithShape="0">
              <a:prstClr val="black">
                <a:alpha val="40000"/>
              </a:prstClr>
            </a:outerShdw>
          </a:effectLst>
        </p:spPr>
        <p:txBody>
          <a:bodyPr wrap="square" rtlCol="0">
            <a:spAutoFit/>
          </a:bodyPr>
          <a:lstStyle/>
          <a:p>
            <a:pPr algn="ctr" defTabSz="914400"/>
            <a:endParaRPr lang="nl-BE" sz="3200" dirty="0" smtClean="0">
              <a:solidFill>
                <a:srgbClr val="EEECE1"/>
              </a:solidFill>
              <a:latin typeface="Arial" pitchFamily="34" charset="0"/>
              <a:cs typeface="Arial" pitchFamily="34" charset="0"/>
            </a:endParaRPr>
          </a:p>
        </p:txBody>
      </p:sp>
      <p:cxnSp>
        <p:nvCxnSpPr>
          <p:cNvPr id="40" name="Rechte verbindingslijn 39"/>
          <p:cNvCxnSpPr/>
          <p:nvPr userDrawn="1"/>
        </p:nvCxnSpPr>
        <p:spPr>
          <a:xfrm>
            <a:off x="3085306" y="709973"/>
            <a:ext cx="5580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30457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el en object">
    <p:bg>
      <p:bgRef idx="1001">
        <a:schemeClr val="bg1"/>
      </p:bgRef>
    </p:bg>
    <p:spTree>
      <p:nvGrpSpPr>
        <p:cNvPr id="1" name=""/>
        <p:cNvGrpSpPr/>
        <p:nvPr/>
      </p:nvGrpSpPr>
      <p:grpSpPr>
        <a:xfrm>
          <a:off x="0" y="0"/>
          <a:ext cx="0" cy="0"/>
          <a:chOff x="0" y="0"/>
          <a:chExt cx="0" cy="0"/>
        </a:xfrm>
      </p:grpSpPr>
      <p:cxnSp>
        <p:nvCxnSpPr>
          <p:cNvPr id="28" name="Rechte verbindingslijn 27"/>
          <p:cNvCxnSpPr/>
          <p:nvPr userDrawn="1"/>
        </p:nvCxnSpPr>
        <p:spPr>
          <a:xfrm>
            <a:off x="142844" y="6295584"/>
            <a:ext cx="8856000" cy="1588"/>
          </a:xfrm>
          <a:prstGeom prst="line">
            <a:avLst/>
          </a:prstGeom>
          <a:ln w="25400">
            <a:solidFill>
              <a:srgbClr val="4B7D4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80664" y="710967"/>
            <a:ext cx="835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ijdelijke aanduiding voor tekst 43"/>
          <p:cNvSpPr>
            <a:spLocks noGrp="1"/>
          </p:cNvSpPr>
          <p:nvPr>
            <p:ph type="body" sz="quarter" idx="15" hasCustomPrompt="1"/>
          </p:nvPr>
        </p:nvSpPr>
        <p:spPr>
          <a:xfrm>
            <a:off x="672369" y="331200"/>
            <a:ext cx="2880000" cy="291600"/>
          </a:xfrm>
          <a:prstGeom prst="rect">
            <a:avLst/>
          </a:prstGeom>
          <a:solidFill>
            <a:srgbClr val="4B7D47"/>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13" name="Tekstvak 12"/>
          <p:cNvSpPr txBox="1"/>
          <p:nvPr userDrawn="1"/>
        </p:nvSpPr>
        <p:spPr>
          <a:xfrm>
            <a:off x="611800" y="6386490"/>
            <a:ext cx="2160000" cy="397032"/>
          </a:xfrm>
          <a:prstGeom prst="rect">
            <a:avLst/>
          </a:prstGeom>
          <a:noFill/>
        </p:spPr>
        <p:txBody>
          <a:bodyPr wrap="square" rtlCol="0">
            <a:spAutoFit/>
          </a:bodyPr>
          <a:lstStyle/>
          <a:p>
            <a:pPr defTabSz="914400">
              <a:lnSpc>
                <a:spcPct val="110000"/>
              </a:lnSpc>
              <a:defRPr/>
            </a:pPr>
            <a:r>
              <a:rPr lang="nl-BE" sz="900" dirty="0" smtClean="0">
                <a:solidFill>
                  <a:srgbClr val="54483A"/>
                </a:solidFill>
                <a:latin typeface="Arial" pitchFamily="34" charset="0"/>
                <a:cs typeface="Arial" pitchFamily="34" charset="0"/>
              </a:rPr>
              <a:t>M.A.S.</a:t>
            </a:r>
          </a:p>
          <a:p>
            <a:pPr defTabSz="914400">
              <a:lnSpc>
                <a:spcPct val="110000"/>
              </a:lnSpc>
              <a:defRPr/>
            </a:pPr>
            <a:r>
              <a:rPr lang="nl-BE" sz="900" i="1" dirty="0" smtClean="0">
                <a:solidFill>
                  <a:srgbClr val="54483A"/>
                </a:solidFill>
                <a:latin typeface="Arial" pitchFamily="34" charset="0"/>
                <a:cs typeface="Arial" pitchFamily="34" charset="0"/>
              </a:rPr>
              <a:t>Marktstudies  op maat</a:t>
            </a:r>
          </a:p>
        </p:txBody>
      </p:sp>
      <p:sp>
        <p:nvSpPr>
          <p:cNvPr id="14" name="Tekstvak 13"/>
          <p:cNvSpPr txBox="1"/>
          <p:nvPr userDrawn="1"/>
        </p:nvSpPr>
        <p:spPr>
          <a:xfrm>
            <a:off x="5148064" y="6386490"/>
            <a:ext cx="3897312" cy="397032"/>
          </a:xfrm>
          <a:prstGeom prst="rect">
            <a:avLst/>
          </a:prstGeom>
          <a:noFill/>
        </p:spPr>
        <p:txBody>
          <a:bodyPr wrap="square" rtlCol="0">
            <a:spAutoFit/>
          </a:bodyPr>
          <a:lstStyle/>
          <a:p>
            <a:pPr algn="r" defTabSz="914400">
              <a:lnSpc>
                <a:spcPct val="110000"/>
              </a:lnSpc>
              <a:defRPr/>
            </a:pPr>
            <a:r>
              <a:rPr lang="nl-BE" sz="900" dirty="0" smtClean="0">
                <a:solidFill>
                  <a:srgbClr val="54483A"/>
                </a:solidFill>
                <a:latin typeface="Arial" pitchFamily="34" charset="0"/>
                <a:cs typeface="Arial" pitchFamily="34" charset="0"/>
              </a:rPr>
              <a:t>FOD Volksgezondheid, Veiligheid van de Voedselketen en Leefmilieu</a:t>
            </a:r>
          </a:p>
          <a:p>
            <a:pPr algn="r" defTabSz="914400">
              <a:lnSpc>
                <a:spcPct val="110000"/>
              </a:lnSpc>
              <a:defRPr/>
            </a:pPr>
            <a:r>
              <a:rPr lang="nl-BE" sz="900" dirty="0" smtClean="0">
                <a:solidFill>
                  <a:srgbClr val="54483A"/>
                </a:solidFill>
                <a:latin typeface="Arial" pitchFamily="34" charset="0"/>
                <a:cs typeface="Arial" pitchFamily="34" charset="0"/>
              </a:rPr>
              <a:t>Klimaatenquête 2017</a:t>
            </a:r>
            <a:endParaRPr lang="nl-BE" sz="900" i="1" dirty="0" smtClean="0">
              <a:solidFill>
                <a:srgbClr val="54483A"/>
              </a:solidFill>
              <a:latin typeface="Arial" pitchFamily="34" charset="0"/>
              <a:cs typeface="Arial" pitchFamily="34" charset="0"/>
            </a:endParaRPr>
          </a:p>
        </p:txBody>
      </p:sp>
      <p:pic>
        <p:nvPicPr>
          <p:cNvPr id="15" name="Afbeelding 14" descr="MAS_logo_1.jpg"/>
          <p:cNvPicPr>
            <a:picLocks noChangeAspect="1"/>
          </p:cNvPicPr>
          <p:nvPr userDrawn="1"/>
        </p:nvPicPr>
        <p:blipFill>
          <a:blip r:embed="rId2" cstate="print"/>
          <a:stretch>
            <a:fillRect/>
          </a:stretch>
        </p:blipFill>
        <p:spPr>
          <a:xfrm>
            <a:off x="107504" y="6404133"/>
            <a:ext cx="504056" cy="481251"/>
          </a:xfrm>
          <a:prstGeom prst="rect">
            <a:avLst/>
          </a:prstGeom>
        </p:spPr>
      </p:pic>
      <p:sp>
        <p:nvSpPr>
          <p:cNvPr id="18" name="Tekstvak 17"/>
          <p:cNvSpPr txBox="1"/>
          <p:nvPr userDrawn="1"/>
        </p:nvSpPr>
        <p:spPr>
          <a:xfrm>
            <a:off x="3851920" y="343689"/>
            <a:ext cx="5184080" cy="276999"/>
          </a:xfrm>
          <a:prstGeom prst="rect">
            <a:avLst/>
          </a:prstGeom>
          <a:solidFill>
            <a:srgbClr val="4B7D47"/>
          </a:solidFill>
          <a:effectLst>
            <a:outerShdw blurRad="50800" dist="38100" dir="2700000" algn="tl" rotWithShape="0">
              <a:prstClr val="black">
                <a:alpha val="40000"/>
              </a:prstClr>
            </a:outerShdw>
          </a:effectLst>
        </p:spPr>
        <p:txBody>
          <a:bodyPr wrap="square" rtlCol="0">
            <a:spAutoFit/>
          </a:bodyPr>
          <a:lstStyle/>
          <a:p>
            <a:pPr algn="ctr" defTabSz="914400"/>
            <a:endParaRPr lang="nl-BE" sz="1200" b="1" dirty="0" smtClean="0">
              <a:solidFill>
                <a:prstClr val="white"/>
              </a:solidFill>
              <a:latin typeface="Arial" pitchFamily="34" charset="0"/>
              <a:cs typeface="Arial" pitchFamily="34" charset="0"/>
            </a:endParaRPr>
          </a:p>
        </p:txBody>
      </p:sp>
      <p:sp>
        <p:nvSpPr>
          <p:cNvPr id="10" name="Rechthoek 9" hidden="1"/>
          <p:cNvSpPr/>
          <p:nvPr userDrawn="1"/>
        </p:nvSpPr>
        <p:spPr>
          <a:xfrm>
            <a:off x="4274450" y="6453336"/>
            <a:ext cx="458331" cy="276999"/>
          </a:xfrm>
          <a:prstGeom prst="rect">
            <a:avLst/>
          </a:prstGeom>
        </p:spPr>
        <p:txBody>
          <a:bodyPr wrap="none">
            <a:spAutoFit/>
          </a:bodyPr>
          <a:lstStyle/>
          <a:p>
            <a:pPr defTabSz="914400"/>
            <a:fld id="{8C4F5AF9-9063-40C3-AC90-3F24FDF2AE4A}" type="slidenum">
              <a:rPr lang="nl-BE" sz="1200" smtClean="0">
                <a:solidFill>
                  <a:srgbClr val="54483A"/>
                </a:solidFill>
                <a:latin typeface="Arial" pitchFamily="34" charset="0"/>
                <a:cs typeface="Arial" pitchFamily="34" charset="0"/>
              </a:rPr>
              <a:pPr defTabSz="914400"/>
              <a:t>‹N°›</a:t>
            </a:fld>
            <a:endParaRPr lang="nl-BE" sz="1200" dirty="0">
              <a:solidFill>
                <a:prstClr val="black"/>
              </a:solidFill>
            </a:endParaRPr>
          </a:p>
        </p:txBody>
      </p:sp>
    </p:spTree>
    <p:extLst>
      <p:ext uri="{BB962C8B-B14F-4D97-AF65-F5344CB8AC3E}">
        <p14:creationId xmlns:p14="http://schemas.microsoft.com/office/powerpoint/2010/main" val="806214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NL">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a:t>Click to edit Master title </a:t>
            </a:r>
            <a:r>
              <a:rPr lang="nl-BE" noProof="0" dirty="0" err="1"/>
              <a:t>style</a:t>
            </a:r>
            <a:endParaRPr lang="nl-BE" noProof="0"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a:t>
            </a:r>
            <a:r>
              <a:rPr lang="nl-BE" noProof="0" dirty="0"/>
              <a:t>Master</a:t>
            </a:r>
            <a:r>
              <a:rPr lang="en-US" dirty="0"/>
              <a:t> text styles</a:t>
            </a:r>
          </a:p>
        </p:txBody>
      </p:sp>
      <p:sp>
        <p:nvSpPr>
          <p:cNvPr id="6" name="Rectangle 6" hidden="1"/>
          <p:cNvSpPr>
            <a:spLocks noGrp="1" noChangeArrowheads="1"/>
          </p:cNvSpPr>
          <p:nvPr>
            <p:ph type="sldNum" sz="quarter" idx="12"/>
          </p:nvPr>
        </p:nvSpPr>
        <p:spPr>
          <a:ln/>
        </p:spPr>
        <p:txBody>
          <a:bodyPr/>
          <a:lstStyle>
            <a:lvl1pPr>
              <a:defRPr/>
            </a:lvl1pPr>
          </a:lstStyle>
          <a:p>
            <a:pPr>
              <a:defRPr/>
            </a:pPr>
            <a:fld id="{5AE471F9-139A-4499-862C-68D0F1D6253E}" type="slidenum">
              <a:rPr lang="nl-NL"/>
              <a:pPr>
                <a:defRPr/>
              </a:pPr>
              <a:t>‹N°›</a:t>
            </a:fld>
            <a:endParaRPr lang="nl-NL"/>
          </a:p>
        </p:txBody>
      </p:sp>
    </p:spTree>
    <p:extLst>
      <p:ext uri="{BB962C8B-B14F-4D97-AF65-F5344CB8AC3E}">
        <p14:creationId xmlns:p14="http://schemas.microsoft.com/office/powerpoint/2010/main" val="322999431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0108"/>
            <a:ext cx="8229600" cy="5286412"/>
          </a:xfrm>
          <a:prstGeom prst="rect">
            <a:avLst/>
          </a:prstGeom>
        </p:spPr>
        <p:txBody>
          <a:bodyPr/>
          <a:lstStyle>
            <a:lvl1pPr>
              <a:buFontTx/>
              <a:buNone/>
              <a:defRPr sz="2000" b="1">
                <a:solidFill>
                  <a:srgbClr val="18414C"/>
                </a:solidFill>
                <a:latin typeface="Arial" pitchFamily="34" charset="0"/>
                <a:cs typeface="Arial" pitchFamily="34" charset="0"/>
              </a:defRPr>
            </a:lvl1pPr>
            <a:lvl2pPr>
              <a:buFont typeface="Wingdings" pitchFamily="2" charset="2"/>
              <a:buChar char="§"/>
              <a:defRPr sz="1800">
                <a:solidFill>
                  <a:srgbClr val="18414C"/>
                </a:solidFill>
                <a:latin typeface="Arial" pitchFamily="34" charset="0"/>
                <a:cs typeface="Arial" pitchFamily="34" charset="0"/>
              </a:defRPr>
            </a:lvl2pPr>
            <a:lvl3pPr>
              <a:buFont typeface="Wingdings" pitchFamily="2" charset="2"/>
              <a:buChar char="Ø"/>
              <a:defRPr sz="1400">
                <a:solidFill>
                  <a:srgbClr val="18414C"/>
                </a:solidFill>
                <a:latin typeface="Arial" pitchFamily="34" charset="0"/>
                <a:cs typeface="Arial" pitchFamily="34" charset="0"/>
              </a:defRPr>
            </a:lvl3pPr>
            <a:lvl4pPr>
              <a:buFont typeface="Arial" pitchFamily="34" charset="0"/>
              <a:buChar char="•"/>
              <a:defRPr sz="1400">
                <a:solidFill>
                  <a:srgbClr val="18414C"/>
                </a:solidFill>
                <a:latin typeface="Arial" pitchFamily="34" charset="0"/>
                <a:cs typeface="Arial" pitchFamily="34" charset="0"/>
              </a:defRPr>
            </a:lvl4pPr>
            <a:lvl5pPr>
              <a:defRPr sz="1400">
                <a:solidFill>
                  <a:srgbClr val="18414C"/>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9" name="Tijdelijke aanduiding voor tekst 30"/>
          <p:cNvSpPr>
            <a:spLocks noGrp="1"/>
          </p:cNvSpPr>
          <p:nvPr>
            <p:ph type="body" sz="quarter" idx="13" hasCustomPrompt="1"/>
          </p:nvPr>
        </p:nvSpPr>
        <p:spPr>
          <a:xfrm>
            <a:off x="110975" y="6498000"/>
            <a:ext cx="4716000" cy="262800"/>
          </a:xfrm>
          <a:prstGeom prst="rect">
            <a:avLst/>
          </a:prstGeom>
        </p:spPr>
        <p:txBody>
          <a:bodyPr>
            <a:normAutofit/>
          </a:bodyPr>
          <a:lstStyle>
            <a:lvl1pP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In opdracht van: &lt;opdrachtgever&gt;</a:t>
            </a:r>
            <a:endParaRPr lang="nl-BE" dirty="0"/>
          </a:p>
        </p:txBody>
      </p:sp>
      <p:sp>
        <p:nvSpPr>
          <p:cNvPr id="20" name="Tijdelijke aanduiding voor tekst 30"/>
          <p:cNvSpPr>
            <a:spLocks noGrp="1"/>
          </p:cNvSpPr>
          <p:nvPr>
            <p:ph type="body" sz="quarter" idx="14" hasCustomPrompt="1"/>
          </p:nvPr>
        </p:nvSpPr>
        <p:spPr>
          <a:xfrm>
            <a:off x="6200796" y="6498000"/>
            <a:ext cx="2808000" cy="262800"/>
          </a:xfrm>
          <a:prstGeom prst="rect">
            <a:avLst/>
          </a:prstGeom>
        </p:spPr>
        <p:txBody>
          <a:bodyPr>
            <a:normAutofit/>
          </a:bodyPr>
          <a:lstStyle>
            <a:lvl1pPr algn="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&lt;Maand jaartal&gt;</a:t>
            </a:r>
            <a:endParaRPr lang="nl-BE" dirty="0"/>
          </a:p>
        </p:txBody>
      </p:sp>
      <p:cxnSp>
        <p:nvCxnSpPr>
          <p:cNvPr id="28" name="Rechte verbindingslijn 27"/>
          <p:cNvCxnSpPr/>
          <p:nvPr userDrawn="1"/>
        </p:nvCxnSpPr>
        <p:spPr>
          <a:xfrm>
            <a:off x="142844" y="6429396"/>
            <a:ext cx="8856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302695" y="710967"/>
            <a:ext cx="277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5"/>
          <p:cNvSpPr>
            <a:spLocks noChangeArrowheads="1"/>
          </p:cNvSpPr>
          <p:nvPr userDrawn="1"/>
        </p:nvSpPr>
        <p:spPr bwMode="auto">
          <a:xfrm>
            <a:off x="8810567" y="338893"/>
            <a:ext cx="108000" cy="292388"/>
          </a:xfrm>
          <a:prstGeom prst="rect">
            <a:avLst/>
          </a:prstGeom>
          <a:solidFill>
            <a:srgbClr val="18414C"/>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636838" algn="ctr"/>
                <a:tab pos="5273675" algn="r"/>
              </a:tabLst>
            </a:pPr>
            <a:endParaRPr lang="nl-BE" sz="1300" i="1" dirty="0" smtClean="0">
              <a:solidFill>
                <a:srgbClr val="F2F4F3"/>
              </a:solidFill>
              <a:latin typeface="Arial" pitchFamily="34" charset="0"/>
              <a:cs typeface="Arial" pitchFamily="34" charset="0"/>
            </a:endParaRPr>
          </a:p>
        </p:txBody>
      </p:sp>
      <p:sp>
        <p:nvSpPr>
          <p:cNvPr id="46" name="Tijdelijke aanduiding voor tekst 45"/>
          <p:cNvSpPr>
            <a:spLocks noGrp="1"/>
          </p:cNvSpPr>
          <p:nvPr>
            <p:ph type="body" sz="quarter" idx="16" hasCustomPrompt="1"/>
          </p:nvPr>
        </p:nvSpPr>
        <p:spPr>
          <a:xfrm>
            <a:off x="3078000" y="233208"/>
            <a:ext cx="5724000" cy="576000"/>
          </a:xfrm>
          <a:prstGeom prst="rect">
            <a:avLst/>
          </a:prstGeom>
          <a:solidFill>
            <a:srgbClr val="E2F2F6">
              <a:alpha val="40000"/>
            </a:srgbClr>
          </a:solidFill>
          <a:effectLst/>
        </p:spPr>
        <p:txBody>
          <a:bodyPr>
            <a:noAutofit/>
          </a:bodyPr>
          <a:lstStyle>
            <a:lvl1pPr algn="r">
              <a:spcBef>
                <a:spcPts val="0"/>
              </a:spcBef>
              <a:buNone/>
              <a:defRPr sz="2600" spc="0" baseline="0">
                <a:solidFill>
                  <a:srgbClr val="18414C"/>
                </a:solidFill>
                <a:effectLst/>
                <a:latin typeface="Arial" pitchFamily="34" charset="0"/>
                <a:cs typeface="Arial" pitchFamily="34" charset="0"/>
              </a:defRPr>
            </a:lvl1pPr>
            <a:lvl2pPr>
              <a:defRPr sz="3600">
                <a:solidFill>
                  <a:srgbClr val="18414C"/>
                </a:solidFill>
                <a:latin typeface="Arial" pitchFamily="34" charset="0"/>
                <a:cs typeface="Arial" pitchFamily="34" charset="0"/>
              </a:defRPr>
            </a:lvl2pPr>
            <a:lvl3pPr>
              <a:defRPr sz="3600">
                <a:solidFill>
                  <a:srgbClr val="18414C"/>
                </a:solidFill>
                <a:latin typeface="Arial" pitchFamily="34" charset="0"/>
                <a:cs typeface="Arial" pitchFamily="34" charset="0"/>
              </a:defRPr>
            </a:lvl3pPr>
            <a:lvl4pPr>
              <a:defRPr sz="3600">
                <a:solidFill>
                  <a:srgbClr val="18414C"/>
                </a:solidFill>
                <a:latin typeface="Arial" pitchFamily="34" charset="0"/>
                <a:cs typeface="Arial" pitchFamily="34" charset="0"/>
              </a:defRPr>
            </a:lvl4pPr>
            <a:lvl5pPr>
              <a:defRPr sz="3600">
                <a:solidFill>
                  <a:srgbClr val="18414C"/>
                </a:solidFill>
                <a:latin typeface="Arial" pitchFamily="34" charset="0"/>
                <a:cs typeface="Arial" pitchFamily="34" charset="0"/>
              </a:defRPr>
            </a:lvl5pPr>
          </a:lstStyle>
          <a:p>
            <a:pPr lvl="0"/>
            <a:r>
              <a:rPr lang="nl-BE" dirty="0" smtClean="0"/>
              <a:t>&lt;Titel&gt;</a:t>
            </a:r>
            <a:endParaRPr lang="nl-BE" dirty="0"/>
          </a:p>
        </p:txBody>
      </p:sp>
      <p:sp>
        <p:nvSpPr>
          <p:cNvPr id="44" name="Tijdelijke aanduiding voor tekst 43"/>
          <p:cNvSpPr>
            <a:spLocks noGrp="1"/>
          </p:cNvSpPr>
          <p:nvPr>
            <p:ph type="body" sz="quarter" idx="15" hasCustomPrompt="1"/>
          </p:nvPr>
        </p:nvSpPr>
        <p:spPr>
          <a:xfrm>
            <a:off x="194400" y="331200"/>
            <a:ext cx="2880000" cy="291600"/>
          </a:xfrm>
          <a:prstGeom prst="rect">
            <a:avLst/>
          </a:prstGeom>
          <a:solidFill>
            <a:srgbClr val="18414C"/>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41" name="Tekstvak 40"/>
          <p:cNvSpPr txBox="1"/>
          <p:nvPr userDrawn="1"/>
        </p:nvSpPr>
        <p:spPr>
          <a:xfrm>
            <a:off x="3079442" y="331823"/>
            <a:ext cx="5724000" cy="291600"/>
          </a:xfrm>
          <a:prstGeom prst="rect">
            <a:avLst/>
          </a:prstGeom>
          <a:solidFill>
            <a:srgbClr val="205766">
              <a:alpha val="20000"/>
            </a:srgbClr>
          </a:solidFill>
          <a:effectLst>
            <a:outerShdw blurRad="50800" dist="38100" dir="8100000" algn="tr" rotWithShape="0">
              <a:prstClr val="black">
                <a:alpha val="40000"/>
              </a:prstClr>
            </a:outerShdw>
          </a:effectLst>
        </p:spPr>
        <p:txBody>
          <a:bodyPr wrap="square" rtlCol="0">
            <a:spAutoFit/>
          </a:bodyPr>
          <a:lstStyle/>
          <a:p>
            <a:pPr algn="ctr" defTabSz="914400"/>
            <a:endParaRPr lang="nl-BE" sz="3200" dirty="0" smtClean="0">
              <a:solidFill>
                <a:srgbClr val="EEECE1"/>
              </a:solidFill>
              <a:latin typeface="Arial" pitchFamily="34" charset="0"/>
              <a:cs typeface="Arial" pitchFamily="34" charset="0"/>
            </a:endParaRPr>
          </a:p>
        </p:txBody>
      </p:sp>
      <p:cxnSp>
        <p:nvCxnSpPr>
          <p:cNvPr id="40" name="Rechte verbindingslijn 39"/>
          <p:cNvCxnSpPr/>
          <p:nvPr userDrawn="1"/>
        </p:nvCxnSpPr>
        <p:spPr>
          <a:xfrm>
            <a:off x="3085306" y="709973"/>
            <a:ext cx="5580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0448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el en object">
    <p:bg>
      <p:bgRef idx="1001">
        <a:schemeClr val="bg1"/>
      </p:bgRef>
    </p:bg>
    <p:spTree>
      <p:nvGrpSpPr>
        <p:cNvPr id="1" name=""/>
        <p:cNvGrpSpPr/>
        <p:nvPr/>
      </p:nvGrpSpPr>
      <p:grpSpPr>
        <a:xfrm>
          <a:off x="0" y="0"/>
          <a:ext cx="0" cy="0"/>
          <a:chOff x="0" y="0"/>
          <a:chExt cx="0" cy="0"/>
        </a:xfrm>
      </p:grpSpPr>
      <p:cxnSp>
        <p:nvCxnSpPr>
          <p:cNvPr id="28" name="Rechte verbindingslijn 27"/>
          <p:cNvCxnSpPr/>
          <p:nvPr userDrawn="1"/>
        </p:nvCxnSpPr>
        <p:spPr>
          <a:xfrm>
            <a:off x="142844" y="6295584"/>
            <a:ext cx="8856000" cy="1588"/>
          </a:xfrm>
          <a:prstGeom prst="line">
            <a:avLst/>
          </a:prstGeom>
          <a:ln w="25400">
            <a:solidFill>
              <a:srgbClr val="4B7D4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80664" y="710967"/>
            <a:ext cx="835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ijdelijke aanduiding voor tekst 43"/>
          <p:cNvSpPr>
            <a:spLocks noGrp="1"/>
          </p:cNvSpPr>
          <p:nvPr>
            <p:ph type="body" sz="quarter" idx="15" hasCustomPrompt="1"/>
          </p:nvPr>
        </p:nvSpPr>
        <p:spPr>
          <a:xfrm>
            <a:off x="672369" y="331200"/>
            <a:ext cx="2880000" cy="291600"/>
          </a:xfrm>
          <a:prstGeom prst="rect">
            <a:avLst/>
          </a:prstGeom>
          <a:solidFill>
            <a:srgbClr val="4B7D47"/>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13" name="Tekstvak 12"/>
          <p:cNvSpPr txBox="1"/>
          <p:nvPr userDrawn="1"/>
        </p:nvSpPr>
        <p:spPr>
          <a:xfrm>
            <a:off x="611800" y="6386490"/>
            <a:ext cx="2160000" cy="397032"/>
          </a:xfrm>
          <a:prstGeom prst="rect">
            <a:avLst/>
          </a:prstGeom>
          <a:noFill/>
        </p:spPr>
        <p:txBody>
          <a:bodyPr wrap="square" rtlCol="0">
            <a:spAutoFit/>
          </a:bodyPr>
          <a:lstStyle/>
          <a:p>
            <a:pPr defTabSz="914400">
              <a:lnSpc>
                <a:spcPct val="110000"/>
              </a:lnSpc>
              <a:defRPr/>
            </a:pPr>
            <a:r>
              <a:rPr lang="nl-BE" sz="900" dirty="0" smtClean="0">
                <a:solidFill>
                  <a:srgbClr val="54483A"/>
                </a:solidFill>
                <a:latin typeface="Arial" pitchFamily="34" charset="0"/>
                <a:cs typeface="Arial" pitchFamily="34" charset="0"/>
              </a:rPr>
              <a:t>M.A.S.</a:t>
            </a:r>
          </a:p>
          <a:p>
            <a:pPr defTabSz="914400">
              <a:lnSpc>
                <a:spcPct val="110000"/>
              </a:lnSpc>
              <a:defRPr/>
            </a:pPr>
            <a:r>
              <a:rPr lang="nl-BE" sz="900" i="1" dirty="0" smtClean="0">
                <a:solidFill>
                  <a:srgbClr val="54483A"/>
                </a:solidFill>
                <a:latin typeface="Arial" pitchFamily="34" charset="0"/>
                <a:cs typeface="Arial" pitchFamily="34" charset="0"/>
              </a:rPr>
              <a:t>Marktstudies  op maat</a:t>
            </a:r>
          </a:p>
        </p:txBody>
      </p:sp>
      <p:sp>
        <p:nvSpPr>
          <p:cNvPr id="14" name="Tekstvak 13"/>
          <p:cNvSpPr txBox="1"/>
          <p:nvPr userDrawn="1"/>
        </p:nvSpPr>
        <p:spPr>
          <a:xfrm>
            <a:off x="5148064" y="6386490"/>
            <a:ext cx="3897312" cy="397032"/>
          </a:xfrm>
          <a:prstGeom prst="rect">
            <a:avLst/>
          </a:prstGeom>
          <a:noFill/>
        </p:spPr>
        <p:txBody>
          <a:bodyPr wrap="square" rtlCol="0">
            <a:spAutoFit/>
          </a:bodyPr>
          <a:lstStyle/>
          <a:p>
            <a:pPr algn="r" defTabSz="914400">
              <a:lnSpc>
                <a:spcPct val="110000"/>
              </a:lnSpc>
              <a:defRPr/>
            </a:pPr>
            <a:r>
              <a:rPr lang="nl-BE" sz="900" dirty="0" smtClean="0">
                <a:solidFill>
                  <a:srgbClr val="54483A"/>
                </a:solidFill>
                <a:latin typeface="Arial" pitchFamily="34" charset="0"/>
                <a:cs typeface="Arial" pitchFamily="34" charset="0"/>
              </a:rPr>
              <a:t>FOD Volksgezondheid, Veiligheid van de Voedselketen en Leefmilieu</a:t>
            </a:r>
          </a:p>
          <a:p>
            <a:pPr algn="r" defTabSz="914400">
              <a:lnSpc>
                <a:spcPct val="110000"/>
              </a:lnSpc>
              <a:defRPr/>
            </a:pPr>
            <a:r>
              <a:rPr lang="nl-BE" sz="900" dirty="0" smtClean="0">
                <a:solidFill>
                  <a:srgbClr val="54483A"/>
                </a:solidFill>
                <a:latin typeface="Arial" pitchFamily="34" charset="0"/>
                <a:cs typeface="Arial" pitchFamily="34" charset="0"/>
              </a:rPr>
              <a:t>Klimaatenquête 2017</a:t>
            </a:r>
            <a:endParaRPr lang="nl-BE" sz="900" i="1" dirty="0" smtClean="0">
              <a:solidFill>
                <a:srgbClr val="54483A"/>
              </a:solidFill>
              <a:latin typeface="Arial" pitchFamily="34" charset="0"/>
              <a:cs typeface="Arial" pitchFamily="34" charset="0"/>
            </a:endParaRPr>
          </a:p>
        </p:txBody>
      </p:sp>
      <p:pic>
        <p:nvPicPr>
          <p:cNvPr id="15" name="Afbeelding 14" descr="MAS_logo_1.jpg"/>
          <p:cNvPicPr>
            <a:picLocks noChangeAspect="1"/>
          </p:cNvPicPr>
          <p:nvPr userDrawn="1"/>
        </p:nvPicPr>
        <p:blipFill>
          <a:blip r:embed="rId2" cstate="print"/>
          <a:stretch>
            <a:fillRect/>
          </a:stretch>
        </p:blipFill>
        <p:spPr>
          <a:xfrm>
            <a:off x="107504" y="6404133"/>
            <a:ext cx="504056" cy="481251"/>
          </a:xfrm>
          <a:prstGeom prst="rect">
            <a:avLst/>
          </a:prstGeom>
        </p:spPr>
      </p:pic>
      <p:sp>
        <p:nvSpPr>
          <p:cNvPr id="18" name="Tekstvak 17"/>
          <p:cNvSpPr txBox="1"/>
          <p:nvPr userDrawn="1"/>
        </p:nvSpPr>
        <p:spPr>
          <a:xfrm>
            <a:off x="3851920" y="343689"/>
            <a:ext cx="5184080" cy="276999"/>
          </a:xfrm>
          <a:prstGeom prst="rect">
            <a:avLst/>
          </a:prstGeom>
          <a:solidFill>
            <a:srgbClr val="4B7D47"/>
          </a:solidFill>
          <a:effectLst>
            <a:outerShdw blurRad="50800" dist="38100" dir="2700000" algn="tl" rotWithShape="0">
              <a:prstClr val="black">
                <a:alpha val="40000"/>
              </a:prstClr>
            </a:outerShdw>
          </a:effectLst>
        </p:spPr>
        <p:txBody>
          <a:bodyPr wrap="square" rtlCol="0">
            <a:spAutoFit/>
          </a:bodyPr>
          <a:lstStyle/>
          <a:p>
            <a:pPr algn="ctr" defTabSz="914400"/>
            <a:endParaRPr lang="nl-BE" sz="1200" b="1" dirty="0" smtClean="0">
              <a:solidFill>
                <a:prstClr val="white"/>
              </a:solidFill>
              <a:latin typeface="Arial" pitchFamily="34" charset="0"/>
              <a:cs typeface="Arial" pitchFamily="34" charset="0"/>
            </a:endParaRPr>
          </a:p>
        </p:txBody>
      </p:sp>
      <p:sp>
        <p:nvSpPr>
          <p:cNvPr id="10" name="Rechthoek 9" hidden="1"/>
          <p:cNvSpPr/>
          <p:nvPr userDrawn="1"/>
        </p:nvSpPr>
        <p:spPr>
          <a:xfrm>
            <a:off x="4274450" y="6453336"/>
            <a:ext cx="458331" cy="276999"/>
          </a:xfrm>
          <a:prstGeom prst="rect">
            <a:avLst/>
          </a:prstGeom>
        </p:spPr>
        <p:txBody>
          <a:bodyPr wrap="none">
            <a:spAutoFit/>
          </a:bodyPr>
          <a:lstStyle/>
          <a:p>
            <a:pPr defTabSz="914400"/>
            <a:fld id="{8C4F5AF9-9063-40C3-AC90-3F24FDF2AE4A}" type="slidenum">
              <a:rPr lang="nl-BE" sz="1200" smtClean="0">
                <a:solidFill>
                  <a:srgbClr val="54483A"/>
                </a:solidFill>
                <a:latin typeface="Arial" pitchFamily="34" charset="0"/>
                <a:cs typeface="Arial" pitchFamily="34" charset="0"/>
              </a:rPr>
              <a:pPr defTabSz="914400"/>
              <a:t>‹N°›</a:t>
            </a:fld>
            <a:endParaRPr lang="nl-BE" sz="1200" dirty="0">
              <a:solidFill>
                <a:prstClr val="black"/>
              </a:solidFill>
            </a:endParaRPr>
          </a:p>
        </p:txBody>
      </p:sp>
    </p:spTree>
    <p:extLst>
      <p:ext uri="{BB962C8B-B14F-4D97-AF65-F5344CB8AC3E}">
        <p14:creationId xmlns:p14="http://schemas.microsoft.com/office/powerpoint/2010/main" val="41230803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0108"/>
            <a:ext cx="8229600" cy="5286412"/>
          </a:xfrm>
          <a:prstGeom prst="rect">
            <a:avLst/>
          </a:prstGeom>
        </p:spPr>
        <p:txBody>
          <a:bodyPr/>
          <a:lstStyle>
            <a:lvl1pPr>
              <a:buFontTx/>
              <a:buNone/>
              <a:defRPr sz="2000" b="1">
                <a:solidFill>
                  <a:srgbClr val="18414C"/>
                </a:solidFill>
                <a:latin typeface="Arial" pitchFamily="34" charset="0"/>
                <a:cs typeface="Arial" pitchFamily="34" charset="0"/>
              </a:defRPr>
            </a:lvl1pPr>
            <a:lvl2pPr>
              <a:buFont typeface="Wingdings" pitchFamily="2" charset="2"/>
              <a:buChar char="§"/>
              <a:defRPr sz="1800">
                <a:solidFill>
                  <a:srgbClr val="18414C"/>
                </a:solidFill>
                <a:latin typeface="Arial" pitchFamily="34" charset="0"/>
                <a:cs typeface="Arial" pitchFamily="34" charset="0"/>
              </a:defRPr>
            </a:lvl2pPr>
            <a:lvl3pPr>
              <a:buFont typeface="Wingdings" pitchFamily="2" charset="2"/>
              <a:buChar char="Ø"/>
              <a:defRPr sz="1400">
                <a:solidFill>
                  <a:srgbClr val="18414C"/>
                </a:solidFill>
                <a:latin typeface="Arial" pitchFamily="34" charset="0"/>
                <a:cs typeface="Arial" pitchFamily="34" charset="0"/>
              </a:defRPr>
            </a:lvl3pPr>
            <a:lvl4pPr>
              <a:buFont typeface="Arial" pitchFamily="34" charset="0"/>
              <a:buChar char="•"/>
              <a:defRPr sz="1400">
                <a:solidFill>
                  <a:srgbClr val="18414C"/>
                </a:solidFill>
                <a:latin typeface="Arial" pitchFamily="34" charset="0"/>
                <a:cs typeface="Arial" pitchFamily="34" charset="0"/>
              </a:defRPr>
            </a:lvl4pPr>
            <a:lvl5pPr>
              <a:defRPr sz="1400">
                <a:solidFill>
                  <a:srgbClr val="18414C"/>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9" name="Tijdelijke aanduiding voor tekst 30"/>
          <p:cNvSpPr>
            <a:spLocks noGrp="1"/>
          </p:cNvSpPr>
          <p:nvPr>
            <p:ph type="body" sz="quarter" idx="13" hasCustomPrompt="1"/>
          </p:nvPr>
        </p:nvSpPr>
        <p:spPr>
          <a:xfrm>
            <a:off x="110975" y="6498000"/>
            <a:ext cx="4716000" cy="262800"/>
          </a:xfrm>
          <a:prstGeom prst="rect">
            <a:avLst/>
          </a:prstGeom>
        </p:spPr>
        <p:txBody>
          <a:bodyPr>
            <a:normAutofit/>
          </a:bodyPr>
          <a:lstStyle>
            <a:lvl1pP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In opdracht van: &lt;opdrachtgever&gt;</a:t>
            </a:r>
            <a:endParaRPr lang="nl-BE" dirty="0"/>
          </a:p>
        </p:txBody>
      </p:sp>
      <p:sp>
        <p:nvSpPr>
          <p:cNvPr id="20" name="Tijdelijke aanduiding voor tekst 30"/>
          <p:cNvSpPr>
            <a:spLocks noGrp="1"/>
          </p:cNvSpPr>
          <p:nvPr>
            <p:ph type="body" sz="quarter" idx="14" hasCustomPrompt="1"/>
          </p:nvPr>
        </p:nvSpPr>
        <p:spPr>
          <a:xfrm>
            <a:off x="6200796" y="6498000"/>
            <a:ext cx="2808000" cy="262800"/>
          </a:xfrm>
          <a:prstGeom prst="rect">
            <a:avLst/>
          </a:prstGeom>
        </p:spPr>
        <p:txBody>
          <a:bodyPr>
            <a:normAutofit/>
          </a:bodyPr>
          <a:lstStyle>
            <a:lvl1pPr algn="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&lt;Maand jaartal&gt;</a:t>
            </a:r>
            <a:endParaRPr lang="nl-BE" dirty="0"/>
          </a:p>
        </p:txBody>
      </p:sp>
      <p:cxnSp>
        <p:nvCxnSpPr>
          <p:cNvPr id="28" name="Rechte verbindingslijn 27"/>
          <p:cNvCxnSpPr/>
          <p:nvPr userDrawn="1"/>
        </p:nvCxnSpPr>
        <p:spPr>
          <a:xfrm>
            <a:off x="142844" y="6429396"/>
            <a:ext cx="8856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302695" y="710967"/>
            <a:ext cx="277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5"/>
          <p:cNvSpPr>
            <a:spLocks noChangeArrowheads="1"/>
          </p:cNvSpPr>
          <p:nvPr userDrawn="1"/>
        </p:nvSpPr>
        <p:spPr bwMode="auto">
          <a:xfrm>
            <a:off x="8810567" y="338893"/>
            <a:ext cx="108000" cy="292388"/>
          </a:xfrm>
          <a:prstGeom prst="rect">
            <a:avLst/>
          </a:prstGeom>
          <a:solidFill>
            <a:srgbClr val="18414C"/>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636838" algn="ctr"/>
                <a:tab pos="5273675" algn="r"/>
              </a:tabLst>
            </a:pPr>
            <a:endParaRPr lang="nl-BE" sz="1300" i="1" dirty="0" smtClean="0">
              <a:solidFill>
                <a:srgbClr val="F2F4F3"/>
              </a:solidFill>
              <a:latin typeface="Arial" pitchFamily="34" charset="0"/>
              <a:cs typeface="Arial" pitchFamily="34" charset="0"/>
            </a:endParaRPr>
          </a:p>
        </p:txBody>
      </p:sp>
      <p:sp>
        <p:nvSpPr>
          <p:cNvPr id="46" name="Tijdelijke aanduiding voor tekst 45"/>
          <p:cNvSpPr>
            <a:spLocks noGrp="1"/>
          </p:cNvSpPr>
          <p:nvPr>
            <p:ph type="body" sz="quarter" idx="16" hasCustomPrompt="1"/>
          </p:nvPr>
        </p:nvSpPr>
        <p:spPr>
          <a:xfrm>
            <a:off x="3078000" y="233208"/>
            <a:ext cx="5724000" cy="576000"/>
          </a:xfrm>
          <a:prstGeom prst="rect">
            <a:avLst/>
          </a:prstGeom>
          <a:solidFill>
            <a:srgbClr val="E2F2F6">
              <a:alpha val="40000"/>
            </a:srgbClr>
          </a:solidFill>
          <a:effectLst/>
        </p:spPr>
        <p:txBody>
          <a:bodyPr>
            <a:noAutofit/>
          </a:bodyPr>
          <a:lstStyle>
            <a:lvl1pPr algn="r">
              <a:spcBef>
                <a:spcPts val="0"/>
              </a:spcBef>
              <a:buNone/>
              <a:defRPr sz="2600" spc="0" baseline="0">
                <a:solidFill>
                  <a:srgbClr val="18414C"/>
                </a:solidFill>
                <a:effectLst/>
                <a:latin typeface="Arial" pitchFamily="34" charset="0"/>
                <a:cs typeface="Arial" pitchFamily="34" charset="0"/>
              </a:defRPr>
            </a:lvl1pPr>
            <a:lvl2pPr>
              <a:defRPr sz="3600">
                <a:solidFill>
                  <a:srgbClr val="18414C"/>
                </a:solidFill>
                <a:latin typeface="Arial" pitchFamily="34" charset="0"/>
                <a:cs typeface="Arial" pitchFamily="34" charset="0"/>
              </a:defRPr>
            </a:lvl2pPr>
            <a:lvl3pPr>
              <a:defRPr sz="3600">
                <a:solidFill>
                  <a:srgbClr val="18414C"/>
                </a:solidFill>
                <a:latin typeface="Arial" pitchFamily="34" charset="0"/>
                <a:cs typeface="Arial" pitchFamily="34" charset="0"/>
              </a:defRPr>
            </a:lvl3pPr>
            <a:lvl4pPr>
              <a:defRPr sz="3600">
                <a:solidFill>
                  <a:srgbClr val="18414C"/>
                </a:solidFill>
                <a:latin typeface="Arial" pitchFamily="34" charset="0"/>
                <a:cs typeface="Arial" pitchFamily="34" charset="0"/>
              </a:defRPr>
            </a:lvl4pPr>
            <a:lvl5pPr>
              <a:defRPr sz="3600">
                <a:solidFill>
                  <a:srgbClr val="18414C"/>
                </a:solidFill>
                <a:latin typeface="Arial" pitchFamily="34" charset="0"/>
                <a:cs typeface="Arial" pitchFamily="34" charset="0"/>
              </a:defRPr>
            </a:lvl5pPr>
          </a:lstStyle>
          <a:p>
            <a:pPr lvl="0"/>
            <a:r>
              <a:rPr lang="nl-BE" dirty="0" smtClean="0"/>
              <a:t>&lt;Titel&gt;</a:t>
            </a:r>
            <a:endParaRPr lang="nl-BE" dirty="0"/>
          </a:p>
        </p:txBody>
      </p:sp>
      <p:sp>
        <p:nvSpPr>
          <p:cNvPr id="44" name="Tijdelijke aanduiding voor tekst 43"/>
          <p:cNvSpPr>
            <a:spLocks noGrp="1"/>
          </p:cNvSpPr>
          <p:nvPr>
            <p:ph type="body" sz="quarter" idx="15" hasCustomPrompt="1"/>
          </p:nvPr>
        </p:nvSpPr>
        <p:spPr>
          <a:xfrm>
            <a:off x="194400" y="331200"/>
            <a:ext cx="2880000" cy="291600"/>
          </a:xfrm>
          <a:prstGeom prst="rect">
            <a:avLst/>
          </a:prstGeom>
          <a:solidFill>
            <a:srgbClr val="18414C"/>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41" name="Tekstvak 40"/>
          <p:cNvSpPr txBox="1"/>
          <p:nvPr userDrawn="1"/>
        </p:nvSpPr>
        <p:spPr>
          <a:xfrm>
            <a:off x="3079442" y="331823"/>
            <a:ext cx="5724000" cy="291600"/>
          </a:xfrm>
          <a:prstGeom prst="rect">
            <a:avLst/>
          </a:prstGeom>
          <a:solidFill>
            <a:srgbClr val="205766">
              <a:alpha val="20000"/>
            </a:srgbClr>
          </a:solidFill>
          <a:effectLst>
            <a:outerShdw blurRad="50800" dist="38100" dir="8100000" algn="tr" rotWithShape="0">
              <a:prstClr val="black">
                <a:alpha val="40000"/>
              </a:prstClr>
            </a:outerShdw>
          </a:effectLst>
        </p:spPr>
        <p:txBody>
          <a:bodyPr wrap="square" rtlCol="0">
            <a:spAutoFit/>
          </a:bodyPr>
          <a:lstStyle/>
          <a:p>
            <a:pPr algn="ctr" defTabSz="914400"/>
            <a:endParaRPr lang="nl-BE" sz="3200" dirty="0" smtClean="0">
              <a:solidFill>
                <a:srgbClr val="EEECE1"/>
              </a:solidFill>
              <a:latin typeface="Arial" pitchFamily="34" charset="0"/>
              <a:cs typeface="Arial" pitchFamily="34" charset="0"/>
            </a:endParaRPr>
          </a:p>
        </p:txBody>
      </p:sp>
      <p:cxnSp>
        <p:nvCxnSpPr>
          <p:cNvPr id="40" name="Rechte verbindingslijn 39"/>
          <p:cNvCxnSpPr/>
          <p:nvPr userDrawn="1"/>
        </p:nvCxnSpPr>
        <p:spPr>
          <a:xfrm>
            <a:off x="3085306" y="709973"/>
            <a:ext cx="5580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93615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el en object">
    <p:bg>
      <p:bgRef idx="1001">
        <a:schemeClr val="bg1"/>
      </p:bgRef>
    </p:bg>
    <p:spTree>
      <p:nvGrpSpPr>
        <p:cNvPr id="1" name=""/>
        <p:cNvGrpSpPr/>
        <p:nvPr/>
      </p:nvGrpSpPr>
      <p:grpSpPr>
        <a:xfrm>
          <a:off x="0" y="0"/>
          <a:ext cx="0" cy="0"/>
          <a:chOff x="0" y="0"/>
          <a:chExt cx="0" cy="0"/>
        </a:xfrm>
      </p:grpSpPr>
      <p:cxnSp>
        <p:nvCxnSpPr>
          <p:cNvPr id="28" name="Rechte verbindingslijn 27"/>
          <p:cNvCxnSpPr/>
          <p:nvPr userDrawn="1"/>
        </p:nvCxnSpPr>
        <p:spPr>
          <a:xfrm>
            <a:off x="142844" y="6295584"/>
            <a:ext cx="8856000" cy="1588"/>
          </a:xfrm>
          <a:prstGeom prst="line">
            <a:avLst/>
          </a:prstGeom>
          <a:ln w="25400">
            <a:solidFill>
              <a:srgbClr val="4B7D4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80664" y="710967"/>
            <a:ext cx="835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ijdelijke aanduiding voor tekst 43"/>
          <p:cNvSpPr>
            <a:spLocks noGrp="1"/>
          </p:cNvSpPr>
          <p:nvPr>
            <p:ph type="body" sz="quarter" idx="15" hasCustomPrompt="1"/>
          </p:nvPr>
        </p:nvSpPr>
        <p:spPr>
          <a:xfrm>
            <a:off x="672369" y="331200"/>
            <a:ext cx="2880000" cy="291600"/>
          </a:xfrm>
          <a:prstGeom prst="rect">
            <a:avLst/>
          </a:prstGeom>
          <a:solidFill>
            <a:srgbClr val="4B7D47"/>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13" name="Tekstvak 12"/>
          <p:cNvSpPr txBox="1"/>
          <p:nvPr userDrawn="1"/>
        </p:nvSpPr>
        <p:spPr>
          <a:xfrm>
            <a:off x="611800" y="6386490"/>
            <a:ext cx="2160000" cy="397032"/>
          </a:xfrm>
          <a:prstGeom prst="rect">
            <a:avLst/>
          </a:prstGeom>
          <a:noFill/>
        </p:spPr>
        <p:txBody>
          <a:bodyPr wrap="square" rtlCol="0">
            <a:spAutoFit/>
          </a:bodyPr>
          <a:lstStyle/>
          <a:p>
            <a:pPr defTabSz="914400">
              <a:lnSpc>
                <a:spcPct val="110000"/>
              </a:lnSpc>
              <a:defRPr/>
            </a:pPr>
            <a:r>
              <a:rPr lang="nl-BE" sz="900" dirty="0" smtClean="0">
                <a:solidFill>
                  <a:srgbClr val="54483A"/>
                </a:solidFill>
                <a:latin typeface="Arial" pitchFamily="34" charset="0"/>
                <a:cs typeface="Arial" pitchFamily="34" charset="0"/>
              </a:rPr>
              <a:t>M.A.S.</a:t>
            </a:r>
          </a:p>
          <a:p>
            <a:pPr defTabSz="914400">
              <a:lnSpc>
                <a:spcPct val="110000"/>
              </a:lnSpc>
              <a:defRPr/>
            </a:pPr>
            <a:r>
              <a:rPr lang="nl-BE" sz="900" i="1" dirty="0" smtClean="0">
                <a:solidFill>
                  <a:srgbClr val="54483A"/>
                </a:solidFill>
                <a:latin typeface="Arial" pitchFamily="34" charset="0"/>
                <a:cs typeface="Arial" pitchFamily="34" charset="0"/>
              </a:rPr>
              <a:t>Marktstudies  op maat</a:t>
            </a:r>
          </a:p>
        </p:txBody>
      </p:sp>
      <p:sp>
        <p:nvSpPr>
          <p:cNvPr id="14" name="Tekstvak 13"/>
          <p:cNvSpPr txBox="1"/>
          <p:nvPr userDrawn="1"/>
        </p:nvSpPr>
        <p:spPr>
          <a:xfrm>
            <a:off x="5148064" y="6386490"/>
            <a:ext cx="3897312" cy="397032"/>
          </a:xfrm>
          <a:prstGeom prst="rect">
            <a:avLst/>
          </a:prstGeom>
          <a:noFill/>
        </p:spPr>
        <p:txBody>
          <a:bodyPr wrap="square" rtlCol="0">
            <a:spAutoFit/>
          </a:bodyPr>
          <a:lstStyle/>
          <a:p>
            <a:pPr algn="r" defTabSz="914400">
              <a:lnSpc>
                <a:spcPct val="110000"/>
              </a:lnSpc>
              <a:defRPr/>
            </a:pPr>
            <a:r>
              <a:rPr lang="nl-BE" sz="900" dirty="0" smtClean="0">
                <a:solidFill>
                  <a:srgbClr val="54483A"/>
                </a:solidFill>
                <a:latin typeface="Arial" pitchFamily="34" charset="0"/>
                <a:cs typeface="Arial" pitchFamily="34" charset="0"/>
              </a:rPr>
              <a:t>FOD Volksgezondheid, Veiligheid van de Voedselketen en Leefmilieu</a:t>
            </a:r>
          </a:p>
          <a:p>
            <a:pPr algn="r" defTabSz="914400">
              <a:lnSpc>
                <a:spcPct val="110000"/>
              </a:lnSpc>
              <a:defRPr/>
            </a:pPr>
            <a:r>
              <a:rPr lang="nl-BE" sz="900" dirty="0" smtClean="0">
                <a:solidFill>
                  <a:srgbClr val="54483A"/>
                </a:solidFill>
                <a:latin typeface="Arial" pitchFamily="34" charset="0"/>
                <a:cs typeface="Arial" pitchFamily="34" charset="0"/>
              </a:rPr>
              <a:t>Klimaatenquête 2017</a:t>
            </a:r>
            <a:endParaRPr lang="nl-BE" sz="900" i="1" dirty="0" smtClean="0">
              <a:solidFill>
                <a:srgbClr val="54483A"/>
              </a:solidFill>
              <a:latin typeface="Arial" pitchFamily="34" charset="0"/>
              <a:cs typeface="Arial" pitchFamily="34" charset="0"/>
            </a:endParaRPr>
          </a:p>
        </p:txBody>
      </p:sp>
      <p:pic>
        <p:nvPicPr>
          <p:cNvPr id="15" name="Afbeelding 14" descr="MAS_logo_1.jpg"/>
          <p:cNvPicPr>
            <a:picLocks noChangeAspect="1"/>
          </p:cNvPicPr>
          <p:nvPr userDrawn="1"/>
        </p:nvPicPr>
        <p:blipFill>
          <a:blip r:embed="rId2" cstate="print"/>
          <a:stretch>
            <a:fillRect/>
          </a:stretch>
        </p:blipFill>
        <p:spPr>
          <a:xfrm>
            <a:off x="107504" y="6404133"/>
            <a:ext cx="504056" cy="481251"/>
          </a:xfrm>
          <a:prstGeom prst="rect">
            <a:avLst/>
          </a:prstGeom>
        </p:spPr>
      </p:pic>
      <p:sp>
        <p:nvSpPr>
          <p:cNvPr id="18" name="Tekstvak 17"/>
          <p:cNvSpPr txBox="1"/>
          <p:nvPr userDrawn="1"/>
        </p:nvSpPr>
        <p:spPr>
          <a:xfrm>
            <a:off x="3851920" y="343689"/>
            <a:ext cx="5184080" cy="276999"/>
          </a:xfrm>
          <a:prstGeom prst="rect">
            <a:avLst/>
          </a:prstGeom>
          <a:solidFill>
            <a:srgbClr val="4B7D47"/>
          </a:solidFill>
          <a:effectLst>
            <a:outerShdw blurRad="50800" dist="38100" dir="2700000" algn="tl" rotWithShape="0">
              <a:prstClr val="black">
                <a:alpha val="40000"/>
              </a:prstClr>
            </a:outerShdw>
          </a:effectLst>
        </p:spPr>
        <p:txBody>
          <a:bodyPr wrap="square" rtlCol="0">
            <a:spAutoFit/>
          </a:bodyPr>
          <a:lstStyle/>
          <a:p>
            <a:pPr algn="ctr" defTabSz="914400"/>
            <a:endParaRPr lang="nl-BE" sz="1200" b="1" dirty="0" smtClean="0">
              <a:solidFill>
                <a:prstClr val="white"/>
              </a:solidFill>
              <a:latin typeface="Arial" pitchFamily="34" charset="0"/>
              <a:cs typeface="Arial" pitchFamily="34" charset="0"/>
            </a:endParaRPr>
          </a:p>
        </p:txBody>
      </p:sp>
      <p:sp>
        <p:nvSpPr>
          <p:cNvPr id="10" name="Rechthoek 9" hidden="1"/>
          <p:cNvSpPr/>
          <p:nvPr userDrawn="1"/>
        </p:nvSpPr>
        <p:spPr>
          <a:xfrm>
            <a:off x="4274450" y="6453336"/>
            <a:ext cx="458331" cy="276999"/>
          </a:xfrm>
          <a:prstGeom prst="rect">
            <a:avLst/>
          </a:prstGeom>
        </p:spPr>
        <p:txBody>
          <a:bodyPr wrap="none">
            <a:spAutoFit/>
          </a:bodyPr>
          <a:lstStyle/>
          <a:p>
            <a:pPr defTabSz="914400"/>
            <a:fld id="{8C4F5AF9-9063-40C3-AC90-3F24FDF2AE4A}" type="slidenum">
              <a:rPr lang="nl-BE" sz="1200" smtClean="0">
                <a:solidFill>
                  <a:srgbClr val="54483A"/>
                </a:solidFill>
                <a:latin typeface="Arial" pitchFamily="34" charset="0"/>
                <a:cs typeface="Arial" pitchFamily="34" charset="0"/>
              </a:rPr>
              <a:pPr defTabSz="914400"/>
              <a:t>‹N°›</a:t>
            </a:fld>
            <a:endParaRPr lang="nl-BE" sz="1200" dirty="0">
              <a:solidFill>
                <a:prstClr val="black"/>
              </a:solidFill>
            </a:endParaRPr>
          </a:p>
        </p:txBody>
      </p:sp>
    </p:spTree>
    <p:extLst>
      <p:ext uri="{BB962C8B-B14F-4D97-AF65-F5344CB8AC3E}">
        <p14:creationId xmlns:p14="http://schemas.microsoft.com/office/powerpoint/2010/main" val="19953449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2" name="Title 1"/>
          <p:cNvSpPr>
            <a:spLocks noGrp="1"/>
          </p:cNvSpPr>
          <p:nvPr>
            <p:ph type="ctrTitle"/>
          </p:nvPr>
        </p:nvSpPr>
        <p:spPr>
          <a:xfrm>
            <a:off x="360000" y="1439999"/>
            <a:ext cx="4826400" cy="3960000"/>
          </a:xfrm>
        </p:spPr>
        <p:txBody>
          <a:bodyPr/>
          <a:lstStyle>
            <a:lvl1pPr>
              <a:defRPr b="1">
                <a:latin typeface="Segoe UI Semilight" panose="020B0402040204020203" pitchFamily="34" charset="0"/>
                <a:cs typeface="Segoe UI Semilight" panose="020B04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Subtitle 2"/>
          <p:cNvSpPr>
            <a:spLocks noGrp="1"/>
          </p:cNvSpPr>
          <p:nvPr>
            <p:ph type="subTitle" idx="1"/>
          </p:nvPr>
        </p:nvSpPr>
        <p:spPr>
          <a:xfrm>
            <a:off x="1323803" y="4369364"/>
            <a:ext cx="3896197" cy="184666"/>
          </a:xfrm>
          <a:prstGeom prst="rect">
            <a:avLst/>
          </a:prstGeom>
        </p:spPr>
        <p:txBody>
          <a:bodyPr lIns="0" tIns="0" rIns="0" bIns="0">
            <a:spAutoFit/>
          </a:bodyPr>
          <a:lstStyle>
            <a:lvl1pPr marL="0" indent="-144000" algn="l">
              <a:buFont typeface="Arial"/>
              <a:buChar char="•"/>
              <a:defRPr>
                <a:solidFill>
                  <a:schemeClr val="accent6"/>
                </a:solidFill>
                <a:latin typeface="Segoe UI Semilight" panose="020B0402040204020203" pitchFamily="34" charset="0"/>
                <a:cs typeface="Segoe UI Semilight" panose="020B04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Click to </a:t>
            </a:r>
            <a:r>
              <a:rPr lang="fr-FR" noProof="0" dirty="0" err="1" smtClean="0"/>
              <a:t>edit</a:t>
            </a:r>
            <a:r>
              <a:rPr lang="fr-FR" noProof="0" dirty="0" smtClean="0"/>
              <a:t> Master </a:t>
            </a:r>
            <a:r>
              <a:rPr lang="fr-FR" noProof="0" dirty="0" err="1" smtClean="0"/>
              <a:t>subtitle</a:t>
            </a:r>
            <a:r>
              <a:rPr lang="fr-FR" noProof="0" dirty="0" smtClean="0"/>
              <a:t> style</a:t>
            </a:r>
            <a:endParaRPr lang="fr-FR" noProof="0" dirty="0"/>
          </a:p>
        </p:txBody>
      </p:sp>
      <p:sp>
        <p:nvSpPr>
          <p:cNvPr id="5" name="Footer Placeholder 4"/>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r>
              <a:rPr lang="en-US" dirty="0" smtClean="0"/>
              <a:t>NOM</a:t>
            </a:r>
            <a:endParaRPr lang="en-US" dirty="0"/>
          </a:p>
        </p:txBody>
      </p:sp>
      <p:pic>
        <p:nvPicPr>
          <p:cNvPr id="13" name="Picture 12" descr="SPF_climat_ppt_b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6499" y="5809908"/>
            <a:ext cx="753100" cy="569244"/>
          </a:xfrm>
          <a:prstGeom prst="rect">
            <a:avLst/>
          </a:prstGeom>
        </p:spPr>
      </p:pic>
      <p:sp>
        <p:nvSpPr>
          <p:cNvPr id="14" name="TextBox 13"/>
          <p:cNvSpPr txBox="1"/>
          <p:nvPr userDrawn="1"/>
        </p:nvSpPr>
        <p:spPr>
          <a:xfrm>
            <a:off x="354785" y="6056549"/>
            <a:ext cx="8431616" cy="369332"/>
          </a:xfrm>
          <a:prstGeom prst="rect">
            <a:avLst/>
          </a:prstGeom>
          <a:noFill/>
        </p:spPr>
        <p:txBody>
          <a:bodyPr wrap="square" lIns="0" tIns="0" rIns="0" bIns="0" rtlCol="0" anchor="t" anchorCtr="0">
            <a:spAutoFit/>
          </a:bodyPr>
          <a:lstStyle/>
          <a:p>
            <a:pPr rtl="0">
              <a:lnSpc>
                <a:spcPts val="1400"/>
              </a:lnSpc>
            </a:pPr>
            <a:r>
              <a:rPr lang="en-GB" sz="1600" b="1" i="0" u="none" strike="noStrike" kern="1200" cap="all" baseline="30000" dirty="0" smtClean="0">
                <a:solidFill>
                  <a:schemeClr val="tx2"/>
                </a:solidFill>
                <a:latin typeface="Segoe UI Semilight" panose="020B0402040204020203" pitchFamily="34" charset="0"/>
                <a:ea typeface="+mn-ea"/>
                <a:cs typeface="Segoe UI Semilight" panose="020B0402040204020203" pitchFamily="34" charset="0"/>
              </a:rPr>
              <a:t>Service </a:t>
            </a:r>
            <a:r>
              <a:rPr lang="en-GB" sz="1600" b="1" i="0" u="none" strike="noStrike" kern="1200" cap="all" baseline="30000" dirty="0" err="1" smtClean="0">
                <a:solidFill>
                  <a:schemeClr val="tx2"/>
                </a:solidFill>
                <a:latin typeface="Segoe UI Semilight" panose="020B0402040204020203" pitchFamily="34" charset="0"/>
                <a:ea typeface="+mn-ea"/>
                <a:cs typeface="Segoe UI Semilight" panose="020B0402040204020203" pitchFamily="34" charset="0"/>
              </a:rPr>
              <a:t>Changements</a:t>
            </a:r>
            <a:r>
              <a:rPr lang="en-GB" sz="1600" b="1" i="0" u="none" strike="noStrike" kern="1200" cap="all" baseline="30000" dirty="0" smtClean="0">
                <a:solidFill>
                  <a:schemeClr val="tx2"/>
                </a:solidFill>
                <a:latin typeface="Segoe UI Semilight" panose="020B0402040204020203" pitchFamily="34" charset="0"/>
                <a:ea typeface="+mn-ea"/>
                <a:cs typeface="Segoe UI Semilight" panose="020B0402040204020203" pitchFamily="34" charset="0"/>
              </a:rPr>
              <a:t> </a:t>
            </a:r>
            <a:r>
              <a:rPr lang="en-GB" sz="1600" b="1" i="0" u="none" strike="noStrike" kern="1200" cap="all" baseline="30000" dirty="0" err="1" smtClean="0">
                <a:solidFill>
                  <a:schemeClr val="tx2"/>
                </a:solidFill>
                <a:latin typeface="Segoe UI Semilight" panose="020B0402040204020203" pitchFamily="34" charset="0"/>
                <a:ea typeface="+mn-ea"/>
                <a:cs typeface="Segoe UI Semilight" panose="020B0402040204020203" pitchFamily="34" charset="0"/>
              </a:rPr>
              <a:t>Climatiques</a:t>
            </a:r>
            <a:endParaRPr lang="en-GB" sz="1600" b="1" i="0" u="none" strike="noStrike" kern="1200" cap="all" baseline="30000" dirty="0" smtClean="0">
              <a:solidFill>
                <a:schemeClr val="tx2"/>
              </a:solidFill>
              <a:latin typeface="Segoe UI Semilight" panose="020B0402040204020203" pitchFamily="34" charset="0"/>
              <a:ea typeface="+mn-ea"/>
              <a:cs typeface="Segoe UI Semilight" panose="020B0402040204020203" pitchFamily="34" charset="0"/>
            </a:endParaRPr>
          </a:p>
          <a:p>
            <a:pPr rtl="0">
              <a:lnSpc>
                <a:spcPts val="1400"/>
              </a:lnSpc>
            </a:pPr>
            <a:r>
              <a:rPr lang="en-GB" sz="1600" b="1" i="0" u="none" strike="noStrike" kern="1200" cap="all" baseline="30000" dirty="0" smtClean="0">
                <a:solidFill>
                  <a:schemeClr val="accent2"/>
                </a:solidFill>
                <a:latin typeface="Segoe UI Semilight" panose="020B0402040204020203" pitchFamily="34" charset="0"/>
                <a:ea typeface="+mn-ea"/>
                <a:cs typeface="Segoe UI Semilight" panose="020B0402040204020203" pitchFamily="34" charset="0"/>
              </a:rPr>
              <a:t>Service public </a:t>
            </a:r>
            <a:r>
              <a:rPr lang="en-GB" sz="1600" b="1" i="0" u="none" strike="noStrike" kern="1200" cap="all" baseline="30000" dirty="0" err="1" smtClean="0">
                <a:solidFill>
                  <a:schemeClr val="accent2"/>
                </a:solidFill>
                <a:latin typeface="Segoe UI Semilight" panose="020B0402040204020203" pitchFamily="34" charset="0"/>
                <a:ea typeface="+mn-ea"/>
                <a:cs typeface="Segoe UI Semilight" panose="020B0402040204020203" pitchFamily="34" charset="0"/>
              </a:rPr>
              <a:t>fédéral</a:t>
            </a:r>
            <a:r>
              <a:rPr lang="en-GB" sz="1600" b="1" i="0" u="none" strike="noStrike" kern="1200" cap="all" baseline="30000" dirty="0" smtClean="0">
                <a:solidFill>
                  <a:schemeClr val="accent2"/>
                </a:solidFill>
                <a:latin typeface="Segoe UI Semilight" panose="020B0402040204020203" pitchFamily="34" charset="0"/>
                <a:ea typeface="+mn-ea"/>
                <a:cs typeface="Segoe UI Semilight" panose="020B0402040204020203" pitchFamily="34" charset="0"/>
              </a:rPr>
              <a:t> Santé </a:t>
            </a:r>
            <a:r>
              <a:rPr lang="en-GB" sz="1600" b="1" i="0" u="none" strike="noStrike" kern="1200" cap="all" baseline="30000" dirty="0" err="1" smtClean="0">
                <a:solidFill>
                  <a:schemeClr val="accent2"/>
                </a:solidFill>
                <a:latin typeface="Segoe UI Semilight" panose="020B0402040204020203" pitchFamily="34" charset="0"/>
                <a:ea typeface="+mn-ea"/>
                <a:cs typeface="Segoe UI Semilight" panose="020B0402040204020203" pitchFamily="34" charset="0"/>
              </a:rPr>
              <a:t>publique</a:t>
            </a:r>
            <a:r>
              <a:rPr lang="en-GB" sz="1600" b="1" i="0" u="none" strike="noStrike" kern="1200" cap="all" baseline="30000" dirty="0" smtClean="0">
                <a:solidFill>
                  <a:schemeClr val="accent2"/>
                </a:solidFill>
                <a:latin typeface="Segoe UI Semilight" panose="020B0402040204020203" pitchFamily="34" charset="0"/>
                <a:ea typeface="+mn-ea"/>
                <a:cs typeface="Segoe UI Semilight" panose="020B0402040204020203" pitchFamily="34" charset="0"/>
              </a:rPr>
              <a:t>, </a:t>
            </a:r>
            <a:r>
              <a:rPr lang="en-GB" sz="1600" b="1" i="0" u="none" strike="noStrike" kern="1200" cap="all" baseline="30000" dirty="0" err="1" smtClean="0">
                <a:solidFill>
                  <a:schemeClr val="accent2"/>
                </a:solidFill>
                <a:latin typeface="Segoe UI Semilight" panose="020B0402040204020203" pitchFamily="34" charset="0"/>
                <a:ea typeface="+mn-ea"/>
                <a:cs typeface="Segoe UI Semilight" panose="020B0402040204020203" pitchFamily="34" charset="0"/>
              </a:rPr>
              <a:t>Sécurité</a:t>
            </a:r>
            <a:r>
              <a:rPr lang="en-GB" sz="1600" b="1" i="0" u="none" strike="noStrike" kern="1200" cap="all" baseline="30000" dirty="0" smtClean="0">
                <a:solidFill>
                  <a:schemeClr val="accent2"/>
                </a:solidFill>
                <a:latin typeface="Segoe UI Semilight" panose="020B0402040204020203" pitchFamily="34" charset="0"/>
                <a:ea typeface="+mn-ea"/>
                <a:cs typeface="Segoe UI Semilight" panose="020B0402040204020203" pitchFamily="34" charset="0"/>
              </a:rPr>
              <a:t> de la </a:t>
            </a:r>
            <a:r>
              <a:rPr lang="en-GB" sz="1600" b="1" i="0" u="none" strike="noStrike" kern="1200" cap="all" baseline="30000" dirty="0" err="1" smtClean="0">
                <a:solidFill>
                  <a:schemeClr val="accent2"/>
                </a:solidFill>
                <a:latin typeface="Segoe UI Semilight" panose="020B0402040204020203" pitchFamily="34" charset="0"/>
                <a:ea typeface="+mn-ea"/>
                <a:cs typeface="Segoe UI Semilight" panose="020B0402040204020203" pitchFamily="34" charset="0"/>
              </a:rPr>
              <a:t>Chaîne</a:t>
            </a:r>
            <a:r>
              <a:rPr lang="en-GB" sz="1600" b="1" i="0" u="none" strike="noStrike" kern="1200" cap="all" baseline="30000" dirty="0" smtClean="0">
                <a:solidFill>
                  <a:schemeClr val="accent2"/>
                </a:solidFill>
                <a:latin typeface="Segoe UI Semilight" panose="020B0402040204020203" pitchFamily="34" charset="0"/>
                <a:ea typeface="+mn-ea"/>
                <a:cs typeface="Segoe UI Semilight" panose="020B0402040204020203" pitchFamily="34" charset="0"/>
              </a:rPr>
              <a:t> </a:t>
            </a:r>
            <a:r>
              <a:rPr lang="en-GB" sz="1600" b="1" i="0" u="none" strike="noStrike" kern="1200" cap="all" baseline="30000" dirty="0" err="1" smtClean="0">
                <a:solidFill>
                  <a:schemeClr val="accent2"/>
                </a:solidFill>
                <a:latin typeface="Segoe UI Semilight" panose="020B0402040204020203" pitchFamily="34" charset="0"/>
                <a:ea typeface="+mn-ea"/>
                <a:cs typeface="Segoe UI Semilight" panose="020B0402040204020203" pitchFamily="34" charset="0"/>
              </a:rPr>
              <a:t>alimentaire</a:t>
            </a:r>
            <a:r>
              <a:rPr lang="en-GB" sz="1600" b="1" i="0" u="none" strike="noStrike" kern="1200" cap="all" baseline="30000" dirty="0" smtClean="0">
                <a:solidFill>
                  <a:schemeClr val="accent2"/>
                </a:solidFill>
                <a:latin typeface="Segoe UI Semilight" panose="020B0402040204020203" pitchFamily="34" charset="0"/>
                <a:ea typeface="+mn-ea"/>
                <a:cs typeface="Segoe UI Semilight" panose="020B0402040204020203" pitchFamily="34" charset="0"/>
              </a:rPr>
              <a:t> et </a:t>
            </a:r>
            <a:r>
              <a:rPr lang="en-GB" sz="1600" b="1" i="0" u="none" strike="noStrike" kern="1200" cap="all" baseline="30000" dirty="0" err="1" smtClean="0">
                <a:solidFill>
                  <a:schemeClr val="accent2"/>
                </a:solidFill>
                <a:latin typeface="Segoe UI Semilight" panose="020B0402040204020203" pitchFamily="34" charset="0"/>
                <a:ea typeface="+mn-ea"/>
                <a:cs typeface="Segoe UI Semilight" panose="020B0402040204020203" pitchFamily="34" charset="0"/>
              </a:rPr>
              <a:t>Environnement</a:t>
            </a:r>
            <a:endParaRPr lang="en-US" sz="1600" b="1" cap="all" baseline="30000" dirty="0">
              <a:solidFill>
                <a:schemeClr val="accent2"/>
              </a:solidFill>
              <a:latin typeface="Segoe UI Semilight" panose="020B0402040204020203" pitchFamily="34" charset="0"/>
              <a:cs typeface="Segoe UI Semilight" panose="020B0402040204020203" pitchFamily="34" charset="0"/>
            </a:endParaRPr>
          </a:p>
        </p:txBody>
      </p:sp>
      <p:sp>
        <p:nvSpPr>
          <p:cNvPr id="15" name="Text Placeholder 6"/>
          <p:cNvSpPr>
            <a:spLocks noGrp="1"/>
          </p:cNvSpPr>
          <p:nvPr>
            <p:ph type="body" sz="quarter" idx="15" hasCustomPrompt="1"/>
          </p:nvPr>
        </p:nvSpPr>
        <p:spPr>
          <a:xfrm>
            <a:off x="360000" y="4370400"/>
            <a:ext cx="963803" cy="183630"/>
          </a:xfrm>
          <a:prstGeom prst="rect">
            <a:avLst/>
          </a:prstGeom>
        </p:spPr>
        <p:txBody>
          <a:bodyPr lIns="180000" tIns="0" rIns="0" bIns="0"/>
          <a:lstStyle>
            <a:lvl1pPr marL="0" indent="0">
              <a:buFontTx/>
              <a:buNone/>
              <a:defRPr>
                <a:latin typeface="Segoe UI Semilight" panose="020B0402040204020203" pitchFamily="34" charset="0"/>
                <a:cs typeface="Segoe UI Semilight" panose="020B0402040204020203" pitchFamily="34" charset="0"/>
              </a:defRPr>
            </a:lvl1pPr>
          </a:lstStyle>
          <a:p>
            <a:pPr lvl="0"/>
            <a:r>
              <a:rPr lang="en-US" dirty="0" smtClean="0"/>
              <a:t>DATE</a:t>
            </a:r>
            <a:endParaRPr lang="fr-BE" dirty="0"/>
          </a:p>
        </p:txBody>
      </p:sp>
      <p:sp>
        <p:nvSpPr>
          <p:cNvPr id="16" name="Content Placeholder 8"/>
          <p:cNvSpPr>
            <a:spLocks noGrp="1"/>
          </p:cNvSpPr>
          <p:nvPr>
            <p:ph sz="quarter" idx="16"/>
          </p:nvPr>
        </p:nvSpPr>
        <p:spPr>
          <a:xfrm>
            <a:off x="5186400" y="1433254"/>
            <a:ext cx="3600000" cy="2520000"/>
          </a:xfrm>
          <a:prstGeom prst="rect">
            <a:avLst/>
          </a:prstGeom>
          <a:blipFill>
            <a:blip r:embed="rId3"/>
            <a:stretch>
              <a:fillRect/>
            </a:stretch>
          </a:blipFill>
          <a:ln w="25400">
            <a:solidFill>
              <a:schemeClr val="accent6"/>
            </a:solidFill>
          </a:ln>
        </p:spPr>
        <p:txBody>
          <a:bodyPr vert="horz"/>
          <a:lstStyle>
            <a:lvl1pPr marL="0" indent="0">
              <a:buFontTx/>
              <a:buNone/>
              <a:defRPr b="1">
                <a:latin typeface="Arial" pitchFamily="34" charset="0"/>
                <a:cs typeface="Arial" pitchFamily="34" charset="0"/>
              </a:defRPr>
            </a:lvl1pPr>
          </a:lstStyle>
          <a:p>
            <a:pPr lvl="0"/>
            <a:r>
              <a:rPr lang="en-US" dirty="0" smtClean="0"/>
              <a:t>Click to edit Master text styles</a:t>
            </a:r>
          </a:p>
        </p:txBody>
      </p:sp>
      <p:sp>
        <p:nvSpPr>
          <p:cNvPr id="17" name="Content Placeholder 10"/>
          <p:cNvSpPr>
            <a:spLocks noGrp="1"/>
          </p:cNvSpPr>
          <p:nvPr>
            <p:ph sz="quarter" idx="17"/>
          </p:nvPr>
        </p:nvSpPr>
        <p:spPr>
          <a:xfrm>
            <a:off x="6986401" y="3963844"/>
            <a:ext cx="1800000" cy="1441450"/>
          </a:xfrm>
          <a:prstGeom prst="rect">
            <a:avLst/>
          </a:prstGeom>
          <a:blipFill>
            <a:blip r:embed="rId4"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indent="0">
              <a:buFontTx/>
              <a:buNone/>
              <a:defRPr b="1">
                <a:latin typeface="Arial" pitchFamily="34" charset="0"/>
                <a:cs typeface="Arial" pitchFamily="34" charset="0"/>
              </a:defRPr>
            </a:lvl1pPr>
          </a:lstStyle>
          <a:p>
            <a:pPr lvl="0"/>
            <a:r>
              <a:rPr lang="en-US" dirty="0" smtClean="0"/>
              <a:t>Click to edit Master text styles</a:t>
            </a:r>
          </a:p>
        </p:txBody>
      </p:sp>
      <p:sp>
        <p:nvSpPr>
          <p:cNvPr id="18" name="Content Placeholder 10"/>
          <p:cNvSpPr>
            <a:spLocks noGrp="1"/>
          </p:cNvSpPr>
          <p:nvPr>
            <p:ph sz="quarter" idx="18"/>
          </p:nvPr>
        </p:nvSpPr>
        <p:spPr>
          <a:xfrm>
            <a:off x="5186400" y="3958549"/>
            <a:ext cx="1800000" cy="1441450"/>
          </a:xfrm>
          <a:prstGeom prst="rect">
            <a:avLst/>
          </a:prstGeom>
          <a:blipFill>
            <a:blip r:embed="rId5"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indent="0">
              <a:buFontTx/>
              <a:buNone/>
              <a:defRPr b="1">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9965596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0108"/>
            <a:ext cx="8229600" cy="5286412"/>
          </a:xfrm>
          <a:prstGeom prst="rect">
            <a:avLst/>
          </a:prstGeom>
        </p:spPr>
        <p:txBody>
          <a:bodyPr/>
          <a:lstStyle>
            <a:lvl1pPr>
              <a:buFontTx/>
              <a:buNone/>
              <a:defRPr sz="2000" b="1">
                <a:solidFill>
                  <a:srgbClr val="18414C"/>
                </a:solidFill>
                <a:latin typeface="Arial" pitchFamily="34" charset="0"/>
                <a:cs typeface="Arial" pitchFamily="34" charset="0"/>
              </a:defRPr>
            </a:lvl1pPr>
            <a:lvl2pPr>
              <a:buFont typeface="Wingdings" pitchFamily="2" charset="2"/>
              <a:buChar char="§"/>
              <a:defRPr sz="1800">
                <a:solidFill>
                  <a:srgbClr val="18414C"/>
                </a:solidFill>
                <a:latin typeface="Arial" pitchFamily="34" charset="0"/>
                <a:cs typeface="Arial" pitchFamily="34" charset="0"/>
              </a:defRPr>
            </a:lvl2pPr>
            <a:lvl3pPr>
              <a:buFont typeface="Wingdings" pitchFamily="2" charset="2"/>
              <a:buChar char="Ø"/>
              <a:defRPr sz="1400">
                <a:solidFill>
                  <a:srgbClr val="18414C"/>
                </a:solidFill>
                <a:latin typeface="Arial" pitchFamily="34" charset="0"/>
                <a:cs typeface="Arial" pitchFamily="34" charset="0"/>
              </a:defRPr>
            </a:lvl3pPr>
            <a:lvl4pPr>
              <a:buFont typeface="Arial" pitchFamily="34" charset="0"/>
              <a:buChar char="•"/>
              <a:defRPr sz="1400">
                <a:solidFill>
                  <a:srgbClr val="18414C"/>
                </a:solidFill>
                <a:latin typeface="Arial" pitchFamily="34" charset="0"/>
                <a:cs typeface="Arial" pitchFamily="34" charset="0"/>
              </a:defRPr>
            </a:lvl4pPr>
            <a:lvl5pPr>
              <a:defRPr sz="1400">
                <a:solidFill>
                  <a:srgbClr val="18414C"/>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9" name="Tijdelijke aanduiding voor tekst 30"/>
          <p:cNvSpPr>
            <a:spLocks noGrp="1"/>
          </p:cNvSpPr>
          <p:nvPr>
            <p:ph type="body" sz="quarter" idx="13" hasCustomPrompt="1"/>
          </p:nvPr>
        </p:nvSpPr>
        <p:spPr>
          <a:xfrm>
            <a:off x="110975" y="6498000"/>
            <a:ext cx="4716000" cy="262800"/>
          </a:xfrm>
          <a:prstGeom prst="rect">
            <a:avLst/>
          </a:prstGeom>
        </p:spPr>
        <p:txBody>
          <a:bodyPr>
            <a:normAutofit/>
          </a:bodyPr>
          <a:lstStyle>
            <a:lvl1pP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In opdracht van: &lt;opdrachtgever&gt;</a:t>
            </a:r>
            <a:endParaRPr lang="nl-BE" dirty="0"/>
          </a:p>
        </p:txBody>
      </p:sp>
      <p:sp>
        <p:nvSpPr>
          <p:cNvPr id="20" name="Tijdelijke aanduiding voor tekst 30"/>
          <p:cNvSpPr>
            <a:spLocks noGrp="1"/>
          </p:cNvSpPr>
          <p:nvPr>
            <p:ph type="body" sz="quarter" idx="14" hasCustomPrompt="1"/>
          </p:nvPr>
        </p:nvSpPr>
        <p:spPr>
          <a:xfrm>
            <a:off x="6200796" y="6498000"/>
            <a:ext cx="2808000" cy="262800"/>
          </a:xfrm>
          <a:prstGeom prst="rect">
            <a:avLst/>
          </a:prstGeom>
        </p:spPr>
        <p:txBody>
          <a:bodyPr>
            <a:normAutofit/>
          </a:bodyPr>
          <a:lstStyle>
            <a:lvl1pPr algn="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&lt;Maand jaartal&gt;</a:t>
            </a:r>
            <a:endParaRPr lang="nl-BE" dirty="0"/>
          </a:p>
        </p:txBody>
      </p:sp>
      <p:cxnSp>
        <p:nvCxnSpPr>
          <p:cNvPr id="28" name="Rechte verbindingslijn 27"/>
          <p:cNvCxnSpPr/>
          <p:nvPr userDrawn="1"/>
        </p:nvCxnSpPr>
        <p:spPr>
          <a:xfrm>
            <a:off x="142844" y="6429396"/>
            <a:ext cx="8856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302695" y="710967"/>
            <a:ext cx="277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5"/>
          <p:cNvSpPr>
            <a:spLocks noChangeArrowheads="1"/>
          </p:cNvSpPr>
          <p:nvPr userDrawn="1"/>
        </p:nvSpPr>
        <p:spPr bwMode="auto">
          <a:xfrm>
            <a:off x="8810567" y="338893"/>
            <a:ext cx="108000" cy="292388"/>
          </a:xfrm>
          <a:prstGeom prst="rect">
            <a:avLst/>
          </a:prstGeom>
          <a:solidFill>
            <a:srgbClr val="18414C"/>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636838" algn="ctr"/>
                <a:tab pos="5273675" algn="r"/>
              </a:tabLst>
            </a:pPr>
            <a:endParaRPr lang="nl-BE" sz="1300" i="1" dirty="0" smtClean="0">
              <a:solidFill>
                <a:srgbClr val="F2F4F3"/>
              </a:solidFill>
              <a:latin typeface="Arial" pitchFamily="34" charset="0"/>
              <a:cs typeface="Arial" pitchFamily="34" charset="0"/>
            </a:endParaRPr>
          </a:p>
        </p:txBody>
      </p:sp>
      <p:sp>
        <p:nvSpPr>
          <p:cNvPr id="46" name="Tijdelijke aanduiding voor tekst 45"/>
          <p:cNvSpPr>
            <a:spLocks noGrp="1"/>
          </p:cNvSpPr>
          <p:nvPr>
            <p:ph type="body" sz="quarter" idx="16" hasCustomPrompt="1"/>
          </p:nvPr>
        </p:nvSpPr>
        <p:spPr>
          <a:xfrm>
            <a:off x="3078000" y="233208"/>
            <a:ext cx="5724000" cy="576000"/>
          </a:xfrm>
          <a:prstGeom prst="rect">
            <a:avLst/>
          </a:prstGeom>
          <a:solidFill>
            <a:srgbClr val="E2F2F6">
              <a:alpha val="40000"/>
            </a:srgbClr>
          </a:solidFill>
          <a:effectLst/>
        </p:spPr>
        <p:txBody>
          <a:bodyPr>
            <a:noAutofit/>
          </a:bodyPr>
          <a:lstStyle>
            <a:lvl1pPr algn="r">
              <a:spcBef>
                <a:spcPts val="0"/>
              </a:spcBef>
              <a:buNone/>
              <a:defRPr sz="2600" spc="0" baseline="0">
                <a:solidFill>
                  <a:srgbClr val="18414C"/>
                </a:solidFill>
                <a:effectLst/>
                <a:latin typeface="Arial" pitchFamily="34" charset="0"/>
                <a:cs typeface="Arial" pitchFamily="34" charset="0"/>
              </a:defRPr>
            </a:lvl1pPr>
            <a:lvl2pPr>
              <a:defRPr sz="3600">
                <a:solidFill>
                  <a:srgbClr val="18414C"/>
                </a:solidFill>
                <a:latin typeface="Arial" pitchFamily="34" charset="0"/>
                <a:cs typeface="Arial" pitchFamily="34" charset="0"/>
              </a:defRPr>
            </a:lvl2pPr>
            <a:lvl3pPr>
              <a:defRPr sz="3600">
                <a:solidFill>
                  <a:srgbClr val="18414C"/>
                </a:solidFill>
                <a:latin typeface="Arial" pitchFamily="34" charset="0"/>
                <a:cs typeface="Arial" pitchFamily="34" charset="0"/>
              </a:defRPr>
            </a:lvl3pPr>
            <a:lvl4pPr>
              <a:defRPr sz="3600">
                <a:solidFill>
                  <a:srgbClr val="18414C"/>
                </a:solidFill>
                <a:latin typeface="Arial" pitchFamily="34" charset="0"/>
                <a:cs typeface="Arial" pitchFamily="34" charset="0"/>
              </a:defRPr>
            </a:lvl4pPr>
            <a:lvl5pPr>
              <a:defRPr sz="3600">
                <a:solidFill>
                  <a:srgbClr val="18414C"/>
                </a:solidFill>
                <a:latin typeface="Arial" pitchFamily="34" charset="0"/>
                <a:cs typeface="Arial" pitchFamily="34" charset="0"/>
              </a:defRPr>
            </a:lvl5pPr>
          </a:lstStyle>
          <a:p>
            <a:pPr lvl="0"/>
            <a:r>
              <a:rPr lang="nl-BE" dirty="0" smtClean="0"/>
              <a:t>&lt;Titel&gt;</a:t>
            </a:r>
            <a:endParaRPr lang="nl-BE" dirty="0"/>
          </a:p>
        </p:txBody>
      </p:sp>
      <p:sp>
        <p:nvSpPr>
          <p:cNvPr id="44" name="Tijdelijke aanduiding voor tekst 43"/>
          <p:cNvSpPr>
            <a:spLocks noGrp="1"/>
          </p:cNvSpPr>
          <p:nvPr>
            <p:ph type="body" sz="quarter" idx="15" hasCustomPrompt="1"/>
          </p:nvPr>
        </p:nvSpPr>
        <p:spPr>
          <a:xfrm>
            <a:off x="194400" y="331200"/>
            <a:ext cx="2880000" cy="291600"/>
          </a:xfrm>
          <a:prstGeom prst="rect">
            <a:avLst/>
          </a:prstGeom>
          <a:solidFill>
            <a:srgbClr val="18414C"/>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41" name="Tekstvak 40"/>
          <p:cNvSpPr txBox="1"/>
          <p:nvPr userDrawn="1"/>
        </p:nvSpPr>
        <p:spPr>
          <a:xfrm>
            <a:off x="3079442" y="331823"/>
            <a:ext cx="5724000" cy="291600"/>
          </a:xfrm>
          <a:prstGeom prst="rect">
            <a:avLst/>
          </a:prstGeom>
          <a:solidFill>
            <a:srgbClr val="205766">
              <a:alpha val="20000"/>
            </a:srgbClr>
          </a:solidFill>
          <a:effectLst>
            <a:outerShdw blurRad="50800" dist="38100" dir="8100000" algn="tr" rotWithShape="0">
              <a:prstClr val="black">
                <a:alpha val="40000"/>
              </a:prstClr>
            </a:outerShdw>
          </a:effectLst>
        </p:spPr>
        <p:txBody>
          <a:bodyPr wrap="square" rtlCol="0">
            <a:spAutoFit/>
          </a:bodyPr>
          <a:lstStyle/>
          <a:p>
            <a:pPr algn="ctr" defTabSz="914400"/>
            <a:endParaRPr lang="nl-BE" sz="3200" dirty="0" smtClean="0">
              <a:solidFill>
                <a:srgbClr val="EEECE1"/>
              </a:solidFill>
              <a:latin typeface="Arial" pitchFamily="34" charset="0"/>
              <a:cs typeface="Arial" pitchFamily="34" charset="0"/>
            </a:endParaRPr>
          </a:p>
        </p:txBody>
      </p:sp>
      <p:cxnSp>
        <p:nvCxnSpPr>
          <p:cNvPr id="40" name="Rechte verbindingslijn 39"/>
          <p:cNvCxnSpPr/>
          <p:nvPr userDrawn="1"/>
        </p:nvCxnSpPr>
        <p:spPr>
          <a:xfrm>
            <a:off x="3085306" y="709973"/>
            <a:ext cx="5580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29555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el en object">
    <p:bg>
      <p:bgRef idx="1001">
        <a:schemeClr val="bg1"/>
      </p:bgRef>
    </p:bg>
    <p:spTree>
      <p:nvGrpSpPr>
        <p:cNvPr id="1" name=""/>
        <p:cNvGrpSpPr/>
        <p:nvPr/>
      </p:nvGrpSpPr>
      <p:grpSpPr>
        <a:xfrm>
          <a:off x="0" y="0"/>
          <a:ext cx="0" cy="0"/>
          <a:chOff x="0" y="0"/>
          <a:chExt cx="0" cy="0"/>
        </a:xfrm>
      </p:grpSpPr>
      <p:cxnSp>
        <p:nvCxnSpPr>
          <p:cNvPr id="28" name="Rechte verbindingslijn 27"/>
          <p:cNvCxnSpPr/>
          <p:nvPr userDrawn="1"/>
        </p:nvCxnSpPr>
        <p:spPr>
          <a:xfrm>
            <a:off x="142844" y="6295584"/>
            <a:ext cx="8856000" cy="1588"/>
          </a:xfrm>
          <a:prstGeom prst="line">
            <a:avLst/>
          </a:prstGeom>
          <a:ln w="25400">
            <a:solidFill>
              <a:srgbClr val="4B7D4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80664" y="710967"/>
            <a:ext cx="835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ijdelijke aanduiding voor tekst 43"/>
          <p:cNvSpPr>
            <a:spLocks noGrp="1"/>
          </p:cNvSpPr>
          <p:nvPr>
            <p:ph type="body" sz="quarter" idx="15" hasCustomPrompt="1"/>
          </p:nvPr>
        </p:nvSpPr>
        <p:spPr>
          <a:xfrm>
            <a:off x="672369" y="331200"/>
            <a:ext cx="2880000" cy="291600"/>
          </a:xfrm>
          <a:prstGeom prst="rect">
            <a:avLst/>
          </a:prstGeom>
          <a:solidFill>
            <a:srgbClr val="4B7D47"/>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13" name="Tekstvak 12"/>
          <p:cNvSpPr txBox="1"/>
          <p:nvPr userDrawn="1"/>
        </p:nvSpPr>
        <p:spPr>
          <a:xfrm>
            <a:off x="611800" y="6386490"/>
            <a:ext cx="2160000" cy="397032"/>
          </a:xfrm>
          <a:prstGeom prst="rect">
            <a:avLst/>
          </a:prstGeom>
          <a:noFill/>
        </p:spPr>
        <p:txBody>
          <a:bodyPr wrap="square" rtlCol="0">
            <a:spAutoFit/>
          </a:bodyPr>
          <a:lstStyle/>
          <a:p>
            <a:pPr defTabSz="914400">
              <a:lnSpc>
                <a:spcPct val="110000"/>
              </a:lnSpc>
              <a:defRPr/>
            </a:pPr>
            <a:r>
              <a:rPr lang="nl-BE" sz="900" dirty="0" smtClean="0">
                <a:solidFill>
                  <a:srgbClr val="54483A"/>
                </a:solidFill>
                <a:latin typeface="Arial" pitchFamily="34" charset="0"/>
                <a:cs typeface="Arial" pitchFamily="34" charset="0"/>
              </a:rPr>
              <a:t>M.A.S.</a:t>
            </a:r>
          </a:p>
          <a:p>
            <a:pPr defTabSz="914400">
              <a:lnSpc>
                <a:spcPct val="110000"/>
              </a:lnSpc>
              <a:defRPr/>
            </a:pPr>
            <a:r>
              <a:rPr lang="nl-BE" sz="900" i="1" dirty="0" smtClean="0">
                <a:solidFill>
                  <a:srgbClr val="54483A"/>
                </a:solidFill>
                <a:latin typeface="Arial" pitchFamily="34" charset="0"/>
                <a:cs typeface="Arial" pitchFamily="34" charset="0"/>
              </a:rPr>
              <a:t>Marktstudies  op maat</a:t>
            </a:r>
          </a:p>
        </p:txBody>
      </p:sp>
      <p:sp>
        <p:nvSpPr>
          <p:cNvPr id="14" name="Tekstvak 13"/>
          <p:cNvSpPr txBox="1"/>
          <p:nvPr userDrawn="1"/>
        </p:nvSpPr>
        <p:spPr>
          <a:xfrm>
            <a:off x="5148064" y="6386490"/>
            <a:ext cx="3897312" cy="397032"/>
          </a:xfrm>
          <a:prstGeom prst="rect">
            <a:avLst/>
          </a:prstGeom>
          <a:noFill/>
        </p:spPr>
        <p:txBody>
          <a:bodyPr wrap="square" rtlCol="0">
            <a:spAutoFit/>
          </a:bodyPr>
          <a:lstStyle/>
          <a:p>
            <a:pPr algn="r" defTabSz="914400">
              <a:lnSpc>
                <a:spcPct val="110000"/>
              </a:lnSpc>
              <a:defRPr/>
            </a:pPr>
            <a:r>
              <a:rPr lang="nl-BE" sz="900" dirty="0" smtClean="0">
                <a:solidFill>
                  <a:srgbClr val="54483A"/>
                </a:solidFill>
                <a:latin typeface="Arial" pitchFamily="34" charset="0"/>
                <a:cs typeface="Arial" pitchFamily="34" charset="0"/>
              </a:rPr>
              <a:t>FOD Volksgezondheid, Veiligheid van de Voedselketen en Leefmilieu</a:t>
            </a:r>
          </a:p>
          <a:p>
            <a:pPr algn="r" defTabSz="914400">
              <a:lnSpc>
                <a:spcPct val="110000"/>
              </a:lnSpc>
              <a:defRPr/>
            </a:pPr>
            <a:r>
              <a:rPr lang="nl-BE" sz="900" dirty="0" smtClean="0">
                <a:solidFill>
                  <a:srgbClr val="54483A"/>
                </a:solidFill>
                <a:latin typeface="Arial" pitchFamily="34" charset="0"/>
                <a:cs typeface="Arial" pitchFamily="34" charset="0"/>
              </a:rPr>
              <a:t>Klimaatenquête 2017</a:t>
            </a:r>
            <a:endParaRPr lang="nl-BE" sz="900" i="1" dirty="0" smtClean="0">
              <a:solidFill>
                <a:srgbClr val="54483A"/>
              </a:solidFill>
              <a:latin typeface="Arial" pitchFamily="34" charset="0"/>
              <a:cs typeface="Arial" pitchFamily="34" charset="0"/>
            </a:endParaRPr>
          </a:p>
        </p:txBody>
      </p:sp>
      <p:pic>
        <p:nvPicPr>
          <p:cNvPr id="15" name="Afbeelding 14" descr="MAS_logo_1.jpg"/>
          <p:cNvPicPr>
            <a:picLocks noChangeAspect="1"/>
          </p:cNvPicPr>
          <p:nvPr userDrawn="1"/>
        </p:nvPicPr>
        <p:blipFill>
          <a:blip r:embed="rId2" cstate="print"/>
          <a:stretch>
            <a:fillRect/>
          </a:stretch>
        </p:blipFill>
        <p:spPr>
          <a:xfrm>
            <a:off x="107504" y="6404133"/>
            <a:ext cx="504056" cy="481251"/>
          </a:xfrm>
          <a:prstGeom prst="rect">
            <a:avLst/>
          </a:prstGeom>
        </p:spPr>
      </p:pic>
      <p:sp>
        <p:nvSpPr>
          <p:cNvPr id="18" name="Tekstvak 17"/>
          <p:cNvSpPr txBox="1"/>
          <p:nvPr userDrawn="1"/>
        </p:nvSpPr>
        <p:spPr>
          <a:xfrm>
            <a:off x="3851920" y="343689"/>
            <a:ext cx="5184080" cy="276999"/>
          </a:xfrm>
          <a:prstGeom prst="rect">
            <a:avLst/>
          </a:prstGeom>
          <a:solidFill>
            <a:srgbClr val="4B7D47"/>
          </a:solidFill>
          <a:effectLst>
            <a:outerShdw blurRad="50800" dist="38100" dir="2700000" algn="tl" rotWithShape="0">
              <a:prstClr val="black">
                <a:alpha val="40000"/>
              </a:prstClr>
            </a:outerShdw>
          </a:effectLst>
        </p:spPr>
        <p:txBody>
          <a:bodyPr wrap="square" rtlCol="0">
            <a:spAutoFit/>
          </a:bodyPr>
          <a:lstStyle/>
          <a:p>
            <a:pPr algn="ctr" defTabSz="914400"/>
            <a:endParaRPr lang="nl-BE" sz="1200" b="1" dirty="0" smtClean="0">
              <a:solidFill>
                <a:prstClr val="white"/>
              </a:solidFill>
              <a:latin typeface="Arial" pitchFamily="34" charset="0"/>
              <a:cs typeface="Arial" pitchFamily="34" charset="0"/>
            </a:endParaRPr>
          </a:p>
        </p:txBody>
      </p:sp>
      <p:sp>
        <p:nvSpPr>
          <p:cNvPr id="10" name="Rechthoek 9" hidden="1"/>
          <p:cNvSpPr/>
          <p:nvPr userDrawn="1"/>
        </p:nvSpPr>
        <p:spPr>
          <a:xfrm>
            <a:off x="4274450" y="6453336"/>
            <a:ext cx="458331" cy="276999"/>
          </a:xfrm>
          <a:prstGeom prst="rect">
            <a:avLst/>
          </a:prstGeom>
        </p:spPr>
        <p:txBody>
          <a:bodyPr wrap="none">
            <a:spAutoFit/>
          </a:bodyPr>
          <a:lstStyle/>
          <a:p>
            <a:pPr defTabSz="914400"/>
            <a:fld id="{8C4F5AF9-9063-40C3-AC90-3F24FDF2AE4A}" type="slidenum">
              <a:rPr lang="nl-BE" sz="1200" smtClean="0">
                <a:solidFill>
                  <a:srgbClr val="54483A"/>
                </a:solidFill>
                <a:latin typeface="Arial" pitchFamily="34" charset="0"/>
                <a:cs typeface="Arial" pitchFamily="34" charset="0"/>
              </a:rPr>
              <a:pPr defTabSz="914400"/>
              <a:t>‹N°›</a:t>
            </a:fld>
            <a:endParaRPr lang="nl-BE" sz="1200" dirty="0">
              <a:solidFill>
                <a:prstClr val="black"/>
              </a:solidFill>
            </a:endParaRPr>
          </a:p>
        </p:txBody>
      </p:sp>
    </p:spTree>
    <p:extLst>
      <p:ext uri="{BB962C8B-B14F-4D97-AF65-F5344CB8AC3E}">
        <p14:creationId xmlns:p14="http://schemas.microsoft.com/office/powerpoint/2010/main" val="18212609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0108"/>
            <a:ext cx="8229600" cy="5286412"/>
          </a:xfrm>
          <a:prstGeom prst="rect">
            <a:avLst/>
          </a:prstGeom>
        </p:spPr>
        <p:txBody>
          <a:bodyPr/>
          <a:lstStyle>
            <a:lvl1pPr>
              <a:buFontTx/>
              <a:buNone/>
              <a:defRPr sz="2000" b="1">
                <a:solidFill>
                  <a:srgbClr val="18414C"/>
                </a:solidFill>
                <a:latin typeface="Arial" pitchFamily="34" charset="0"/>
                <a:cs typeface="Arial" pitchFamily="34" charset="0"/>
              </a:defRPr>
            </a:lvl1pPr>
            <a:lvl2pPr>
              <a:buFont typeface="Wingdings" pitchFamily="2" charset="2"/>
              <a:buChar char="§"/>
              <a:defRPr sz="1800">
                <a:solidFill>
                  <a:srgbClr val="18414C"/>
                </a:solidFill>
                <a:latin typeface="Arial" pitchFamily="34" charset="0"/>
                <a:cs typeface="Arial" pitchFamily="34" charset="0"/>
              </a:defRPr>
            </a:lvl2pPr>
            <a:lvl3pPr>
              <a:buFont typeface="Wingdings" pitchFamily="2" charset="2"/>
              <a:buChar char="Ø"/>
              <a:defRPr sz="1400">
                <a:solidFill>
                  <a:srgbClr val="18414C"/>
                </a:solidFill>
                <a:latin typeface="Arial" pitchFamily="34" charset="0"/>
                <a:cs typeface="Arial" pitchFamily="34" charset="0"/>
              </a:defRPr>
            </a:lvl3pPr>
            <a:lvl4pPr>
              <a:buFont typeface="Arial" pitchFamily="34" charset="0"/>
              <a:buChar char="•"/>
              <a:defRPr sz="1400">
                <a:solidFill>
                  <a:srgbClr val="18414C"/>
                </a:solidFill>
                <a:latin typeface="Arial" pitchFamily="34" charset="0"/>
                <a:cs typeface="Arial" pitchFamily="34" charset="0"/>
              </a:defRPr>
            </a:lvl4pPr>
            <a:lvl5pPr>
              <a:defRPr sz="1400">
                <a:solidFill>
                  <a:srgbClr val="18414C"/>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9" name="Tijdelijke aanduiding voor tekst 30"/>
          <p:cNvSpPr>
            <a:spLocks noGrp="1"/>
          </p:cNvSpPr>
          <p:nvPr>
            <p:ph type="body" sz="quarter" idx="13" hasCustomPrompt="1"/>
          </p:nvPr>
        </p:nvSpPr>
        <p:spPr>
          <a:xfrm>
            <a:off x="110975" y="6498000"/>
            <a:ext cx="4716000" cy="262800"/>
          </a:xfrm>
          <a:prstGeom prst="rect">
            <a:avLst/>
          </a:prstGeom>
        </p:spPr>
        <p:txBody>
          <a:bodyPr>
            <a:normAutofit/>
          </a:bodyPr>
          <a:lstStyle>
            <a:lvl1pP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In opdracht van: &lt;opdrachtgever&gt;</a:t>
            </a:r>
            <a:endParaRPr lang="nl-BE" dirty="0"/>
          </a:p>
        </p:txBody>
      </p:sp>
      <p:sp>
        <p:nvSpPr>
          <p:cNvPr id="20" name="Tijdelijke aanduiding voor tekst 30"/>
          <p:cNvSpPr>
            <a:spLocks noGrp="1"/>
          </p:cNvSpPr>
          <p:nvPr>
            <p:ph type="body" sz="quarter" idx="14" hasCustomPrompt="1"/>
          </p:nvPr>
        </p:nvSpPr>
        <p:spPr>
          <a:xfrm>
            <a:off x="6200796" y="6498000"/>
            <a:ext cx="2808000" cy="262800"/>
          </a:xfrm>
          <a:prstGeom prst="rect">
            <a:avLst/>
          </a:prstGeom>
        </p:spPr>
        <p:txBody>
          <a:bodyPr>
            <a:normAutofit/>
          </a:bodyPr>
          <a:lstStyle>
            <a:lvl1pPr algn="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&lt;Maand jaartal&gt;</a:t>
            </a:r>
            <a:endParaRPr lang="nl-BE" dirty="0"/>
          </a:p>
        </p:txBody>
      </p:sp>
      <p:cxnSp>
        <p:nvCxnSpPr>
          <p:cNvPr id="28" name="Rechte verbindingslijn 27"/>
          <p:cNvCxnSpPr/>
          <p:nvPr userDrawn="1"/>
        </p:nvCxnSpPr>
        <p:spPr>
          <a:xfrm>
            <a:off x="142844" y="6429396"/>
            <a:ext cx="8856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302695" y="710967"/>
            <a:ext cx="277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5"/>
          <p:cNvSpPr>
            <a:spLocks noChangeArrowheads="1"/>
          </p:cNvSpPr>
          <p:nvPr userDrawn="1"/>
        </p:nvSpPr>
        <p:spPr bwMode="auto">
          <a:xfrm>
            <a:off x="8810567" y="338893"/>
            <a:ext cx="108000" cy="292388"/>
          </a:xfrm>
          <a:prstGeom prst="rect">
            <a:avLst/>
          </a:prstGeom>
          <a:solidFill>
            <a:srgbClr val="18414C"/>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636838" algn="ctr"/>
                <a:tab pos="5273675" algn="r"/>
              </a:tabLst>
            </a:pPr>
            <a:endParaRPr lang="nl-BE" sz="1300" i="1" dirty="0" smtClean="0">
              <a:solidFill>
                <a:srgbClr val="F2F4F3"/>
              </a:solidFill>
              <a:latin typeface="Arial" pitchFamily="34" charset="0"/>
              <a:cs typeface="Arial" pitchFamily="34" charset="0"/>
            </a:endParaRPr>
          </a:p>
        </p:txBody>
      </p:sp>
      <p:sp>
        <p:nvSpPr>
          <p:cNvPr id="46" name="Tijdelijke aanduiding voor tekst 45"/>
          <p:cNvSpPr>
            <a:spLocks noGrp="1"/>
          </p:cNvSpPr>
          <p:nvPr>
            <p:ph type="body" sz="quarter" idx="16" hasCustomPrompt="1"/>
          </p:nvPr>
        </p:nvSpPr>
        <p:spPr>
          <a:xfrm>
            <a:off x="3078000" y="233208"/>
            <a:ext cx="5724000" cy="576000"/>
          </a:xfrm>
          <a:prstGeom prst="rect">
            <a:avLst/>
          </a:prstGeom>
          <a:solidFill>
            <a:srgbClr val="E2F2F6">
              <a:alpha val="40000"/>
            </a:srgbClr>
          </a:solidFill>
          <a:effectLst/>
        </p:spPr>
        <p:txBody>
          <a:bodyPr>
            <a:noAutofit/>
          </a:bodyPr>
          <a:lstStyle>
            <a:lvl1pPr algn="r">
              <a:spcBef>
                <a:spcPts val="0"/>
              </a:spcBef>
              <a:buNone/>
              <a:defRPr sz="2600" spc="0" baseline="0">
                <a:solidFill>
                  <a:srgbClr val="18414C"/>
                </a:solidFill>
                <a:effectLst/>
                <a:latin typeface="Arial" pitchFamily="34" charset="0"/>
                <a:cs typeface="Arial" pitchFamily="34" charset="0"/>
              </a:defRPr>
            </a:lvl1pPr>
            <a:lvl2pPr>
              <a:defRPr sz="3600">
                <a:solidFill>
                  <a:srgbClr val="18414C"/>
                </a:solidFill>
                <a:latin typeface="Arial" pitchFamily="34" charset="0"/>
                <a:cs typeface="Arial" pitchFamily="34" charset="0"/>
              </a:defRPr>
            </a:lvl2pPr>
            <a:lvl3pPr>
              <a:defRPr sz="3600">
                <a:solidFill>
                  <a:srgbClr val="18414C"/>
                </a:solidFill>
                <a:latin typeface="Arial" pitchFamily="34" charset="0"/>
                <a:cs typeface="Arial" pitchFamily="34" charset="0"/>
              </a:defRPr>
            </a:lvl3pPr>
            <a:lvl4pPr>
              <a:defRPr sz="3600">
                <a:solidFill>
                  <a:srgbClr val="18414C"/>
                </a:solidFill>
                <a:latin typeface="Arial" pitchFamily="34" charset="0"/>
                <a:cs typeface="Arial" pitchFamily="34" charset="0"/>
              </a:defRPr>
            </a:lvl4pPr>
            <a:lvl5pPr>
              <a:defRPr sz="3600">
                <a:solidFill>
                  <a:srgbClr val="18414C"/>
                </a:solidFill>
                <a:latin typeface="Arial" pitchFamily="34" charset="0"/>
                <a:cs typeface="Arial" pitchFamily="34" charset="0"/>
              </a:defRPr>
            </a:lvl5pPr>
          </a:lstStyle>
          <a:p>
            <a:pPr lvl="0"/>
            <a:r>
              <a:rPr lang="nl-BE" dirty="0" smtClean="0"/>
              <a:t>&lt;Titel&gt;</a:t>
            </a:r>
            <a:endParaRPr lang="nl-BE" dirty="0"/>
          </a:p>
        </p:txBody>
      </p:sp>
      <p:sp>
        <p:nvSpPr>
          <p:cNvPr id="44" name="Tijdelijke aanduiding voor tekst 43"/>
          <p:cNvSpPr>
            <a:spLocks noGrp="1"/>
          </p:cNvSpPr>
          <p:nvPr>
            <p:ph type="body" sz="quarter" idx="15" hasCustomPrompt="1"/>
          </p:nvPr>
        </p:nvSpPr>
        <p:spPr>
          <a:xfrm>
            <a:off x="194400" y="331200"/>
            <a:ext cx="2880000" cy="291600"/>
          </a:xfrm>
          <a:prstGeom prst="rect">
            <a:avLst/>
          </a:prstGeom>
          <a:solidFill>
            <a:srgbClr val="18414C"/>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41" name="Tekstvak 40"/>
          <p:cNvSpPr txBox="1"/>
          <p:nvPr userDrawn="1"/>
        </p:nvSpPr>
        <p:spPr>
          <a:xfrm>
            <a:off x="3079442" y="331823"/>
            <a:ext cx="5724000" cy="291600"/>
          </a:xfrm>
          <a:prstGeom prst="rect">
            <a:avLst/>
          </a:prstGeom>
          <a:solidFill>
            <a:srgbClr val="205766">
              <a:alpha val="20000"/>
            </a:srgbClr>
          </a:solidFill>
          <a:effectLst>
            <a:outerShdw blurRad="50800" dist="38100" dir="8100000" algn="tr" rotWithShape="0">
              <a:prstClr val="black">
                <a:alpha val="40000"/>
              </a:prstClr>
            </a:outerShdw>
          </a:effectLst>
        </p:spPr>
        <p:txBody>
          <a:bodyPr wrap="square" rtlCol="0">
            <a:spAutoFit/>
          </a:bodyPr>
          <a:lstStyle/>
          <a:p>
            <a:pPr algn="ctr" defTabSz="914400"/>
            <a:endParaRPr lang="nl-BE" sz="3200" dirty="0" smtClean="0">
              <a:solidFill>
                <a:srgbClr val="EEECE1"/>
              </a:solidFill>
              <a:latin typeface="Arial" pitchFamily="34" charset="0"/>
              <a:cs typeface="Arial" pitchFamily="34" charset="0"/>
            </a:endParaRPr>
          </a:p>
        </p:txBody>
      </p:sp>
      <p:cxnSp>
        <p:nvCxnSpPr>
          <p:cNvPr id="40" name="Rechte verbindingslijn 39"/>
          <p:cNvCxnSpPr/>
          <p:nvPr userDrawn="1"/>
        </p:nvCxnSpPr>
        <p:spPr>
          <a:xfrm>
            <a:off x="3085306" y="709973"/>
            <a:ext cx="5580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76047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el en object">
    <p:bg>
      <p:bgRef idx="1001">
        <a:schemeClr val="bg1"/>
      </p:bgRef>
    </p:bg>
    <p:spTree>
      <p:nvGrpSpPr>
        <p:cNvPr id="1" name=""/>
        <p:cNvGrpSpPr/>
        <p:nvPr/>
      </p:nvGrpSpPr>
      <p:grpSpPr>
        <a:xfrm>
          <a:off x="0" y="0"/>
          <a:ext cx="0" cy="0"/>
          <a:chOff x="0" y="0"/>
          <a:chExt cx="0" cy="0"/>
        </a:xfrm>
      </p:grpSpPr>
      <p:cxnSp>
        <p:nvCxnSpPr>
          <p:cNvPr id="28" name="Rechte verbindingslijn 27"/>
          <p:cNvCxnSpPr/>
          <p:nvPr userDrawn="1"/>
        </p:nvCxnSpPr>
        <p:spPr>
          <a:xfrm>
            <a:off x="142844" y="6295584"/>
            <a:ext cx="8856000" cy="1588"/>
          </a:xfrm>
          <a:prstGeom prst="line">
            <a:avLst/>
          </a:prstGeom>
          <a:ln w="25400">
            <a:solidFill>
              <a:srgbClr val="4B7D4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80664" y="710967"/>
            <a:ext cx="835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ijdelijke aanduiding voor tekst 43"/>
          <p:cNvSpPr>
            <a:spLocks noGrp="1"/>
          </p:cNvSpPr>
          <p:nvPr>
            <p:ph type="body" sz="quarter" idx="15" hasCustomPrompt="1"/>
          </p:nvPr>
        </p:nvSpPr>
        <p:spPr>
          <a:xfrm>
            <a:off x="672369" y="331200"/>
            <a:ext cx="2880000" cy="291600"/>
          </a:xfrm>
          <a:prstGeom prst="rect">
            <a:avLst/>
          </a:prstGeom>
          <a:solidFill>
            <a:srgbClr val="4B7D47"/>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13" name="Tekstvak 12"/>
          <p:cNvSpPr txBox="1"/>
          <p:nvPr userDrawn="1"/>
        </p:nvSpPr>
        <p:spPr>
          <a:xfrm>
            <a:off x="611800" y="6386490"/>
            <a:ext cx="2160000" cy="397032"/>
          </a:xfrm>
          <a:prstGeom prst="rect">
            <a:avLst/>
          </a:prstGeom>
          <a:noFill/>
        </p:spPr>
        <p:txBody>
          <a:bodyPr wrap="square" rtlCol="0">
            <a:spAutoFit/>
          </a:bodyPr>
          <a:lstStyle/>
          <a:p>
            <a:pPr defTabSz="914400">
              <a:lnSpc>
                <a:spcPct val="110000"/>
              </a:lnSpc>
              <a:defRPr/>
            </a:pPr>
            <a:r>
              <a:rPr lang="nl-BE" sz="900" dirty="0" smtClean="0">
                <a:solidFill>
                  <a:srgbClr val="54483A"/>
                </a:solidFill>
                <a:latin typeface="Arial" pitchFamily="34" charset="0"/>
                <a:cs typeface="Arial" pitchFamily="34" charset="0"/>
              </a:rPr>
              <a:t>M.A.S.</a:t>
            </a:r>
          </a:p>
          <a:p>
            <a:pPr defTabSz="914400">
              <a:lnSpc>
                <a:spcPct val="110000"/>
              </a:lnSpc>
              <a:defRPr/>
            </a:pPr>
            <a:r>
              <a:rPr lang="nl-BE" sz="900" i="1" dirty="0" smtClean="0">
                <a:solidFill>
                  <a:srgbClr val="54483A"/>
                </a:solidFill>
                <a:latin typeface="Arial" pitchFamily="34" charset="0"/>
                <a:cs typeface="Arial" pitchFamily="34" charset="0"/>
              </a:rPr>
              <a:t>Marktstudies  op maat</a:t>
            </a:r>
          </a:p>
        </p:txBody>
      </p:sp>
      <p:sp>
        <p:nvSpPr>
          <p:cNvPr id="14" name="Tekstvak 13"/>
          <p:cNvSpPr txBox="1"/>
          <p:nvPr userDrawn="1"/>
        </p:nvSpPr>
        <p:spPr>
          <a:xfrm>
            <a:off x="5148064" y="6386490"/>
            <a:ext cx="3897312" cy="397032"/>
          </a:xfrm>
          <a:prstGeom prst="rect">
            <a:avLst/>
          </a:prstGeom>
          <a:noFill/>
        </p:spPr>
        <p:txBody>
          <a:bodyPr wrap="square" rtlCol="0">
            <a:spAutoFit/>
          </a:bodyPr>
          <a:lstStyle/>
          <a:p>
            <a:pPr algn="r" defTabSz="914400">
              <a:lnSpc>
                <a:spcPct val="110000"/>
              </a:lnSpc>
              <a:defRPr/>
            </a:pPr>
            <a:r>
              <a:rPr lang="nl-BE" sz="900" dirty="0" smtClean="0">
                <a:solidFill>
                  <a:srgbClr val="54483A"/>
                </a:solidFill>
                <a:latin typeface="Arial" pitchFamily="34" charset="0"/>
                <a:cs typeface="Arial" pitchFamily="34" charset="0"/>
              </a:rPr>
              <a:t>FOD Volksgezondheid, Veiligheid van de Voedselketen en Leefmilieu</a:t>
            </a:r>
          </a:p>
          <a:p>
            <a:pPr algn="r" defTabSz="914400">
              <a:lnSpc>
                <a:spcPct val="110000"/>
              </a:lnSpc>
              <a:defRPr/>
            </a:pPr>
            <a:r>
              <a:rPr lang="nl-BE" sz="900" dirty="0" smtClean="0">
                <a:solidFill>
                  <a:srgbClr val="54483A"/>
                </a:solidFill>
                <a:latin typeface="Arial" pitchFamily="34" charset="0"/>
                <a:cs typeface="Arial" pitchFamily="34" charset="0"/>
              </a:rPr>
              <a:t>Klimaatenquête 2017</a:t>
            </a:r>
            <a:endParaRPr lang="nl-BE" sz="900" i="1" dirty="0" smtClean="0">
              <a:solidFill>
                <a:srgbClr val="54483A"/>
              </a:solidFill>
              <a:latin typeface="Arial" pitchFamily="34" charset="0"/>
              <a:cs typeface="Arial" pitchFamily="34" charset="0"/>
            </a:endParaRPr>
          </a:p>
        </p:txBody>
      </p:sp>
      <p:pic>
        <p:nvPicPr>
          <p:cNvPr id="15" name="Afbeelding 14" descr="MAS_logo_1.jpg"/>
          <p:cNvPicPr>
            <a:picLocks noChangeAspect="1"/>
          </p:cNvPicPr>
          <p:nvPr userDrawn="1"/>
        </p:nvPicPr>
        <p:blipFill>
          <a:blip r:embed="rId2" cstate="print"/>
          <a:stretch>
            <a:fillRect/>
          </a:stretch>
        </p:blipFill>
        <p:spPr>
          <a:xfrm>
            <a:off x="107504" y="6404133"/>
            <a:ext cx="504056" cy="481251"/>
          </a:xfrm>
          <a:prstGeom prst="rect">
            <a:avLst/>
          </a:prstGeom>
        </p:spPr>
      </p:pic>
      <p:sp>
        <p:nvSpPr>
          <p:cNvPr id="18" name="Tekstvak 17"/>
          <p:cNvSpPr txBox="1"/>
          <p:nvPr userDrawn="1"/>
        </p:nvSpPr>
        <p:spPr>
          <a:xfrm>
            <a:off x="3851920" y="343689"/>
            <a:ext cx="5184080" cy="276999"/>
          </a:xfrm>
          <a:prstGeom prst="rect">
            <a:avLst/>
          </a:prstGeom>
          <a:solidFill>
            <a:srgbClr val="4B7D47"/>
          </a:solidFill>
          <a:effectLst>
            <a:outerShdw blurRad="50800" dist="38100" dir="2700000" algn="tl" rotWithShape="0">
              <a:prstClr val="black">
                <a:alpha val="40000"/>
              </a:prstClr>
            </a:outerShdw>
          </a:effectLst>
        </p:spPr>
        <p:txBody>
          <a:bodyPr wrap="square" rtlCol="0">
            <a:spAutoFit/>
          </a:bodyPr>
          <a:lstStyle/>
          <a:p>
            <a:pPr algn="ctr" defTabSz="914400"/>
            <a:endParaRPr lang="nl-BE" sz="1200" b="1" dirty="0" smtClean="0">
              <a:solidFill>
                <a:prstClr val="white"/>
              </a:solidFill>
              <a:latin typeface="Arial" pitchFamily="34" charset="0"/>
              <a:cs typeface="Arial" pitchFamily="34" charset="0"/>
            </a:endParaRPr>
          </a:p>
        </p:txBody>
      </p:sp>
      <p:sp>
        <p:nvSpPr>
          <p:cNvPr id="10" name="Rechthoek 9" hidden="1"/>
          <p:cNvSpPr/>
          <p:nvPr userDrawn="1"/>
        </p:nvSpPr>
        <p:spPr>
          <a:xfrm>
            <a:off x="4274450" y="6453336"/>
            <a:ext cx="458331" cy="276999"/>
          </a:xfrm>
          <a:prstGeom prst="rect">
            <a:avLst/>
          </a:prstGeom>
        </p:spPr>
        <p:txBody>
          <a:bodyPr wrap="none">
            <a:spAutoFit/>
          </a:bodyPr>
          <a:lstStyle/>
          <a:p>
            <a:pPr defTabSz="914400"/>
            <a:fld id="{8C4F5AF9-9063-40C3-AC90-3F24FDF2AE4A}" type="slidenum">
              <a:rPr lang="nl-BE" sz="1200" smtClean="0">
                <a:solidFill>
                  <a:srgbClr val="54483A"/>
                </a:solidFill>
                <a:latin typeface="Arial" pitchFamily="34" charset="0"/>
                <a:cs typeface="Arial" pitchFamily="34" charset="0"/>
              </a:rPr>
              <a:pPr defTabSz="914400"/>
              <a:t>‹N°›</a:t>
            </a:fld>
            <a:endParaRPr lang="nl-BE" sz="1200" dirty="0">
              <a:solidFill>
                <a:prstClr val="black"/>
              </a:solidFill>
            </a:endParaRPr>
          </a:p>
        </p:txBody>
      </p:sp>
    </p:spTree>
    <p:extLst>
      <p:ext uri="{BB962C8B-B14F-4D97-AF65-F5344CB8AC3E}">
        <p14:creationId xmlns:p14="http://schemas.microsoft.com/office/powerpoint/2010/main" val="25255392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0108"/>
            <a:ext cx="8229600" cy="5286412"/>
          </a:xfrm>
          <a:prstGeom prst="rect">
            <a:avLst/>
          </a:prstGeom>
        </p:spPr>
        <p:txBody>
          <a:bodyPr/>
          <a:lstStyle>
            <a:lvl1pPr>
              <a:buFontTx/>
              <a:buNone/>
              <a:defRPr sz="2000" b="1">
                <a:solidFill>
                  <a:srgbClr val="18414C"/>
                </a:solidFill>
                <a:latin typeface="Arial" pitchFamily="34" charset="0"/>
                <a:cs typeface="Arial" pitchFamily="34" charset="0"/>
              </a:defRPr>
            </a:lvl1pPr>
            <a:lvl2pPr>
              <a:buFont typeface="Wingdings" pitchFamily="2" charset="2"/>
              <a:buChar char="§"/>
              <a:defRPr sz="1800">
                <a:solidFill>
                  <a:srgbClr val="18414C"/>
                </a:solidFill>
                <a:latin typeface="Arial" pitchFamily="34" charset="0"/>
                <a:cs typeface="Arial" pitchFamily="34" charset="0"/>
              </a:defRPr>
            </a:lvl2pPr>
            <a:lvl3pPr>
              <a:buFont typeface="Wingdings" pitchFamily="2" charset="2"/>
              <a:buChar char="Ø"/>
              <a:defRPr sz="1400">
                <a:solidFill>
                  <a:srgbClr val="18414C"/>
                </a:solidFill>
                <a:latin typeface="Arial" pitchFamily="34" charset="0"/>
                <a:cs typeface="Arial" pitchFamily="34" charset="0"/>
              </a:defRPr>
            </a:lvl3pPr>
            <a:lvl4pPr>
              <a:buFont typeface="Arial" pitchFamily="34" charset="0"/>
              <a:buChar char="•"/>
              <a:defRPr sz="1400">
                <a:solidFill>
                  <a:srgbClr val="18414C"/>
                </a:solidFill>
                <a:latin typeface="Arial" pitchFamily="34" charset="0"/>
                <a:cs typeface="Arial" pitchFamily="34" charset="0"/>
              </a:defRPr>
            </a:lvl4pPr>
            <a:lvl5pPr>
              <a:defRPr sz="1400">
                <a:solidFill>
                  <a:srgbClr val="18414C"/>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9" name="Tijdelijke aanduiding voor tekst 30"/>
          <p:cNvSpPr>
            <a:spLocks noGrp="1"/>
          </p:cNvSpPr>
          <p:nvPr>
            <p:ph type="body" sz="quarter" idx="13" hasCustomPrompt="1"/>
          </p:nvPr>
        </p:nvSpPr>
        <p:spPr>
          <a:xfrm>
            <a:off x="110975" y="6498000"/>
            <a:ext cx="4716000" cy="262800"/>
          </a:xfrm>
          <a:prstGeom prst="rect">
            <a:avLst/>
          </a:prstGeom>
        </p:spPr>
        <p:txBody>
          <a:bodyPr>
            <a:normAutofit/>
          </a:bodyPr>
          <a:lstStyle>
            <a:lvl1pP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In opdracht van: &lt;opdrachtgever&gt;</a:t>
            </a:r>
            <a:endParaRPr lang="nl-BE" dirty="0"/>
          </a:p>
        </p:txBody>
      </p:sp>
      <p:sp>
        <p:nvSpPr>
          <p:cNvPr id="20" name="Tijdelijke aanduiding voor tekst 30"/>
          <p:cNvSpPr>
            <a:spLocks noGrp="1"/>
          </p:cNvSpPr>
          <p:nvPr>
            <p:ph type="body" sz="quarter" idx="14" hasCustomPrompt="1"/>
          </p:nvPr>
        </p:nvSpPr>
        <p:spPr>
          <a:xfrm>
            <a:off x="6200796" y="6498000"/>
            <a:ext cx="2808000" cy="262800"/>
          </a:xfrm>
          <a:prstGeom prst="rect">
            <a:avLst/>
          </a:prstGeom>
        </p:spPr>
        <p:txBody>
          <a:bodyPr>
            <a:normAutofit/>
          </a:bodyPr>
          <a:lstStyle>
            <a:lvl1pPr algn="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&lt;Maand jaartal&gt;</a:t>
            </a:r>
            <a:endParaRPr lang="nl-BE" dirty="0"/>
          </a:p>
        </p:txBody>
      </p:sp>
      <p:cxnSp>
        <p:nvCxnSpPr>
          <p:cNvPr id="28" name="Rechte verbindingslijn 27"/>
          <p:cNvCxnSpPr/>
          <p:nvPr userDrawn="1"/>
        </p:nvCxnSpPr>
        <p:spPr>
          <a:xfrm>
            <a:off x="142844" y="6429396"/>
            <a:ext cx="8856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302695" y="710967"/>
            <a:ext cx="277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5"/>
          <p:cNvSpPr>
            <a:spLocks noChangeArrowheads="1"/>
          </p:cNvSpPr>
          <p:nvPr userDrawn="1"/>
        </p:nvSpPr>
        <p:spPr bwMode="auto">
          <a:xfrm>
            <a:off x="8810567" y="338893"/>
            <a:ext cx="108000" cy="292388"/>
          </a:xfrm>
          <a:prstGeom prst="rect">
            <a:avLst/>
          </a:prstGeom>
          <a:solidFill>
            <a:srgbClr val="18414C"/>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636838" algn="ctr"/>
                <a:tab pos="5273675" algn="r"/>
              </a:tabLst>
            </a:pPr>
            <a:endParaRPr lang="nl-BE" sz="1300" i="1" dirty="0" smtClean="0">
              <a:solidFill>
                <a:srgbClr val="F2F4F3"/>
              </a:solidFill>
              <a:latin typeface="Arial" pitchFamily="34" charset="0"/>
              <a:cs typeface="Arial" pitchFamily="34" charset="0"/>
            </a:endParaRPr>
          </a:p>
        </p:txBody>
      </p:sp>
      <p:sp>
        <p:nvSpPr>
          <p:cNvPr id="46" name="Tijdelijke aanduiding voor tekst 45"/>
          <p:cNvSpPr>
            <a:spLocks noGrp="1"/>
          </p:cNvSpPr>
          <p:nvPr>
            <p:ph type="body" sz="quarter" idx="16" hasCustomPrompt="1"/>
          </p:nvPr>
        </p:nvSpPr>
        <p:spPr>
          <a:xfrm>
            <a:off x="3078000" y="233208"/>
            <a:ext cx="5724000" cy="576000"/>
          </a:xfrm>
          <a:prstGeom prst="rect">
            <a:avLst/>
          </a:prstGeom>
          <a:solidFill>
            <a:srgbClr val="E2F2F6">
              <a:alpha val="40000"/>
            </a:srgbClr>
          </a:solidFill>
          <a:effectLst/>
        </p:spPr>
        <p:txBody>
          <a:bodyPr>
            <a:noAutofit/>
          </a:bodyPr>
          <a:lstStyle>
            <a:lvl1pPr algn="r">
              <a:spcBef>
                <a:spcPts val="0"/>
              </a:spcBef>
              <a:buNone/>
              <a:defRPr sz="2600" spc="0" baseline="0">
                <a:solidFill>
                  <a:srgbClr val="18414C"/>
                </a:solidFill>
                <a:effectLst/>
                <a:latin typeface="Arial" pitchFamily="34" charset="0"/>
                <a:cs typeface="Arial" pitchFamily="34" charset="0"/>
              </a:defRPr>
            </a:lvl1pPr>
            <a:lvl2pPr>
              <a:defRPr sz="3600">
                <a:solidFill>
                  <a:srgbClr val="18414C"/>
                </a:solidFill>
                <a:latin typeface="Arial" pitchFamily="34" charset="0"/>
                <a:cs typeface="Arial" pitchFamily="34" charset="0"/>
              </a:defRPr>
            </a:lvl2pPr>
            <a:lvl3pPr>
              <a:defRPr sz="3600">
                <a:solidFill>
                  <a:srgbClr val="18414C"/>
                </a:solidFill>
                <a:latin typeface="Arial" pitchFamily="34" charset="0"/>
                <a:cs typeface="Arial" pitchFamily="34" charset="0"/>
              </a:defRPr>
            </a:lvl3pPr>
            <a:lvl4pPr>
              <a:defRPr sz="3600">
                <a:solidFill>
                  <a:srgbClr val="18414C"/>
                </a:solidFill>
                <a:latin typeface="Arial" pitchFamily="34" charset="0"/>
                <a:cs typeface="Arial" pitchFamily="34" charset="0"/>
              </a:defRPr>
            </a:lvl4pPr>
            <a:lvl5pPr>
              <a:defRPr sz="3600">
                <a:solidFill>
                  <a:srgbClr val="18414C"/>
                </a:solidFill>
                <a:latin typeface="Arial" pitchFamily="34" charset="0"/>
                <a:cs typeface="Arial" pitchFamily="34" charset="0"/>
              </a:defRPr>
            </a:lvl5pPr>
          </a:lstStyle>
          <a:p>
            <a:pPr lvl="0"/>
            <a:r>
              <a:rPr lang="nl-BE" dirty="0" smtClean="0"/>
              <a:t>&lt;Titel&gt;</a:t>
            </a:r>
            <a:endParaRPr lang="nl-BE" dirty="0"/>
          </a:p>
        </p:txBody>
      </p:sp>
      <p:sp>
        <p:nvSpPr>
          <p:cNvPr id="44" name="Tijdelijke aanduiding voor tekst 43"/>
          <p:cNvSpPr>
            <a:spLocks noGrp="1"/>
          </p:cNvSpPr>
          <p:nvPr>
            <p:ph type="body" sz="quarter" idx="15" hasCustomPrompt="1"/>
          </p:nvPr>
        </p:nvSpPr>
        <p:spPr>
          <a:xfrm>
            <a:off x="194400" y="331200"/>
            <a:ext cx="2880000" cy="291600"/>
          </a:xfrm>
          <a:prstGeom prst="rect">
            <a:avLst/>
          </a:prstGeom>
          <a:solidFill>
            <a:srgbClr val="18414C"/>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41" name="Tekstvak 40"/>
          <p:cNvSpPr txBox="1"/>
          <p:nvPr userDrawn="1"/>
        </p:nvSpPr>
        <p:spPr>
          <a:xfrm>
            <a:off x="3079442" y="331823"/>
            <a:ext cx="5724000" cy="291600"/>
          </a:xfrm>
          <a:prstGeom prst="rect">
            <a:avLst/>
          </a:prstGeom>
          <a:solidFill>
            <a:srgbClr val="205766">
              <a:alpha val="20000"/>
            </a:srgbClr>
          </a:solidFill>
          <a:effectLst>
            <a:outerShdw blurRad="50800" dist="38100" dir="8100000" algn="tr" rotWithShape="0">
              <a:prstClr val="black">
                <a:alpha val="40000"/>
              </a:prstClr>
            </a:outerShdw>
          </a:effectLst>
        </p:spPr>
        <p:txBody>
          <a:bodyPr wrap="square" rtlCol="0">
            <a:spAutoFit/>
          </a:bodyPr>
          <a:lstStyle/>
          <a:p>
            <a:pPr algn="ctr" defTabSz="914400"/>
            <a:endParaRPr lang="nl-BE" sz="3200" dirty="0" smtClean="0">
              <a:solidFill>
                <a:srgbClr val="EEECE1"/>
              </a:solidFill>
              <a:latin typeface="Arial" pitchFamily="34" charset="0"/>
              <a:cs typeface="Arial" pitchFamily="34" charset="0"/>
            </a:endParaRPr>
          </a:p>
        </p:txBody>
      </p:sp>
      <p:cxnSp>
        <p:nvCxnSpPr>
          <p:cNvPr id="40" name="Rechte verbindingslijn 39"/>
          <p:cNvCxnSpPr/>
          <p:nvPr userDrawn="1"/>
        </p:nvCxnSpPr>
        <p:spPr>
          <a:xfrm>
            <a:off x="3085306" y="709973"/>
            <a:ext cx="5580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31083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el en object">
    <p:bg>
      <p:bgRef idx="1001">
        <a:schemeClr val="bg1"/>
      </p:bgRef>
    </p:bg>
    <p:spTree>
      <p:nvGrpSpPr>
        <p:cNvPr id="1" name=""/>
        <p:cNvGrpSpPr/>
        <p:nvPr/>
      </p:nvGrpSpPr>
      <p:grpSpPr>
        <a:xfrm>
          <a:off x="0" y="0"/>
          <a:ext cx="0" cy="0"/>
          <a:chOff x="0" y="0"/>
          <a:chExt cx="0" cy="0"/>
        </a:xfrm>
      </p:grpSpPr>
      <p:cxnSp>
        <p:nvCxnSpPr>
          <p:cNvPr id="28" name="Rechte verbindingslijn 27"/>
          <p:cNvCxnSpPr/>
          <p:nvPr userDrawn="1"/>
        </p:nvCxnSpPr>
        <p:spPr>
          <a:xfrm>
            <a:off x="142844" y="6295584"/>
            <a:ext cx="8856000" cy="1588"/>
          </a:xfrm>
          <a:prstGeom prst="line">
            <a:avLst/>
          </a:prstGeom>
          <a:ln w="25400">
            <a:solidFill>
              <a:srgbClr val="4B7D4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80664" y="710967"/>
            <a:ext cx="835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ijdelijke aanduiding voor tekst 43"/>
          <p:cNvSpPr>
            <a:spLocks noGrp="1"/>
          </p:cNvSpPr>
          <p:nvPr>
            <p:ph type="body" sz="quarter" idx="15" hasCustomPrompt="1"/>
          </p:nvPr>
        </p:nvSpPr>
        <p:spPr>
          <a:xfrm>
            <a:off x="672369" y="331200"/>
            <a:ext cx="2880000" cy="291600"/>
          </a:xfrm>
          <a:prstGeom prst="rect">
            <a:avLst/>
          </a:prstGeom>
          <a:solidFill>
            <a:srgbClr val="4B7D47"/>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pic>
        <p:nvPicPr>
          <p:cNvPr id="15" name="Afbeelding 14" descr="MAS_logo_1.jpg"/>
          <p:cNvPicPr>
            <a:picLocks noChangeAspect="1"/>
          </p:cNvPicPr>
          <p:nvPr userDrawn="1"/>
        </p:nvPicPr>
        <p:blipFill>
          <a:blip r:embed="rId2" cstate="print"/>
          <a:stretch>
            <a:fillRect/>
          </a:stretch>
        </p:blipFill>
        <p:spPr>
          <a:xfrm>
            <a:off x="107504" y="6404133"/>
            <a:ext cx="504056" cy="481251"/>
          </a:xfrm>
          <a:prstGeom prst="rect">
            <a:avLst/>
          </a:prstGeom>
        </p:spPr>
      </p:pic>
      <p:sp>
        <p:nvSpPr>
          <p:cNvPr id="18" name="Tekstvak 17"/>
          <p:cNvSpPr txBox="1"/>
          <p:nvPr userDrawn="1"/>
        </p:nvSpPr>
        <p:spPr>
          <a:xfrm>
            <a:off x="3851920" y="343689"/>
            <a:ext cx="5184080" cy="276999"/>
          </a:xfrm>
          <a:prstGeom prst="rect">
            <a:avLst/>
          </a:prstGeom>
          <a:solidFill>
            <a:srgbClr val="4B7D47"/>
          </a:solidFill>
          <a:effectLst>
            <a:outerShdw blurRad="50800" dist="38100" dir="2700000" algn="tl" rotWithShape="0">
              <a:prstClr val="black">
                <a:alpha val="40000"/>
              </a:prstClr>
            </a:outerShdw>
          </a:effectLst>
        </p:spPr>
        <p:txBody>
          <a:bodyPr wrap="square" rtlCol="0">
            <a:spAutoFit/>
          </a:bodyPr>
          <a:lstStyle/>
          <a:p>
            <a:pPr algn="ctr" defTabSz="914400"/>
            <a:endParaRPr lang="nl-BE" sz="1200" b="1" dirty="0" smtClean="0">
              <a:solidFill>
                <a:prstClr val="white"/>
              </a:solidFill>
              <a:latin typeface="Arial" pitchFamily="34" charset="0"/>
              <a:cs typeface="Arial" pitchFamily="34" charset="0"/>
            </a:endParaRPr>
          </a:p>
        </p:txBody>
      </p:sp>
      <p:sp>
        <p:nvSpPr>
          <p:cNvPr id="10" name="Rechthoek 9" hidden="1"/>
          <p:cNvSpPr/>
          <p:nvPr userDrawn="1"/>
        </p:nvSpPr>
        <p:spPr>
          <a:xfrm>
            <a:off x="4274450" y="6453336"/>
            <a:ext cx="458331" cy="276999"/>
          </a:xfrm>
          <a:prstGeom prst="rect">
            <a:avLst/>
          </a:prstGeom>
        </p:spPr>
        <p:txBody>
          <a:bodyPr wrap="none">
            <a:spAutoFit/>
          </a:bodyPr>
          <a:lstStyle/>
          <a:p>
            <a:pPr defTabSz="914400"/>
            <a:fld id="{8C4F5AF9-9063-40C3-AC90-3F24FDF2AE4A}" type="slidenum">
              <a:rPr lang="nl-BE" sz="1200" smtClean="0">
                <a:solidFill>
                  <a:srgbClr val="54483A"/>
                </a:solidFill>
                <a:latin typeface="Arial" pitchFamily="34" charset="0"/>
                <a:cs typeface="Arial" pitchFamily="34" charset="0"/>
              </a:rPr>
              <a:pPr defTabSz="914400"/>
              <a:t>‹N°›</a:t>
            </a:fld>
            <a:endParaRPr lang="nl-BE" sz="1200" dirty="0">
              <a:solidFill>
                <a:prstClr val="black"/>
              </a:solidFill>
            </a:endParaRPr>
          </a:p>
        </p:txBody>
      </p:sp>
      <p:sp>
        <p:nvSpPr>
          <p:cNvPr id="11" name="Tekstvak 13"/>
          <p:cNvSpPr txBox="1"/>
          <p:nvPr userDrawn="1"/>
        </p:nvSpPr>
        <p:spPr>
          <a:xfrm>
            <a:off x="4283968" y="6386490"/>
            <a:ext cx="4761408" cy="397032"/>
          </a:xfrm>
          <a:prstGeom prst="rect">
            <a:avLst/>
          </a:prstGeom>
          <a:noFill/>
        </p:spPr>
        <p:txBody>
          <a:bodyPr wrap="square" rtlCol="0">
            <a:spAutoFit/>
          </a:bodyPr>
          <a:lstStyle/>
          <a:p>
            <a:pPr algn="r" defTabSz="914400">
              <a:lnSpc>
                <a:spcPct val="110000"/>
              </a:lnSpc>
              <a:defRPr/>
            </a:pPr>
            <a:r>
              <a:rPr lang="fr-FR" sz="900" dirty="0" smtClean="0">
                <a:solidFill>
                  <a:srgbClr val="54483A"/>
                </a:solidFill>
                <a:latin typeface="Arial" pitchFamily="34" charset="0"/>
                <a:cs typeface="Arial" pitchFamily="34" charset="0"/>
              </a:rPr>
              <a:t>SPF Santé public, Sécurité de la Chaîne alimentaire et Environnement</a:t>
            </a:r>
          </a:p>
          <a:p>
            <a:pPr algn="r" defTabSz="914400">
              <a:lnSpc>
                <a:spcPct val="110000"/>
              </a:lnSpc>
              <a:defRPr/>
            </a:pPr>
            <a:r>
              <a:rPr lang="nl-BE" sz="900" dirty="0" smtClean="0">
                <a:solidFill>
                  <a:srgbClr val="54483A"/>
                </a:solidFill>
                <a:latin typeface="Arial" pitchFamily="34" charset="0"/>
                <a:cs typeface="Arial" pitchFamily="34" charset="0"/>
              </a:rPr>
              <a:t>Enquête sur </a:t>
            </a:r>
            <a:r>
              <a:rPr lang="nl-BE" sz="900" dirty="0" err="1" smtClean="0">
                <a:solidFill>
                  <a:srgbClr val="54483A"/>
                </a:solidFill>
                <a:latin typeface="Arial" pitchFamily="34" charset="0"/>
                <a:cs typeface="Arial" pitchFamily="34" charset="0"/>
              </a:rPr>
              <a:t>le</a:t>
            </a:r>
            <a:r>
              <a:rPr lang="nl-BE" sz="900" dirty="0" smtClean="0">
                <a:solidFill>
                  <a:srgbClr val="54483A"/>
                </a:solidFill>
                <a:latin typeface="Arial" pitchFamily="34" charset="0"/>
                <a:cs typeface="Arial" pitchFamily="34" charset="0"/>
              </a:rPr>
              <a:t> </a:t>
            </a:r>
            <a:r>
              <a:rPr lang="nl-BE" sz="900" dirty="0" err="1" smtClean="0">
                <a:solidFill>
                  <a:srgbClr val="54483A"/>
                </a:solidFill>
                <a:latin typeface="Arial" pitchFamily="34" charset="0"/>
                <a:cs typeface="Arial" pitchFamily="34" charset="0"/>
              </a:rPr>
              <a:t>climat</a:t>
            </a:r>
            <a:r>
              <a:rPr lang="nl-BE" sz="900" dirty="0" smtClean="0">
                <a:solidFill>
                  <a:srgbClr val="54483A"/>
                </a:solidFill>
                <a:latin typeface="Arial" pitchFamily="34" charset="0"/>
                <a:cs typeface="Arial" pitchFamily="34" charset="0"/>
              </a:rPr>
              <a:t> 2017</a:t>
            </a:r>
            <a:endParaRPr lang="nl-BE" sz="900" i="1" dirty="0" smtClean="0">
              <a:solidFill>
                <a:srgbClr val="54483A"/>
              </a:solidFill>
              <a:latin typeface="Arial" pitchFamily="34" charset="0"/>
              <a:cs typeface="Arial" pitchFamily="34" charset="0"/>
            </a:endParaRPr>
          </a:p>
        </p:txBody>
      </p:sp>
      <p:sp>
        <p:nvSpPr>
          <p:cNvPr id="12" name="Tekstvak 12"/>
          <p:cNvSpPr txBox="1"/>
          <p:nvPr userDrawn="1"/>
        </p:nvSpPr>
        <p:spPr>
          <a:xfrm>
            <a:off x="611800" y="6386490"/>
            <a:ext cx="2808072" cy="397032"/>
          </a:xfrm>
          <a:prstGeom prst="rect">
            <a:avLst/>
          </a:prstGeom>
          <a:noFill/>
        </p:spPr>
        <p:txBody>
          <a:bodyPr wrap="square" rtlCol="0">
            <a:spAutoFit/>
          </a:bodyPr>
          <a:lstStyle/>
          <a:p>
            <a:pPr defTabSz="914400">
              <a:lnSpc>
                <a:spcPct val="110000"/>
              </a:lnSpc>
              <a:defRPr/>
            </a:pPr>
            <a:r>
              <a:rPr lang="nl-BE" sz="900" dirty="0" smtClean="0">
                <a:solidFill>
                  <a:srgbClr val="54483A"/>
                </a:solidFill>
                <a:latin typeface="Arial" pitchFamily="34" charset="0"/>
                <a:cs typeface="Arial" pitchFamily="34" charset="0"/>
              </a:rPr>
              <a:t>M.A.S.</a:t>
            </a:r>
          </a:p>
          <a:p>
            <a:pPr defTabSz="914400">
              <a:lnSpc>
                <a:spcPct val="110000"/>
              </a:lnSpc>
              <a:defRPr/>
            </a:pPr>
            <a:r>
              <a:rPr lang="fr-FR" sz="900" i="1" dirty="0" smtClean="0">
                <a:solidFill>
                  <a:srgbClr val="54483A"/>
                </a:solidFill>
                <a:latin typeface="Arial" pitchFamily="34" charset="0"/>
                <a:cs typeface="Arial" pitchFamily="34" charset="0"/>
              </a:rPr>
              <a:t>Études de marché sur mesure</a:t>
            </a:r>
            <a:endParaRPr lang="nl-BE" sz="900" i="1" dirty="0" smtClean="0">
              <a:solidFill>
                <a:srgbClr val="54483A"/>
              </a:solidFill>
              <a:latin typeface="Arial" pitchFamily="34" charset="0"/>
              <a:cs typeface="Arial" pitchFamily="34" charset="0"/>
            </a:endParaRPr>
          </a:p>
        </p:txBody>
      </p:sp>
    </p:spTree>
    <p:extLst>
      <p:ext uri="{BB962C8B-B14F-4D97-AF65-F5344CB8AC3E}">
        <p14:creationId xmlns:p14="http://schemas.microsoft.com/office/powerpoint/2010/main" val="20466024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0108"/>
            <a:ext cx="8229600" cy="5286412"/>
          </a:xfrm>
          <a:prstGeom prst="rect">
            <a:avLst/>
          </a:prstGeom>
        </p:spPr>
        <p:txBody>
          <a:bodyPr/>
          <a:lstStyle>
            <a:lvl1pPr>
              <a:buFontTx/>
              <a:buNone/>
              <a:defRPr sz="2000" b="1">
                <a:solidFill>
                  <a:srgbClr val="18414C"/>
                </a:solidFill>
                <a:latin typeface="Arial" pitchFamily="34" charset="0"/>
                <a:cs typeface="Arial" pitchFamily="34" charset="0"/>
              </a:defRPr>
            </a:lvl1pPr>
            <a:lvl2pPr>
              <a:buFont typeface="Wingdings" pitchFamily="2" charset="2"/>
              <a:buChar char="§"/>
              <a:defRPr sz="1800">
                <a:solidFill>
                  <a:srgbClr val="18414C"/>
                </a:solidFill>
                <a:latin typeface="Arial" pitchFamily="34" charset="0"/>
                <a:cs typeface="Arial" pitchFamily="34" charset="0"/>
              </a:defRPr>
            </a:lvl2pPr>
            <a:lvl3pPr>
              <a:buFont typeface="Wingdings" pitchFamily="2" charset="2"/>
              <a:buChar char="Ø"/>
              <a:defRPr sz="1400">
                <a:solidFill>
                  <a:srgbClr val="18414C"/>
                </a:solidFill>
                <a:latin typeface="Arial" pitchFamily="34" charset="0"/>
                <a:cs typeface="Arial" pitchFamily="34" charset="0"/>
              </a:defRPr>
            </a:lvl3pPr>
            <a:lvl4pPr>
              <a:buFont typeface="Arial" pitchFamily="34" charset="0"/>
              <a:buChar char="•"/>
              <a:defRPr sz="1400">
                <a:solidFill>
                  <a:srgbClr val="18414C"/>
                </a:solidFill>
                <a:latin typeface="Arial" pitchFamily="34" charset="0"/>
                <a:cs typeface="Arial" pitchFamily="34" charset="0"/>
              </a:defRPr>
            </a:lvl4pPr>
            <a:lvl5pPr>
              <a:defRPr sz="1400">
                <a:solidFill>
                  <a:srgbClr val="18414C"/>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9" name="Tijdelijke aanduiding voor tekst 30"/>
          <p:cNvSpPr>
            <a:spLocks noGrp="1"/>
          </p:cNvSpPr>
          <p:nvPr>
            <p:ph type="body" sz="quarter" idx="13" hasCustomPrompt="1"/>
          </p:nvPr>
        </p:nvSpPr>
        <p:spPr>
          <a:xfrm>
            <a:off x="110975" y="6498000"/>
            <a:ext cx="4716000" cy="262800"/>
          </a:xfrm>
          <a:prstGeom prst="rect">
            <a:avLst/>
          </a:prstGeom>
        </p:spPr>
        <p:txBody>
          <a:bodyPr>
            <a:normAutofit/>
          </a:bodyPr>
          <a:lstStyle>
            <a:lvl1pP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In opdracht van: &lt;opdrachtgever&gt;</a:t>
            </a:r>
            <a:endParaRPr lang="nl-BE" dirty="0"/>
          </a:p>
        </p:txBody>
      </p:sp>
      <p:sp>
        <p:nvSpPr>
          <p:cNvPr id="20" name="Tijdelijke aanduiding voor tekst 30"/>
          <p:cNvSpPr>
            <a:spLocks noGrp="1"/>
          </p:cNvSpPr>
          <p:nvPr>
            <p:ph type="body" sz="quarter" idx="14" hasCustomPrompt="1"/>
          </p:nvPr>
        </p:nvSpPr>
        <p:spPr>
          <a:xfrm>
            <a:off x="6200796" y="6498000"/>
            <a:ext cx="2808000" cy="262800"/>
          </a:xfrm>
          <a:prstGeom prst="rect">
            <a:avLst/>
          </a:prstGeom>
        </p:spPr>
        <p:txBody>
          <a:bodyPr>
            <a:normAutofit/>
          </a:bodyPr>
          <a:lstStyle>
            <a:lvl1pPr algn="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&lt;Maand jaartal&gt;</a:t>
            </a:r>
            <a:endParaRPr lang="nl-BE" dirty="0"/>
          </a:p>
        </p:txBody>
      </p:sp>
      <p:cxnSp>
        <p:nvCxnSpPr>
          <p:cNvPr id="28" name="Rechte verbindingslijn 27"/>
          <p:cNvCxnSpPr/>
          <p:nvPr userDrawn="1"/>
        </p:nvCxnSpPr>
        <p:spPr>
          <a:xfrm>
            <a:off x="142844" y="6429396"/>
            <a:ext cx="8856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302695" y="710967"/>
            <a:ext cx="277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5"/>
          <p:cNvSpPr>
            <a:spLocks noChangeArrowheads="1"/>
          </p:cNvSpPr>
          <p:nvPr userDrawn="1"/>
        </p:nvSpPr>
        <p:spPr bwMode="auto">
          <a:xfrm>
            <a:off x="8810567" y="338893"/>
            <a:ext cx="108000" cy="292388"/>
          </a:xfrm>
          <a:prstGeom prst="rect">
            <a:avLst/>
          </a:prstGeom>
          <a:solidFill>
            <a:srgbClr val="18414C"/>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636838" algn="ctr"/>
                <a:tab pos="5273675" algn="r"/>
              </a:tabLst>
            </a:pPr>
            <a:endParaRPr lang="nl-BE" sz="1300" i="1" dirty="0" smtClean="0">
              <a:solidFill>
                <a:srgbClr val="F2F4F3"/>
              </a:solidFill>
              <a:latin typeface="Arial" pitchFamily="34" charset="0"/>
              <a:cs typeface="Arial" pitchFamily="34" charset="0"/>
            </a:endParaRPr>
          </a:p>
        </p:txBody>
      </p:sp>
      <p:sp>
        <p:nvSpPr>
          <p:cNvPr id="46" name="Tijdelijke aanduiding voor tekst 45"/>
          <p:cNvSpPr>
            <a:spLocks noGrp="1"/>
          </p:cNvSpPr>
          <p:nvPr>
            <p:ph type="body" sz="quarter" idx="16" hasCustomPrompt="1"/>
          </p:nvPr>
        </p:nvSpPr>
        <p:spPr>
          <a:xfrm>
            <a:off x="3078000" y="233208"/>
            <a:ext cx="5724000" cy="576000"/>
          </a:xfrm>
          <a:prstGeom prst="rect">
            <a:avLst/>
          </a:prstGeom>
          <a:solidFill>
            <a:srgbClr val="E2F2F6">
              <a:alpha val="40000"/>
            </a:srgbClr>
          </a:solidFill>
          <a:effectLst/>
        </p:spPr>
        <p:txBody>
          <a:bodyPr>
            <a:noAutofit/>
          </a:bodyPr>
          <a:lstStyle>
            <a:lvl1pPr algn="r">
              <a:spcBef>
                <a:spcPts val="0"/>
              </a:spcBef>
              <a:buNone/>
              <a:defRPr sz="2600" spc="0" baseline="0">
                <a:solidFill>
                  <a:srgbClr val="18414C"/>
                </a:solidFill>
                <a:effectLst/>
                <a:latin typeface="Arial" pitchFamily="34" charset="0"/>
                <a:cs typeface="Arial" pitchFamily="34" charset="0"/>
              </a:defRPr>
            </a:lvl1pPr>
            <a:lvl2pPr>
              <a:defRPr sz="3600">
                <a:solidFill>
                  <a:srgbClr val="18414C"/>
                </a:solidFill>
                <a:latin typeface="Arial" pitchFamily="34" charset="0"/>
                <a:cs typeface="Arial" pitchFamily="34" charset="0"/>
              </a:defRPr>
            </a:lvl2pPr>
            <a:lvl3pPr>
              <a:defRPr sz="3600">
                <a:solidFill>
                  <a:srgbClr val="18414C"/>
                </a:solidFill>
                <a:latin typeface="Arial" pitchFamily="34" charset="0"/>
                <a:cs typeface="Arial" pitchFamily="34" charset="0"/>
              </a:defRPr>
            </a:lvl3pPr>
            <a:lvl4pPr>
              <a:defRPr sz="3600">
                <a:solidFill>
                  <a:srgbClr val="18414C"/>
                </a:solidFill>
                <a:latin typeface="Arial" pitchFamily="34" charset="0"/>
                <a:cs typeface="Arial" pitchFamily="34" charset="0"/>
              </a:defRPr>
            </a:lvl4pPr>
            <a:lvl5pPr>
              <a:defRPr sz="3600">
                <a:solidFill>
                  <a:srgbClr val="18414C"/>
                </a:solidFill>
                <a:latin typeface="Arial" pitchFamily="34" charset="0"/>
                <a:cs typeface="Arial" pitchFamily="34" charset="0"/>
              </a:defRPr>
            </a:lvl5pPr>
          </a:lstStyle>
          <a:p>
            <a:pPr lvl="0"/>
            <a:r>
              <a:rPr lang="nl-BE" dirty="0" smtClean="0"/>
              <a:t>&lt;Titel&gt;</a:t>
            </a:r>
            <a:endParaRPr lang="nl-BE" dirty="0"/>
          </a:p>
        </p:txBody>
      </p:sp>
      <p:sp>
        <p:nvSpPr>
          <p:cNvPr id="44" name="Tijdelijke aanduiding voor tekst 43"/>
          <p:cNvSpPr>
            <a:spLocks noGrp="1"/>
          </p:cNvSpPr>
          <p:nvPr>
            <p:ph type="body" sz="quarter" idx="15" hasCustomPrompt="1"/>
          </p:nvPr>
        </p:nvSpPr>
        <p:spPr>
          <a:xfrm>
            <a:off x="194400" y="331200"/>
            <a:ext cx="2880000" cy="291600"/>
          </a:xfrm>
          <a:prstGeom prst="rect">
            <a:avLst/>
          </a:prstGeom>
          <a:solidFill>
            <a:srgbClr val="18414C"/>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41" name="Tekstvak 40"/>
          <p:cNvSpPr txBox="1"/>
          <p:nvPr userDrawn="1"/>
        </p:nvSpPr>
        <p:spPr>
          <a:xfrm>
            <a:off x="3079442" y="331823"/>
            <a:ext cx="5724000" cy="291600"/>
          </a:xfrm>
          <a:prstGeom prst="rect">
            <a:avLst/>
          </a:prstGeom>
          <a:solidFill>
            <a:srgbClr val="205766">
              <a:alpha val="20000"/>
            </a:srgbClr>
          </a:solidFill>
          <a:effectLst>
            <a:outerShdw blurRad="50800" dist="38100" dir="8100000" algn="tr" rotWithShape="0">
              <a:prstClr val="black">
                <a:alpha val="40000"/>
              </a:prstClr>
            </a:outerShdw>
          </a:effectLst>
        </p:spPr>
        <p:txBody>
          <a:bodyPr wrap="square" rtlCol="0">
            <a:spAutoFit/>
          </a:bodyPr>
          <a:lstStyle/>
          <a:p>
            <a:pPr algn="ctr" defTabSz="914400"/>
            <a:endParaRPr lang="nl-BE" sz="3200" dirty="0" smtClean="0">
              <a:solidFill>
                <a:srgbClr val="EEECE1"/>
              </a:solidFill>
              <a:latin typeface="Arial" pitchFamily="34" charset="0"/>
              <a:cs typeface="Arial" pitchFamily="34" charset="0"/>
            </a:endParaRPr>
          </a:p>
        </p:txBody>
      </p:sp>
      <p:cxnSp>
        <p:nvCxnSpPr>
          <p:cNvPr id="40" name="Rechte verbindingslijn 39"/>
          <p:cNvCxnSpPr/>
          <p:nvPr userDrawn="1"/>
        </p:nvCxnSpPr>
        <p:spPr>
          <a:xfrm>
            <a:off x="3085306" y="709973"/>
            <a:ext cx="5580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19553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el en object">
    <p:bg>
      <p:bgRef idx="1001">
        <a:schemeClr val="bg1"/>
      </p:bgRef>
    </p:bg>
    <p:spTree>
      <p:nvGrpSpPr>
        <p:cNvPr id="1" name=""/>
        <p:cNvGrpSpPr/>
        <p:nvPr/>
      </p:nvGrpSpPr>
      <p:grpSpPr>
        <a:xfrm>
          <a:off x="0" y="0"/>
          <a:ext cx="0" cy="0"/>
          <a:chOff x="0" y="0"/>
          <a:chExt cx="0" cy="0"/>
        </a:xfrm>
      </p:grpSpPr>
      <p:cxnSp>
        <p:nvCxnSpPr>
          <p:cNvPr id="28" name="Rechte verbindingslijn 27"/>
          <p:cNvCxnSpPr/>
          <p:nvPr userDrawn="1"/>
        </p:nvCxnSpPr>
        <p:spPr>
          <a:xfrm>
            <a:off x="142844" y="6295584"/>
            <a:ext cx="8856000" cy="1588"/>
          </a:xfrm>
          <a:prstGeom prst="line">
            <a:avLst/>
          </a:prstGeom>
          <a:ln w="25400">
            <a:solidFill>
              <a:srgbClr val="4B7D4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80664" y="710967"/>
            <a:ext cx="835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ijdelijke aanduiding voor tekst 43"/>
          <p:cNvSpPr>
            <a:spLocks noGrp="1"/>
          </p:cNvSpPr>
          <p:nvPr>
            <p:ph type="body" sz="quarter" idx="15" hasCustomPrompt="1"/>
          </p:nvPr>
        </p:nvSpPr>
        <p:spPr>
          <a:xfrm>
            <a:off x="672369" y="331200"/>
            <a:ext cx="2880000" cy="291600"/>
          </a:xfrm>
          <a:prstGeom prst="rect">
            <a:avLst/>
          </a:prstGeom>
          <a:solidFill>
            <a:srgbClr val="4B7D47"/>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pic>
        <p:nvPicPr>
          <p:cNvPr id="15" name="Afbeelding 14" descr="MAS_logo_1.jpg"/>
          <p:cNvPicPr>
            <a:picLocks noChangeAspect="1"/>
          </p:cNvPicPr>
          <p:nvPr userDrawn="1"/>
        </p:nvPicPr>
        <p:blipFill>
          <a:blip r:embed="rId2" cstate="print"/>
          <a:stretch>
            <a:fillRect/>
          </a:stretch>
        </p:blipFill>
        <p:spPr>
          <a:xfrm>
            <a:off x="107504" y="6404133"/>
            <a:ext cx="504056" cy="481251"/>
          </a:xfrm>
          <a:prstGeom prst="rect">
            <a:avLst/>
          </a:prstGeom>
        </p:spPr>
      </p:pic>
      <p:sp>
        <p:nvSpPr>
          <p:cNvPr id="18" name="Tekstvak 17"/>
          <p:cNvSpPr txBox="1"/>
          <p:nvPr userDrawn="1"/>
        </p:nvSpPr>
        <p:spPr>
          <a:xfrm>
            <a:off x="3851920" y="343689"/>
            <a:ext cx="5184080" cy="276999"/>
          </a:xfrm>
          <a:prstGeom prst="rect">
            <a:avLst/>
          </a:prstGeom>
          <a:solidFill>
            <a:srgbClr val="4B7D47"/>
          </a:solidFill>
          <a:effectLst>
            <a:outerShdw blurRad="50800" dist="38100" dir="2700000" algn="tl" rotWithShape="0">
              <a:prstClr val="black">
                <a:alpha val="40000"/>
              </a:prstClr>
            </a:outerShdw>
          </a:effectLst>
        </p:spPr>
        <p:txBody>
          <a:bodyPr wrap="square" rtlCol="0">
            <a:spAutoFit/>
          </a:bodyPr>
          <a:lstStyle/>
          <a:p>
            <a:pPr algn="ctr" defTabSz="914400"/>
            <a:endParaRPr lang="nl-BE" sz="1200" b="1" dirty="0" smtClean="0">
              <a:solidFill>
                <a:prstClr val="white"/>
              </a:solidFill>
              <a:latin typeface="Arial" pitchFamily="34" charset="0"/>
              <a:cs typeface="Arial" pitchFamily="34" charset="0"/>
            </a:endParaRPr>
          </a:p>
        </p:txBody>
      </p:sp>
      <p:sp>
        <p:nvSpPr>
          <p:cNvPr id="10" name="Rechthoek 9" hidden="1"/>
          <p:cNvSpPr/>
          <p:nvPr userDrawn="1"/>
        </p:nvSpPr>
        <p:spPr>
          <a:xfrm>
            <a:off x="4274450" y="6453336"/>
            <a:ext cx="458331" cy="276999"/>
          </a:xfrm>
          <a:prstGeom prst="rect">
            <a:avLst/>
          </a:prstGeom>
        </p:spPr>
        <p:txBody>
          <a:bodyPr wrap="none">
            <a:spAutoFit/>
          </a:bodyPr>
          <a:lstStyle/>
          <a:p>
            <a:pPr defTabSz="914400"/>
            <a:fld id="{8C4F5AF9-9063-40C3-AC90-3F24FDF2AE4A}" type="slidenum">
              <a:rPr lang="nl-BE" sz="1200" smtClean="0">
                <a:solidFill>
                  <a:srgbClr val="54483A"/>
                </a:solidFill>
                <a:latin typeface="Arial" pitchFamily="34" charset="0"/>
                <a:cs typeface="Arial" pitchFamily="34" charset="0"/>
              </a:rPr>
              <a:pPr defTabSz="914400"/>
              <a:t>‹N°›</a:t>
            </a:fld>
            <a:endParaRPr lang="nl-BE" sz="1200" dirty="0">
              <a:solidFill>
                <a:prstClr val="black"/>
              </a:solidFill>
            </a:endParaRPr>
          </a:p>
        </p:txBody>
      </p:sp>
      <p:sp>
        <p:nvSpPr>
          <p:cNvPr id="11" name="Tekstvak 13"/>
          <p:cNvSpPr txBox="1"/>
          <p:nvPr userDrawn="1"/>
        </p:nvSpPr>
        <p:spPr>
          <a:xfrm>
            <a:off x="4283968" y="6386490"/>
            <a:ext cx="4761408" cy="397032"/>
          </a:xfrm>
          <a:prstGeom prst="rect">
            <a:avLst/>
          </a:prstGeom>
          <a:noFill/>
        </p:spPr>
        <p:txBody>
          <a:bodyPr wrap="square" rtlCol="0">
            <a:spAutoFit/>
          </a:bodyPr>
          <a:lstStyle/>
          <a:p>
            <a:pPr algn="r" defTabSz="914400">
              <a:lnSpc>
                <a:spcPct val="110000"/>
              </a:lnSpc>
              <a:defRPr/>
            </a:pPr>
            <a:r>
              <a:rPr lang="fr-FR" sz="900" dirty="0" smtClean="0">
                <a:solidFill>
                  <a:srgbClr val="54483A"/>
                </a:solidFill>
                <a:latin typeface="Arial" pitchFamily="34" charset="0"/>
                <a:cs typeface="Arial" pitchFamily="34" charset="0"/>
              </a:rPr>
              <a:t>SPF Santé public, Sécurité de la Chaîne alimentaire et Environnement</a:t>
            </a:r>
          </a:p>
          <a:p>
            <a:pPr algn="r" defTabSz="914400">
              <a:lnSpc>
                <a:spcPct val="110000"/>
              </a:lnSpc>
              <a:defRPr/>
            </a:pPr>
            <a:r>
              <a:rPr lang="nl-BE" sz="900" dirty="0" smtClean="0">
                <a:solidFill>
                  <a:srgbClr val="54483A"/>
                </a:solidFill>
                <a:latin typeface="Arial" pitchFamily="34" charset="0"/>
                <a:cs typeface="Arial" pitchFamily="34" charset="0"/>
              </a:rPr>
              <a:t>Enquête sur </a:t>
            </a:r>
            <a:r>
              <a:rPr lang="nl-BE" sz="900" dirty="0" err="1" smtClean="0">
                <a:solidFill>
                  <a:srgbClr val="54483A"/>
                </a:solidFill>
                <a:latin typeface="Arial" pitchFamily="34" charset="0"/>
                <a:cs typeface="Arial" pitchFamily="34" charset="0"/>
              </a:rPr>
              <a:t>le</a:t>
            </a:r>
            <a:r>
              <a:rPr lang="nl-BE" sz="900" dirty="0" smtClean="0">
                <a:solidFill>
                  <a:srgbClr val="54483A"/>
                </a:solidFill>
                <a:latin typeface="Arial" pitchFamily="34" charset="0"/>
                <a:cs typeface="Arial" pitchFamily="34" charset="0"/>
              </a:rPr>
              <a:t> </a:t>
            </a:r>
            <a:r>
              <a:rPr lang="nl-BE" sz="900" dirty="0" err="1" smtClean="0">
                <a:solidFill>
                  <a:srgbClr val="54483A"/>
                </a:solidFill>
                <a:latin typeface="Arial" pitchFamily="34" charset="0"/>
                <a:cs typeface="Arial" pitchFamily="34" charset="0"/>
              </a:rPr>
              <a:t>climat</a:t>
            </a:r>
            <a:r>
              <a:rPr lang="nl-BE" sz="900" dirty="0" smtClean="0">
                <a:solidFill>
                  <a:srgbClr val="54483A"/>
                </a:solidFill>
                <a:latin typeface="Arial" pitchFamily="34" charset="0"/>
                <a:cs typeface="Arial" pitchFamily="34" charset="0"/>
              </a:rPr>
              <a:t> 2017</a:t>
            </a:r>
            <a:endParaRPr lang="nl-BE" sz="900" i="1" dirty="0" smtClean="0">
              <a:solidFill>
                <a:srgbClr val="54483A"/>
              </a:solidFill>
              <a:latin typeface="Arial" pitchFamily="34" charset="0"/>
              <a:cs typeface="Arial" pitchFamily="34" charset="0"/>
            </a:endParaRPr>
          </a:p>
        </p:txBody>
      </p:sp>
      <p:sp>
        <p:nvSpPr>
          <p:cNvPr id="12" name="Tekstvak 12"/>
          <p:cNvSpPr txBox="1"/>
          <p:nvPr userDrawn="1"/>
        </p:nvSpPr>
        <p:spPr>
          <a:xfrm>
            <a:off x="611800" y="6386490"/>
            <a:ext cx="2808072" cy="397032"/>
          </a:xfrm>
          <a:prstGeom prst="rect">
            <a:avLst/>
          </a:prstGeom>
          <a:noFill/>
        </p:spPr>
        <p:txBody>
          <a:bodyPr wrap="square" rtlCol="0">
            <a:spAutoFit/>
          </a:bodyPr>
          <a:lstStyle/>
          <a:p>
            <a:pPr defTabSz="914400">
              <a:lnSpc>
                <a:spcPct val="110000"/>
              </a:lnSpc>
              <a:defRPr/>
            </a:pPr>
            <a:r>
              <a:rPr lang="nl-BE" sz="900" dirty="0" smtClean="0">
                <a:solidFill>
                  <a:srgbClr val="54483A"/>
                </a:solidFill>
                <a:latin typeface="Arial" pitchFamily="34" charset="0"/>
                <a:cs typeface="Arial" pitchFamily="34" charset="0"/>
              </a:rPr>
              <a:t>M.A.S.</a:t>
            </a:r>
          </a:p>
          <a:p>
            <a:pPr defTabSz="914400">
              <a:lnSpc>
                <a:spcPct val="110000"/>
              </a:lnSpc>
              <a:defRPr/>
            </a:pPr>
            <a:r>
              <a:rPr lang="fr-FR" sz="900" i="1" dirty="0" smtClean="0">
                <a:solidFill>
                  <a:srgbClr val="54483A"/>
                </a:solidFill>
                <a:latin typeface="Arial" pitchFamily="34" charset="0"/>
                <a:cs typeface="Arial" pitchFamily="34" charset="0"/>
              </a:rPr>
              <a:t>Études de marché sur mesure</a:t>
            </a:r>
            <a:endParaRPr lang="nl-BE" sz="900" i="1" dirty="0" smtClean="0">
              <a:solidFill>
                <a:srgbClr val="54483A"/>
              </a:solidFill>
              <a:latin typeface="Arial" pitchFamily="34" charset="0"/>
              <a:cs typeface="Arial" pitchFamily="34" charset="0"/>
            </a:endParaRPr>
          </a:p>
        </p:txBody>
      </p:sp>
    </p:spTree>
    <p:extLst>
      <p:ext uri="{BB962C8B-B14F-4D97-AF65-F5344CB8AC3E}">
        <p14:creationId xmlns:p14="http://schemas.microsoft.com/office/powerpoint/2010/main" val="3840244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0108"/>
            <a:ext cx="8229600" cy="5286412"/>
          </a:xfrm>
          <a:prstGeom prst="rect">
            <a:avLst/>
          </a:prstGeom>
        </p:spPr>
        <p:txBody>
          <a:bodyPr/>
          <a:lstStyle>
            <a:lvl1pPr>
              <a:buFontTx/>
              <a:buNone/>
              <a:defRPr sz="2000" b="1">
                <a:solidFill>
                  <a:srgbClr val="18414C"/>
                </a:solidFill>
                <a:latin typeface="Arial" pitchFamily="34" charset="0"/>
                <a:cs typeface="Arial" pitchFamily="34" charset="0"/>
              </a:defRPr>
            </a:lvl1pPr>
            <a:lvl2pPr>
              <a:buFont typeface="Wingdings" pitchFamily="2" charset="2"/>
              <a:buChar char="§"/>
              <a:defRPr sz="1800">
                <a:solidFill>
                  <a:srgbClr val="18414C"/>
                </a:solidFill>
                <a:latin typeface="Arial" pitchFamily="34" charset="0"/>
                <a:cs typeface="Arial" pitchFamily="34" charset="0"/>
              </a:defRPr>
            </a:lvl2pPr>
            <a:lvl3pPr>
              <a:buFont typeface="Wingdings" pitchFamily="2" charset="2"/>
              <a:buChar char="Ø"/>
              <a:defRPr sz="1400">
                <a:solidFill>
                  <a:srgbClr val="18414C"/>
                </a:solidFill>
                <a:latin typeface="Arial" pitchFamily="34" charset="0"/>
                <a:cs typeface="Arial" pitchFamily="34" charset="0"/>
              </a:defRPr>
            </a:lvl3pPr>
            <a:lvl4pPr>
              <a:buFont typeface="Arial" pitchFamily="34" charset="0"/>
              <a:buChar char="•"/>
              <a:defRPr sz="1400">
                <a:solidFill>
                  <a:srgbClr val="18414C"/>
                </a:solidFill>
                <a:latin typeface="Arial" pitchFamily="34" charset="0"/>
                <a:cs typeface="Arial" pitchFamily="34" charset="0"/>
              </a:defRPr>
            </a:lvl4pPr>
            <a:lvl5pPr>
              <a:defRPr sz="1400">
                <a:solidFill>
                  <a:srgbClr val="18414C"/>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9" name="Tijdelijke aanduiding voor tekst 30"/>
          <p:cNvSpPr>
            <a:spLocks noGrp="1"/>
          </p:cNvSpPr>
          <p:nvPr>
            <p:ph type="body" sz="quarter" idx="13" hasCustomPrompt="1"/>
          </p:nvPr>
        </p:nvSpPr>
        <p:spPr>
          <a:xfrm>
            <a:off x="110975" y="6498000"/>
            <a:ext cx="4716000" cy="262800"/>
          </a:xfrm>
          <a:prstGeom prst="rect">
            <a:avLst/>
          </a:prstGeom>
        </p:spPr>
        <p:txBody>
          <a:bodyPr>
            <a:normAutofit/>
          </a:bodyPr>
          <a:lstStyle>
            <a:lvl1pP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In opdracht van: &lt;opdrachtgever&gt;</a:t>
            </a:r>
            <a:endParaRPr lang="nl-BE" dirty="0"/>
          </a:p>
        </p:txBody>
      </p:sp>
      <p:sp>
        <p:nvSpPr>
          <p:cNvPr id="20" name="Tijdelijke aanduiding voor tekst 30"/>
          <p:cNvSpPr>
            <a:spLocks noGrp="1"/>
          </p:cNvSpPr>
          <p:nvPr>
            <p:ph type="body" sz="quarter" idx="14" hasCustomPrompt="1"/>
          </p:nvPr>
        </p:nvSpPr>
        <p:spPr>
          <a:xfrm>
            <a:off x="6200796" y="6498000"/>
            <a:ext cx="2808000" cy="262800"/>
          </a:xfrm>
          <a:prstGeom prst="rect">
            <a:avLst/>
          </a:prstGeom>
        </p:spPr>
        <p:txBody>
          <a:bodyPr>
            <a:normAutofit/>
          </a:bodyPr>
          <a:lstStyle>
            <a:lvl1pPr algn="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&lt;Maand jaartal&gt;</a:t>
            </a:r>
            <a:endParaRPr lang="nl-BE" dirty="0"/>
          </a:p>
        </p:txBody>
      </p:sp>
      <p:cxnSp>
        <p:nvCxnSpPr>
          <p:cNvPr id="28" name="Rechte verbindingslijn 27"/>
          <p:cNvCxnSpPr/>
          <p:nvPr userDrawn="1"/>
        </p:nvCxnSpPr>
        <p:spPr>
          <a:xfrm>
            <a:off x="142844" y="6429396"/>
            <a:ext cx="8856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302695" y="710967"/>
            <a:ext cx="277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5"/>
          <p:cNvSpPr>
            <a:spLocks noChangeArrowheads="1"/>
          </p:cNvSpPr>
          <p:nvPr userDrawn="1"/>
        </p:nvSpPr>
        <p:spPr bwMode="auto">
          <a:xfrm>
            <a:off x="8810567" y="338893"/>
            <a:ext cx="108000" cy="292388"/>
          </a:xfrm>
          <a:prstGeom prst="rect">
            <a:avLst/>
          </a:prstGeom>
          <a:solidFill>
            <a:srgbClr val="18414C"/>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636838" algn="ctr"/>
                <a:tab pos="5273675" algn="r"/>
              </a:tabLst>
            </a:pPr>
            <a:endParaRPr lang="nl-BE" sz="1300" i="1" dirty="0" smtClean="0">
              <a:solidFill>
                <a:srgbClr val="F2F4F3"/>
              </a:solidFill>
              <a:latin typeface="Arial" pitchFamily="34" charset="0"/>
              <a:cs typeface="Arial" pitchFamily="34" charset="0"/>
            </a:endParaRPr>
          </a:p>
        </p:txBody>
      </p:sp>
      <p:sp>
        <p:nvSpPr>
          <p:cNvPr id="46" name="Tijdelijke aanduiding voor tekst 45"/>
          <p:cNvSpPr>
            <a:spLocks noGrp="1"/>
          </p:cNvSpPr>
          <p:nvPr>
            <p:ph type="body" sz="quarter" idx="16" hasCustomPrompt="1"/>
          </p:nvPr>
        </p:nvSpPr>
        <p:spPr>
          <a:xfrm>
            <a:off x="3078000" y="233208"/>
            <a:ext cx="5724000" cy="576000"/>
          </a:xfrm>
          <a:prstGeom prst="rect">
            <a:avLst/>
          </a:prstGeom>
          <a:solidFill>
            <a:srgbClr val="E2F2F6">
              <a:alpha val="40000"/>
            </a:srgbClr>
          </a:solidFill>
          <a:effectLst/>
        </p:spPr>
        <p:txBody>
          <a:bodyPr>
            <a:noAutofit/>
          </a:bodyPr>
          <a:lstStyle>
            <a:lvl1pPr algn="r">
              <a:spcBef>
                <a:spcPts val="0"/>
              </a:spcBef>
              <a:buNone/>
              <a:defRPr sz="2600" spc="0" baseline="0">
                <a:solidFill>
                  <a:srgbClr val="18414C"/>
                </a:solidFill>
                <a:effectLst/>
                <a:latin typeface="Arial" pitchFamily="34" charset="0"/>
                <a:cs typeface="Arial" pitchFamily="34" charset="0"/>
              </a:defRPr>
            </a:lvl1pPr>
            <a:lvl2pPr>
              <a:defRPr sz="3600">
                <a:solidFill>
                  <a:srgbClr val="18414C"/>
                </a:solidFill>
                <a:latin typeface="Arial" pitchFamily="34" charset="0"/>
                <a:cs typeface="Arial" pitchFamily="34" charset="0"/>
              </a:defRPr>
            </a:lvl2pPr>
            <a:lvl3pPr>
              <a:defRPr sz="3600">
                <a:solidFill>
                  <a:srgbClr val="18414C"/>
                </a:solidFill>
                <a:latin typeface="Arial" pitchFamily="34" charset="0"/>
                <a:cs typeface="Arial" pitchFamily="34" charset="0"/>
              </a:defRPr>
            </a:lvl3pPr>
            <a:lvl4pPr>
              <a:defRPr sz="3600">
                <a:solidFill>
                  <a:srgbClr val="18414C"/>
                </a:solidFill>
                <a:latin typeface="Arial" pitchFamily="34" charset="0"/>
                <a:cs typeface="Arial" pitchFamily="34" charset="0"/>
              </a:defRPr>
            </a:lvl4pPr>
            <a:lvl5pPr>
              <a:defRPr sz="3600">
                <a:solidFill>
                  <a:srgbClr val="18414C"/>
                </a:solidFill>
                <a:latin typeface="Arial" pitchFamily="34" charset="0"/>
                <a:cs typeface="Arial" pitchFamily="34" charset="0"/>
              </a:defRPr>
            </a:lvl5pPr>
          </a:lstStyle>
          <a:p>
            <a:pPr lvl="0"/>
            <a:r>
              <a:rPr lang="nl-BE" dirty="0" smtClean="0"/>
              <a:t>&lt;Titel&gt;</a:t>
            </a:r>
            <a:endParaRPr lang="nl-BE" dirty="0"/>
          </a:p>
        </p:txBody>
      </p:sp>
      <p:sp>
        <p:nvSpPr>
          <p:cNvPr id="44" name="Tijdelijke aanduiding voor tekst 43"/>
          <p:cNvSpPr>
            <a:spLocks noGrp="1"/>
          </p:cNvSpPr>
          <p:nvPr>
            <p:ph type="body" sz="quarter" idx="15" hasCustomPrompt="1"/>
          </p:nvPr>
        </p:nvSpPr>
        <p:spPr>
          <a:xfrm>
            <a:off x="194400" y="331200"/>
            <a:ext cx="2880000" cy="291600"/>
          </a:xfrm>
          <a:prstGeom prst="rect">
            <a:avLst/>
          </a:prstGeom>
          <a:solidFill>
            <a:srgbClr val="18414C"/>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41" name="Tekstvak 40"/>
          <p:cNvSpPr txBox="1"/>
          <p:nvPr userDrawn="1"/>
        </p:nvSpPr>
        <p:spPr>
          <a:xfrm>
            <a:off x="3079442" y="331823"/>
            <a:ext cx="5724000" cy="291600"/>
          </a:xfrm>
          <a:prstGeom prst="rect">
            <a:avLst/>
          </a:prstGeom>
          <a:solidFill>
            <a:srgbClr val="205766">
              <a:alpha val="20000"/>
            </a:srgbClr>
          </a:solidFill>
          <a:effectLst>
            <a:outerShdw blurRad="50800" dist="38100" dir="8100000" algn="tr" rotWithShape="0">
              <a:prstClr val="black">
                <a:alpha val="40000"/>
              </a:prstClr>
            </a:outerShdw>
          </a:effectLst>
        </p:spPr>
        <p:txBody>
          <a:bodyPr wrap="square" rtlCol="0">
            <a:spAutoFit/>
          </a:bodyPr>
          <a:lstStyle/>
          <a:p>
            <a:pPr algn="ctr" defTabSz="914400"/>
            <a:endParaRPr lang="nl-BE" sz="3200" dirty="0" smtClean="0">
              <a:solidFill>
                <a:srgbClr val="EEECE1"/>
              </a:solidFill>
              <a:latin typeface="Arial" pitchFamily="34" charset="0"/>
              <a:cs typeface="Arial" pitchFamily="34" charset="0"/>
            </a:endParaRPr>
          </a:p>
        </p:txBody>
      </p:sp>
      <p:cxnSp>
        <p:nvCxnSpPr>
          <p:cNvPr id="40" name="Rechte verbindingslijn 39"/>
          <p:cNvCxnSpPr/>
          <p:nvPr userDrawn="1"/>
        </p:nvCxnSpPr>
        <p:spPr>
          <a:xfrm>
            <a:off x="3085306" y="709973"/>
            <a:ext cx="5580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9221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el en object">
    <p:bg>
      <p:bgRef idx="1001">
        <a:schemeClr val="bg1"/>
      </p:bgRef>
    </p:bg>
    <p:spTree>
      <p:nvGrpSpPr>
        <p:cNvPr id="1" name=""/>
        <p:cNvGrpSpPr/>
        <p:nvPr/>
      </p:nvGrpSpPr>
      <p:grpSpPr>
        <a:xfrm>
          <a:off x="0" y="0"/>
          <a:ext cx="0" cy="0"/>
          <a:chOff x="0" y="0"/>
          <a:chExt cx="0" cy="0"/>
        </a:xfrm>
      </p:grpSpPr>
      <p:cxnSp>
        <p:nvCxnSpPr>
          <p:cNvPr id="28" name="Rechte verbindingslijn 27"/>
          <p:cNvCxnSpPr/>
          <p:nvPr userDrawn="1"/>
        </p:nvCxnSpPr>
        <p:spPr>
          <a:xfrm>
            <a:off x="142844" y="6295584"/>
            <a:ext cx="8856000" cy="1588"/>
          </a:xfrm>
          <a:prstGeom prst="line">
            <a:avLst/>
          </a:prstGeom>
          <a:ln w="25400">
            <a:solidFill>
              <a:srgbClr val="4B7D4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80664" y="710967"/>
            <a:ext cx="835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ijdelijke aanduiding voor tekst 43"/>
          <p:cNvSpPr>
            <a:spLocks noGrp="1"/>
          </p:cNvSpPr>
          <p:nvPr>
            <p:ph type="body" sz="quarter" idx="15" hasCustomPrompt="1"/>
          </p:nvPr>
        </p:nvSpPr>
        <p:spPr>
          <a:xfrm>
            <a:off x="672369" y="331200"/>
            <a:ext cx="2880000" cy="291600"/>
          </a:xfrm>
          <a:prstGeom prst="rect">
            <a:avLst/>
          </a:prstGeom>
          <a:solidFill>
            <a:srgbClr val="4B7D47"/>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pic>
        <p:nvPicPr>
          <p:cNvPr id="15" name="Afbeelding 14" descr="MAS_logo_1.jpg"/>
          <p:cNvPicPr>
            <a:picLocks noChangeAspect="1"/>
          </p:cNvPicPr>
          <p:nvPr userDrawn="1"/>
        </p:nvPicPr>
        <p:blipFill>
          <a:blip r:embed="rId2" cstate="print"/>
          <a:stretch>
            <a:fillRect/>
          </a:stretch>
        </p:blipFill>
        <p:spPr>
          <a:xfrm>
            <a:off x="107504" y="6404133"/>
            <a:ext cx="504056" cy="481251"/>
          </a:xfrm>
          <a:prstGeom prst="rect">
            <a:avLst/>
          </a:prstGeom>
        </p:spPr>
      </p:pic>
      <p:sp>
        <p:nvSpPr>
          <p:cNvPr id="18" name="Tekstvak 17"/>
          <p:cNvSpPr txBox="1"/>
          <p:nvPr userDrawn="1"/>
        </p:nvSpPr>
        <p:spPr>
          <a:xfrm>
            <a:off x="3851920" y="343689"/>
            <a:ext cx="5184080" cy="276999"/>
          </a:xfrm>
          <a:prstGeom prst="rect">
            <a:avLst/>
          </a:prstGeom>
          <a:solidFill>
            <a:srgbClr val="4B7D47"/>
          </a:solidFill>
          <a:effectLst>
            <a:outerShdw blurRad="50800" dist="38100" dir="2700000" algn="tl" rotWithShape="0">
              <a:prstClr val="black">
                <a:alpha val="40000"/>
              </a:prstClr>
            </a:outerShdw>
          </a:effectLst>
        </p:spPr>
        <p:txBody>
          <a:bodyPr wrap="square" rtlCol="0">
            <a:spAutoFit/>
          </a:bodyPr>
          <a:lstStyle/>
          <a:p>
            <a:pPr algn="ctr" defTabSz="914400"/>
            <a:endParaRPr lang="nl-BE" sz="1200" b="1" dirty="0" smtClean="0">
              <a:solidFill>
                <a:prstClr val="white"/>
              </a:solidFill>
              <a:latin typeface="Arial" pitchFamily="34" charset="0"/>
              <a:cs typeface="Arial" pitchFamily="34" charset="0"/>
            </a:endParaRPr>
          </a:p>
        </p:txBody>
      </p:sp>
      <p:sp>
        <p:nvSpPr>
          <p:cNvPr id="10" name="Rechthoek 9" hidden="1"/>
          <p:cNvSpPr/>
          <p:nvPr userDrawn="1"/>
        </p:nvSpPr>
        <p:spPr>
          <a:xfrm>
            <a:off x="4274450" y="6453336"/>
            <a:ext cx="458331" cy="276999"/>
          </a:xfrm>
          <a:prstGeom prst="rect">
            <a:avLst/>
          </a:prstGeom>
        </p:spPr>
        <p:txBody>
          <a:bodyPr wrap="none">
            <a:spAutoFit/>
          </a:bodyPr>
          <a:lstStyle/>
          <a:p>
            <a:pPr defTabSz="914400"/>
            <a:fld id="{8C4F5AF9-9063-40C3-AC90-3F24FDF2AE4A}" type="slidenum">
              <a:rPr lang="nl-BE" sz="1200" smtClean="0">
                <a:solidFill>
                  <a:srgbClr val="54483A"/>
                </a:solidFill>
                <a:latin typeface="Arial" pitchFamily="34" charset="0"/>
                <a:cs typeface="Arial" pitchFamily="34" charset="0"/>
              </a:rPr>
              <a:pPr defTabSz="914400"/>
              <a:t>‹N°›</a:t>
            </a:fld>
            <a:endParaRPr lang="nl-BE" sz="1200" dirty="0">
              <a:solidFill>
                <a:prstClr val="black"/>
              </a:solidFill>
            </a:endParaRPr>
          </a:p>
        </p:txBody>
      </p:sp>
      <p:sp>
        <p:nvSpPr>
          <p:cNvPr id="11" name="Tekstvak 13"/>
          <p:cNvSpPr txBox="1"/>
          <p:nvPr userDrawn="1"/>
        </p:nvSpPr>
        <p:spPr>
          <a:xfrm>
            <a:off x="4283968" y="6386490"/>
            <a:ext cx="4761408" cy="397032"/>
          </a:xfrm>
          <a:prstGeom prst="rect">
            <a:avLst/>
          </a:prstGeom>
          <a:noFill/>
        </p:spPr>
        <p:txBody>
          <a:bodyPr wrap="square" rtlCol="0">
            <a:spAutoFit/>
          </a:bodyPr>
          <a:lstStyle/>
          <a:p>
            <a:pPr algn="r" defTabSz="914400">
              <a:lnSpc>
                <a:spcPct val="110000"/>
              </a:lnSpc>
              <a:defRPr/>
            </a:pPr>
            <a:r>
              <a:rPr lang="fr-FR" sz="900" dirty="0" smtClean="0">
                <a:solidFill>
                  <a:srgbClr val="54483A"/>
                </a:solidFill>
                <a:latin typeface="Arial" pitchFamily="34" charset="0"/>
                <a:cs typeface="Arial" pitchFamily="34" charset="0"/>
              </a:rPr>
              <a:t>SPF Santé public, Sécurité de la Chaîne alimentaire et Environnement</a:t>
            </a:r>
          </a:p>
          <a:p>
            <a:pPr algn="r" defTabSz="914400">
              <a:lnSpc>
                <a:spcPct val="110000"/>
              </a:lnSpc>
              <a:defRPr/>
            </a:pPr>
            <a:r>
              <a:rPr lang="nl-BE" sz="900" dirty="0" smtClean="0">
                <a:solidFill>
                  <a:srgbClr val="54483A"/>
                </a:solidFill>
                <a:latin typeface="Arial" pitchFamily="34" charset="0"/>
                <a:cs typeface="Arial" pitchFamily="34" charset="0"/>
              </a:rPr>
              <a:t>Enquête sur </a:t>
            </a:r>
            <a:r>
              <a:rPr lang="nl-BE" sz="900" dirty="0" err="1" smtClean="0">
                <a:solidFill>
                  <a:srgbClr val="54483A"/>
                </a:solidFill>
                <a:latin typeface="Arial" pitchFamily="34" charset="0"/>
                <a:cs typeface="Arial" pitchFamily="34" charset="0"/>
              </a:rPr>
              <a:t>le</a:t>
            </a:r>
            <a:r>
              <a:rPr lang="nl-BE" sz="900" dirty="0" smtClean="0">
                <a:solidFill>
                  <a:srgbClr val="54483A"/>
                </a:solidFill>
                <a:latin typeface="Arial" pitchFamily="34" charset="0"/>
                <a:cs typeface="Arial" pitchFamily="34" charset="0"/>
              </a:rPr>
              <a:t> </a:t>
            </a:r>
            <a:r>
              <a:rPr lang="nl-BE" sz="900" dirty="0" err="1" smtClean="0">
                <a:solidFill>
                  <a:srgbClr val="54483A"/>
                </a:solidFill>
                <a:latin typeface="Arial" pitchFamily="34" charset="0"/>
                <a:cs typeface="Arial" pitchFamily="34" charset="0"/>
              </a:rPr>
              <a:t>climat</a:t>
            </a:r>
            <a:r>
              <a:rPr lang="nl-BE" sz="900" dirty="0" smtClean="0">
                <a:solidFill>
                  <a:srgbClr val="54483A"/>
                </a:solidFill>
                <a:latin typeface="Arial" pitchFamily="34" charset="0"/>
                <a:cs typeface="Arial" pitchFamily="34" charset="0"/>
              </a:rPr>
              <a:t> 2017</a:t>
            </a:r>
            <a:endParaRPr lang="nl-BE" sz="900" i="1" dirty="0" smtClean="0">
              <a:solidFill>
                <a:srgbClr val="54483A"/>
              </a:solidFill>
              <a:latin typeface="Arial" pitchFamily="34" charset="0"/>
              <a:cs typeface="Arial" pitchFamily="34" charset="0"/>
            </a:endParaRPr>
          </a:p>
        </p:txBody>
      </p:sp>
      <p:sp>
        <p:nvSpPr>
          <p:cNvPr id="12" name="Tekstvak 12"/>
          <p:cNvSpPr txBox="1"/>
          <p:nvPr userDrawn="1"/>
        </p:nvSpPr>
        <p:spPr>
          <a:xfrm>
            <a:off x="611800" y="6386490"/>
            <a:ext cx="2808072" cy="397032"/>
          </a:xfrm>
          <a:prstGeom prst="rect">
            <a:avLst/>
          </a:prstGeom>
          <a:noFill/>
        </p:spPr>
        <p:txBody>
          <a:bodyPr wrap="square" rtlCol="0">
            <a:spAutoFit/>
          </a:bodyPr>
          <a:lstStyle/>
          <a:p>
            <a:pPr defTabSz="914400">
              <a:lnSpc>
                <a:spcPct val="110000"/>
              </a:lnSpc>
              <a:defRPr/>
            </a:pPr>
            <a:r>
              <a:rPr lang="nl-BE" sz="900" dirty="0" smtClean="0">
                <a:solidFill>
                  <a:srgbClr val="54483A"/>
                </a:solidFill>
                <a:latin typeface="Arial" pitchFamily="34" charset="0"/>
                <a:cs typeface="Arial" pitchFamily="34" charset="0"/>
              </a:rPr>
              <a:t>M.A.S.</a:t>
            </a:r>
          </a:p>
          <a:p>
            <a:pPr defTabSz="914400">
              <a:lnSpc>
                <a:spcPct val="110000"/>
              </a:lnSpc>
              <a:defRPr/>
            </a:pPr>
            <a:r>
              <a:rPr lang="fr-FR" sz="900" i="1" dirty="0" smtClean="0">
                <a:solidFill>
                  <a:srgbClr val="54483A"/>
                </a:solidFill>
                <a:latin typeface="Arial" pitchFamily="34" charset="0"/>
                <a:cs typeface="Arial" pitchFamily="34" charset="0"/>
              </a:rPr>
              <a:t>Études de marché sur mesure</a:t>
            </a:r>
            <a:endParaRPr lang="nl-BE" sz="900" i="1" dirty="0" smtClean="0">
              <a:solidFill>
                <a:srgbClr val="54483A"/>
              </a:solidFill>
              <a:latin typeface="Arial" pitchFamily="34" charset="0"/>
              <a:cs typeface="Arial" pitchFamily="34" charset="0"/>
            </a:endParaRPr>
          </a:p>
        </p:txBody>
      </p:sp>
    </p:spTree>
    <p:extLst>
      <p:ext uri="{BB962C8B-B14F-4D97-AF65-F5344CB8AC3E}">
        <p14:creationId xmlns:p14="http://schemas.microsoft.com/office/powerpoint/2010/main" val="13362392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cov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Semilight" panose="020B0402040204020203" pitchFamily="34" charset="0"/>
                <a:cs typeface="Segoe UI Semilight" panose="020B04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pic>
        <p:nvPicPr>
          <p:cNvPr id="13" name="Picture 12" descr="SPF_climat_ppt_spf.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69908" y="440893"/>
            <a:ext cx="682752" cy="652272"/>
          </a:xfrm>
          <a:prstGeom prst="rect">
            <a:avLst/>
          </a:prstGeom>
        </p:spPr>
      </p:pic>
      <p:sp>
        <p:nvSpPr>
          <p:cNvPr id="19" name="Content Placeholder 8"/>
          <p:cNvSpPr>
            <a:spLocks noGrp="1"/>
          </p:cNvSpPr>
          <p:nvPr>
            <p:ph sz="quarter" idx="19"/>
          </p:nvPr>
        </p:nvSpPr>
        <p:spPr>
          <a:xfrm>
            <a:off x="5229599" y="1444949"/>
            <a:ext cx="3600000" cy="2520000"/>
          </a:xfrm>
          <a:prstGeom prst="rect">
            <a:avLst/>
          </a:prstGeom>
          <a:blipFill>
            <a:blip r:embed="rId3"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indent="0">
              <a:buFontTx/>
              <a:buNone/>
              <a:defRPr b="1">
                <a:latin typeface="Arial" pitchFamily="34" charset="0"/>
                <a:cs typeface="Arial" pitchFamily="34" charset="0"/>
              </a:defRPr>
            </a:lvl1pPr>
          </a:lstStyle>
          <a:p>
            <a:pPr lvl="0"/>
            <a:r>
              <a:rPr lang="en-US" dirty="0" smtClean="0"/>
              <a:t>Click to edit Master text styles</a:t>
            </a:r>
          </a:p>
        </p:txBody>
      </p:sp>
      <p:sp>
        <p:nvSpPr>
          <p:cNvPr id="20" name="Content Placeholder 10"/>
          <p:cNvSpPr>
            <a:spLocks noGrp="1"/>
          </p:cNvSpPr>
          <p:nvPr>
            <p:ph sz="quarter" idx="20"/>
          </p:nvPr>
        </p:nvSpPr>
        <p:spPr>
          <a:xfrm>
            <a:off x="7029599" y="3964949"/>
            <a:ext cx="1800000" cy="1441450"/>
          </a:xfrm>
          <a:prstGeom prst="rect">
            <a:avLst/>
          </a:prstGeom>
          <a:blipFill>
            <a:blip r:embed="rId4"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indent="0">
              <a:buFontTx/>
              <a:buNone/>
              <a:defRPr b="1">
                <a:latin typeface="Arial" pitchFamily="34" charset="0"/>
                <a:cs typeface="Arial" pitchFamily="34" charset="0"/>
              </a:defRPr>
            </a:lvl1pPr>
          </a:lstStyle>
          <a:p>
            <a:pPr lvl="0"/>
            <a:r>
              <a:rPr lang="en-US" dirty="0" smtClean="0"/>
              <a:t>Click to edit Master text styles</a:t>
            </a:r>
          </a:p>
        </p:txBody>
      </p:sp>
      <p:sp>
        <p:nvSpPr>
          <p:cNvPr id="21" name="Content Placeholder 10"/>
          <p:cNvSpPr>
            <a:spLocks noGrp="1"/>
          </p:cNvSpPr>
          <p:nvPr>
            <p:ph sz="quarter" idx="21"/>
          </p:nvPr>
        </p:nvSpPr>
        <p:spPr>
          <a:xfrm>
            <a:off x="5229599" y="3964949"/>
            <a:ext cx="1800000" cy="1441450"/>
          </a:xfrm>
          <a:prstGeom prst="rect">
            <a:avLst/>
          </a:prstGeom>
          <a:blipFill>
            <a:blip r:embed="rId5"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indent="0">
              <a:buFontTx/>
              <a:buNone/>
              <a:defRPr b="1">
                <a:latin typeface="Arial" pitchFamily="34" charset="0"/>
                <a:cs typeface="Arial" pitchFamily="34" charset="0"/>
              </a:defRPr>
            </a:lvl1pPr>
          </a:lstStyle>
          <a:p>
            <a:pPr lvl="0"/>
            <a:r>
              <a:rPr lang="en-US" dirty="0" smtClean="0"/>
              <a:t>Click to edit Master text styles</a:t>
            </a:r>
          </a:p>
        </p:txBody>
      </p:sp>
      <p:pic>
        <p:nvPicPr>
          <p:cNvPr id="12" name="Picture 11" descr="SPF_climat_ppt_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76499" y="5809908"/>
            <a:ext cx="753100" cy="569244"/>
          </a:xfrm>
          <a:prstGeom prst="rect">
            <a:avLst/>
          </a:prstGeom>
        </p:spPr>
      </p:pic>
      <p:sp>
        <p:nvSpPr>
          <p:cNvPr id="14" name="Footer Placeholder 4"/>
          <p:cNvSpPr>
            <a:spLocks noGrp="1"/>
          </p:cNvSpPr>
          <p:nvPr>
            <p:ph type="ftr" sz="quarter" idx="11"/>
          </p:nvPr>
        </p:nvSpPr>
        <p:spPr>
          <a:xfrm>
            <a:off x="354785" y="5314359"/>
            <a:ext cx="4831615" cy="991098"/>
          </a:xfrm>
        </p:spPr>
        <p:txBody>
          <a:bodyPr/>
          <a:lstStyle>
            <a:lvl1pPr>
              <a:lnSpc>
                <a:spcPct val="100000"/>
              </a:lnSpc>
              <a:defRPr sz="1200" cap="none">
                <a:solidFill>
                  <a:schemeClr val="tx2"/>
                </a:solidFill>
                <a:latin typeface="Segoe UI Semilight" panose="020B0402040204020203" pitchFamily="34" charset="0"/>
                <a:cs typeface="Segoe UI Semilight" panose="020B0402040204020203" pitchFamily="34" charset="0"/>
              </a:defRPr>
            </a:lvl1pPr>
          </a:lstStyle>
          <a:p>
            <a:r>
              <a:rPr lang="nl-BE" dirty="0" smtClean="0"/>
              <a:t>xxxxxxx@environnement.belgique.be </a:t>
            </a:r>
          </a:p>
          <a:p>
            <a:r>
              <a:rPr lang="en-US" sz="2000" dirty="0" smtClean="0">
                <a:solidFill>
                  <a:srgbClr val="438ADF"/>
                </a:solidFill>
              </a:rPr>
              <a:t>www.</a:t>
            </a:r>
            <a:r>
              <a:rPr lang="en-US" sz="2000" dirty="0" smtClean="0">
                <a:solidFill>
                  <a:schemeClr val="bg1"/>
                </a:solidFill>
              </a:rPr>
              <a:t> climat</a:t>
            </a:r>
            <a:r>
              <a:rPr lang="en-US" sz="2000" dirty="0" smtClean="0">
                <a:solidFill>
                  <a:srgbClr val="438ADF"/>
                </a:solidFill>
              </a:rPr>
              <a:t>.be </a:t>
            </a:r>
          </a:p>
          <a:p>
            <a:r>
              <a:rPr lang="en-US" sz="2000" dirty="0" smtClean="0">
                <a:solidFill>
                  <a:srgbClr val="438ADF"/>
                </a:solidFill>
              </a:rPr>
              <a:t>@</a:t>
            </a:r>
            <a:r>
              <a:rPr lang="en-US" sz="2000" dirty="0" err="1" smtClean="0">
                <a:solidFill>
                  <a:srgbClr val="438ADF"/>
                </a:solidFill>
              </a:rPr>
              <a:t>climat_be</a:t>
            </a:r>
            <a:r>
              <a:rPr lang="fr-BE" sz="2000" dirty="0" smtClean="0">
                <a:solidFill>
                  <a:srgbClr val="438ADF"/>
                </a:solidFill>
              </a:rPr>
              <a:t> </a:t>
            </a:r>
            <a:endParaRPr lang="en-US" sz="2000" dirty="0" smtClean="0">
              <a:solidFill>
                <a:srgbClr val="438ADF"/>
              </a:solidFill>
            </a:endParaRPr>
          </a:p>
        </p:txBody>
      </p:sp>
    </p:spTree>
    <p:extLst>
      <p:ext uri="{BB962C8B-B14F-4D97-AF65-F5344CB8AC3E}">
        <p14:creationId xmlns:p14="http://schemas.microsoft.com/office/powerpoint/2010/main" val="3125076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0108"/>
            <a:ext cx="8229600" cy="5286412"/>
          </a:xfrm>
          <a:prstGeom prst="rect">
            <a:avLst/>
          </a:prstGeom>
        </p:spPr>
        <p:txBody>
          <a:bodyPr/>
          <a:lstStyle>
            <a:lvl1pPr>
              <a:buFontTx/>
              <a:buNone/>
              <a:defRPr sz="2000" b="1">
                <a:solidFill>
                  <a:srgbClr val="18414C"/>
                </a:solidFill>
                <a:latin typeface="Arial" pitchFamily="34" charset="0"/>
                <a:cs typeface="Arial" pitchFamily="34" charset="0"/>
              </a:defRPr>
            </a:lvl1pPr>
            <a:lvl2pPr>
              <a:buFont typeface="Wingdings" pitchFamily="2" charset="2"/>
              <a:buChar char="§"/>
              <a:defRPr sz="1800">
                <a:solidFill>
                  <a:srgbClr val="18414C"/>
                </a:solidFill>
                <a:latin typeface="Arial" pitchFamily="34" charset="0"/>
                <a:cs typeface="Arial" pitchFamily="34" charset="0"/>
              </a:defRPr>
            </a:lvl2pPr>
            <a:lvl3pPr>
              <a:buFont typeface="Wingdings" pitchFamily="2" charset="2"/>
              <a:buChar char="Ø"/>
              <a:defRPr sz="1400">
                <a:solidFill>
                  <a:srgbClr val="18414C"/>
                </a:solidFill>
                <a:latin typeface="Arial" pitchFamily="34" charset="0"/>
                <a:cs typeface="Arial" pitchFamily="34" charset="0"/>
              </a:defRPr>
            </a:lvl3pPr>
            <a:lvl4pPr>
              <a:buFont typeface="Arial" pitchFamily="34" charset="0"/>
              <a:buChar char="•"/>
              <a:defRPr sz="1400">
                <a:solidFill>
                  <a:srgbClr val="18414C"/>
                </a:solidFill>
                <a:latin typeface="Arial" pitchFamily="34" charset="0"/>
                <a:cs typeface="Arial" pitchFamily="34" charset="0"/>
              </a:defRPr>
            </a:lvl4pPr>
            <a:lvl5pPr>
              <a:defRPr sz="1400">
                <a:solidFill>
                  <a:srgbClr val="18414C"/>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9" name="Tijdelijke aanduiding voor tekst 30"/>
          <p:cNvSpPr>
            <a:spLocks noGrp="1"/>
          </p:cNvSpPr>
          <p:nvPr>
            <p:ph type="body" sz="quarter" idx="13" hasCustomPrompt="1"/>
          </p:nvPr>
        </p:nvSpPr>
        <p:spPr>
          <a:xfrm>
            <a:off x="110975" y="6498000"/>
            <a:ext cx="4716000" cy="262800"/>
          </a:xfrm>
          <a:prstGeom prst="rect">
            <a:avLst/>
          </a:prstGeom>
        </p:spPr>
        <p:txBody>
          <a:bodyPr>
            <a:normAutofit/>
          </a:bodyPr>
          <a:lstStyle>
            <a:lvl1pP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In opdracht van: &lt;opdrachtgever&gt;</a:t>
            </a:r>
            <a:endParaRPr lang="nl-BE" dirty="0"/>
          </a:p>
        </p:txBody>
      </p:sp>
      <p:sp>
        <p:nvSpPr>
          <p:cNvPr id="20" name="Tijdelijke aanduiding voor tekst 30"/>
          <p:cNvSpPr>
            <a:spLocks noGrp="1"/>
          </p:cNvSpPr>
          <p:nvPr>
            <p:ph type="body" sz="quarter" idx="14" hasCustomPrompt="1"/>
          </p:nvPr>
        </p:nvSpPr>
        <p:spPr>
          <a:xfrm>
            <a:off x="6200796" y="6498000"/>
            <a:ext cx="2808000" cy="262800"/>
          </a:xfrm>
          <a:prstGeom prst="rect">
            <a:avLst/>
          </a:prstGeom>
        </p:spPr>
        <p:txBody>
          <a:bodyPr>
            <a:normAutofit/>
          </a:bodyPr>
          <a:lstStyle>
            <a:lvl1pPr algn="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&lt;Maand jaartal&gt;</a:t>
            </a:r>
            <a:endParaRPr lang="nl-BE" dirty="0"/>
          </a:p>
        </p:txBody>
      </p:sp>
      <p:cxnSp>
        <p:nvCxnSpPr>
          <p:cNvPr id="28" name="Rechte verbindingslijn 27"/>
          <p:cNvCxnSpPr/>
          <p:nvPr userDrawn="1"/>
        </p:nvCxnSpPr>
        <p:spPr>
          <a:xfrm>
            <a:off x="142844" y="6429396"/>
            <a:ext cx="8856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302695" y="710967"/>
            <a:ext cx="277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5"/>
          <p:cNvSpPr>
            <a:spLocks noChangeArrowheads="1"/>
          </p:cNvSpPr>
          <p:nvPr userDrawn="1"/>
        </p:nvSpPr>
        <p:spPr bwMode="auto">
          <a:xfrm>
            <a:off x="8810567" y="338893"/>
            <a:ext cx="108000" cy="292388"/>
          </a:xfrm>
          <a:prstGeom prst="rect">
            <a:avLst/>
          </a:prstGeom>
          <a:solidFill>
            <a:srgbClr val="18414C"/>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636838" algn="ctr"/>
                <a:tab pos="5273675" algn="r"/>
              </a:tabLst>
            </a:pPr>
            <a:endParaRPr lang="nl-BE" sz="1300" i="1" dirty="0" smtClean="0">
              <a:solidFill>
                <a:srgbClr val="F2F4F3"/>
              </a:solidFill>
              <a:latin typeface="Arial" pitchFamily="34" charset="0"/>
              <a:cs typeface="Arial" pitchFamily="34" charset="0"/>
            </a:endParaRPr>
          </a:p>
        </p:txBody>
      </p:sp>
      <p:sp>
        <p:nvSpPr>
          <p:cNvPr id="46" name="Tijdelijke aanduiding voor tekst 45"/>
          <p:cNvSpPr>
            <a:spLocks noGrp="1"/>
          </p:cNvSpPr>
          <p:nvPr>
            <p:ph type="body" sz="quarter" idx="16" hasCustomPrompt="1"/>
          </p:nvPr>
        </p:nvSpPr>
        <p:spPr>
          <a:xfrm>
            <a:off x="3078000" y="233208"/>
            <a:ext cx="5724000" cy="576000"/>
          </a:xfrm>
          <a:prstGeom prst="rect">
            <a:avLst/>
          </a:prstGeom>
          <a:solidFill>
            <a:srgbClr val="E2F2F6">
              <a:alpha val="40000"/>
            </a:srgbClr>
          </a:solidFill>
          <a:effectLst/>
        </p:spPr>
        <p:txBody>
          <a:bodyPr>
            <a:noAutofit/>
          </a:bodyPr>
          <a:lstStyle>
            <a:lvl1pPr algn="r">
              <a:spcBef>
                <a:spcPts val="0"/>
              </a:spcBef>
              <a:buNone/>
              <a:defRPr sz="2600" spc="0" baseline="0">
                <a:solidFill>
                  <a:srgbClr val="18414C"/>
                </a:solidFill>
                <a:effectLst/>
                <a:latin typeface="Arial" pitchFamily="34" charset="0"/>
                <a:cs typeface="Arial" pitchFamily="34" charset="0"/>
              </a:defRPr>
            </a:lvl1pPr>
            <a:lvl2pPr>
              <a:defRPr sz="3600">
                <a:solidFill>
                  <a:srgbClr val="18414C"/>
                </a:solidFill>
                <a:latin typeface="Arial" pitchFamily="34" charset="0"/>
                <a:cs typeface="Arial" pitchFamily="34" charset="0"/>
              </a:defRPr>
            </a:lvl2pPr>
            <a:lvl3pPr>
              <a:defRPr sz="3600">
                <a:solidFill>
                  <a:srgbClr val="18414C"/>
                </a:solidFill>
                <a:latin typeface="Arial" pitchFamily="34" charset="0"/>
                <a:cs typeface="Arial" pitchFamily="34" charset="0"/>
              </a:defRPr>
            </a:lvl3pPr>
            <a:lvl4pPr>
              <a:defRPr sz="3600">
                <a:solidFill>
                  <a:srgbClr val="18414C"/>
                </a:solidFill>
                <a:latin typeface="Arial" pitchFamily="34" charset="0"/>
                <a:cs typeface="Arial" pitchFamily="34" charset="0"/>
              </a:defRPr>
            </a:lvl4pPr>
            <a:lvl5pPr>
              <a:defRPr sz="3600">
                <a:solidFill>
                  <a:srgbClr val="18414C"/>
                </a:solidFill>
                <a:latin typeface="Arial" pitchFamily="34" charset="0"/>
                <a:cs typeface="Arial" pitchFamily="34" charset="0"/>
              </a:defRPr>
            </a:lvl5pPr>
          </a:lstStyle>
          <a:p>
            <a:pPr lvl="0"/>
            <a:r>
              <a:rPr lang="nl-BE" dirty="0" smtClean="0"/>
              <a:t>&lt;Titel&gt;</a:t>
            </a:r>
            <a:endParaRPr lang="nl-BE" dirty="0"/>
          </a:p>
        </p:txBody>
      </p:sp>
      <p:sp>
        <p:nvSpPr>
          <p:cNvPr id="44" name="Tijdelijke aanduiding voor tekst 43"/>
          <p:cNvSpPr>
            <a:spLocks noGrp="1"/>
          </p:cNvSpPr>
          <p:nvPr>
            <p:ph type="body" sz="quarter" idx="15" hasCustomPrompt="1"/>
          </p:nvPr>
        </p:nvSpPr>
        <p:spPr>
          <a:xfrm>
            <a:off x="194400" y="331200"/>
            <a:ext cx="2880000" cy="291600"/>
          </a:xfrm>
          <a:prstGeom prst="rect">
            <a:avLst/>
          </a:prstGeom>
          <a:solidFill>
            <a:srgbClr val="18414C"/>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41" name="Tekstvak 40"/>
          <p:cNvSpPr txBox="1"/>
          <p:nvPr userDrawn="1"/>
        </p:nvSpPr>
        <p:spPr>
          <a:xfrm>
            <a:off x="3079442" y="331823"/>
            <a:ext cx="5724000" cy="291600"/>
          </a:xfrm>
          <a:prstGeom prst="rect">
            <a:avLst/>
          </a:prstGeom>
          <a:solidFill>
            <a:srgbClr val="205766">
              <a:alpha val="20000"/>
            </a:srgbClr>
          </a:solidFill>
          <a:effectLst>
            <a:outerShdw blurRad="50800" dist="38100" dir="8100000" algn="tr" rotWithShape="0">
              <a:prstClr val="black">
                <a:alpha val="40000"/>
              </a:prstClr>
            </a:outerShdw>
          </a:effectLst>
        </p:spPr>
        <p:txBody>
          <a:bodyPr wrap="square" rtlCol="0">
            <a:spAutoFit/>
          </a:bodyPr>
          <a:lstStyle/>
          <a:p>
            <a:pPr algn="ctr" defTabSz="914400"/>
            <a:endParaRPr lang="nl-BE" sz="3200" dirty="0" smtClean="0">
              <a:solidFill>
                <a:srgbClr val="EEECE1"/>
              </a:solidFill>
              <a:latin typeface="Arial" pitchFamily="34" charset="0"/>
              <a:cs typeface="Arial" pitchFamily="34" charset="0"/>
            </a:endParaRPr>
          </a:p>
        </p:txBody>
      </p:sp>
      <p:cxnSp>
        <p:nvCxnSpPr>
          <p:cNvPr id="40" name="Rechte verbindingslijn 39"/>
          <p:cNvCxnSpPr/>
          <p:nvPr userDrawn="1"/>
        </p:nvCxnSpPr>
        <p:spPr>
          <a:xfrm>
            <a:off x="3085306" y="709973"/>
            <a:ext cx="5580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12593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el en object">
    <p:bg>
      <p:bgRef idx="1001">
        <a:schemeClr val="bg1"/>
      </p:bgRef>
    </p:bg>
    <p:spTree>
      <p:nvGrpSpPr>
        <p:cNvPr id="1" name=""/>
        <p:cNvGrpSpPr/>
        <p:nvPr/>
      </p:nvGrpSpPr>
      <p:grpSpPr>
        <a:xfrm>
          <a:off x="0" y="0"/>
          <a:ext cx="0" cy="0"/>
          <a:chOff x="0" y="0"/>
          <a:chExt cx="0" cy="0"/>
        </a:xfrm>
      </p:grpSpPr>
      <p:cxnSp>
        <p:nvCxnSpPr>
          <p:cNvPr id="28" name="Rechte verbindingslijn 27"/>
          <p:cNvCxnSpPr/>
          <p:nvPr userDrawn="1"/>
        </p:nvCxnSpPr>
        <p:spPr>
          <a:xfrm>
            <a:off x="142844" y="6295584"/>
            <a:ext cx="8856000" cy="1588"/>
          </a:xfrm>
          <a:prstGeom prst="line">
            <a:avLst/>
          </a:prstGeom>
          <a:ln w="25400">
            <a:solidFill>
              <a:srgbClr val="4B7D4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80664" y="710967"/>
            <a:ext cx="835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ijdelijke aanduiding voor tekst 43"/>
          <p:cNvSpPr>
            <a:spLocks noGrp="1"/>
          </p:cNvSpPr>
          <p:nvPr>
            <p:ph type="body" sz="quarter" idx="15" hasCustomPrompt="1"/>
          </p:nvPr>
        </p:nvSpPr>
        <p:spPr>
          <a:xfrm>
            <a:off x="672369" y="331200"/>
            <a:ext cx="2880000" cy="291600"/>
          </a:xfrm>
          <a:prstGeom prst="rect">
            <a:avLst/>
          </a:prstGeom>
          <a:solidFill>
            <a:srgbClr val="4B7D47"/>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pic>
        <p:nvPicPr>
          <p:cNvPr id="15" name="Afbeelding 14" descr="MAS_logo_1.jpg"/>
          <p:cNvPicPr>
            <a:picLocks noChangeAspect="1"/>
          </p:cNvPicPr>
          <p:nvPr userDrawn="1"/>
        </p:nvPicPr>
        <p:blipFill>
          <a:blip r:embed="rId2" cstate="print"/>
          <a:stretch>
            <a:fillRect/>
          </a:stretch>
        </p:blipFill>
        <p:spPr>
          <a:xfrm>
            <a:off x="107504" y="6404133"/>
            <a:ext cx="504056" cy="481251"/>
          </a:xfrm>
          <a:prstGeom prst="rect">
            <a:avLst/>
          </a:prstGeom>
        </p:spPr>
      </p:pic>
      <p:sp>
        <p:nvSpPr>
          <p:cNvPr id="18" name="Tekstvak 17"/>
          <p:cNvSpPr txBox="1"/>
          <p:nvPr userDrawn="1"/>
        </p:nvSpPr>
        <p:spPr>
          <a:xfrm>
            <a:off x="3851920" y="343689"/>
            <a:ext cx="5184080" cy="276999"/>
          </a:xfrm>
          <a:prstGeom prst="rect">
            <a:avLst/>
          </a:prstGeom>
          <a:solidFill>
            <a:srgbClr val="4B7D47"/>
          </a:solidFill>
          <a:effectLst>
            <a:outerShdw blurRad="50800" dist="38100" dir="2700000" algn="tl" rotWithShape="0">
              <a:prstClr val="black">
                <a:alpha val="40000"/>
              </a:prstClr>
            </a:outerShdw>
          </a:effectLst>
        </p:spPr>
        <p:txBody>
          <a:bodyPr wrap="square" rtlCol="0">
            <a:spAutoFit/>
          </a:bodyPr>
          <a:lstStyle/>
          <a:p>
            <a:pPr algn="ctr" defTabSz="914400"/>
            <a:endParaRPr lang="nl-BE" sz="1200" b="1" dirty="0" smtClean="0">
              <a:solidFill>
                <a:prstClr val="white"/>
              </a:solidFill>
              <a:latin typeface="Arial" pitchFamily="34" charset="0"/>
              <a:cs typeface="Arial" pitchFamily="34" charset="0"/>
            </a:endParaRPr>
          </a:p>
        </p:txBody>
      </p:sp>
      <p:sp>
        <p:nvSpPr>
          <p:cNvPr id="10" name="Rechthoek 9" hidden="1"/>
          <p:cNvSpPr/>
          <p:nvPr userDrawn="1"/>
        </p:nvSpPr>
        <p:spPr>
          <a:xfrm>
            <a:off x="4274450" y="6453336"/>
            <a:ext cx="458331" cy="276999"/>
          </a:xfrm>
          <a:prstGeom prst="rect">
            <a:avLst/>
          </a:prstGeom>
        </p:spPr>
        <p:txBody>
          <a:bodyPr wrap="none">
            <a:spAutoFit/>
          </a:bodyPr>
          <a:lstStyle/>
          <a:p>
            <a:pPr defTabSz="914400"/>
            <a:fld id="{8C4F5AF9-9063-40C3-AC90-3F24FDF2AE4A}" type="slidenum">
              <a:rPr lang="nl-BE" sz="1200" smtClean="0">
                <a:solidFill>
                  <a:srgbClr val="54483A"/>
                </a:solidFill>
                <a:latin typeface="Arial" pitchFamily="34" charset="0"/>
                <a:cs typeface="Arial" pitchFamily="34" charset="0"/>
              </a:rPr>
              <a:pPr defTabSz="914400"/>
              <a:t>‹N°›</a:t>
            </a:fld>
            <a:endParaRPr lang="nl-BE" sz="1200" dirty="0">
              <a:solidFill>
                <a:prstClr val="black"/>
              </a:solidFill>
            </a:endParaRPr>
          </a:p>
        </p:txBody>
      </p:sp>
      <p:sp>
        <p:nvSpPr>
          <p:cNvPr id="11" name="Tekstvak 13"/>
          <p:cNvSpPr txBox="1"/>
          <p:nvPr userDrawn="1"/>
        </p:nvSpPr>
        <p:spPr>
          <a:xfrm>
            <a:off x="4283968" y="6386490"/>
            <a:ext cx="4761408" cy="397032"/>
          </a:xfrm>
          <a:prstGeom prst="rect">
            <a:avLst/>
          </a:prstGeom>
          <a:noFill/>
        </p:spPr>
        <p:txBody>
          <a:bodyPr wrap="square" rtlCol="0">
            <a:spAutoFit/>
          </a:bodyPr>
          <a:lstStyle/>
          <a:p>
            <a:pPr algn="r" defTabSz="914400">
              <a:lnSpc>
                <a:spcPct val="110000"/>
              </a:lnSpc>
              <a:defRPr/>
            </a:pPr>
            <a:r>
              <a:rPr lang="fr-FR" sz="900" dirty="0" smtClean="0">
                <a:solidFill>
                  <a:srgbClr val="54483A"/>
                </a:solidFill>
                <a:latin typeface="Arial" pitchFamily="34" charset="0"/>
                <a:cs typeface="Arial" pitchFamily="34" charset="0"/>
              </a:rPr>
              <a:t>SPF Santé public, Sécurité de la Chaîne alimentaire et Environnement</a:t>
            </a:r>
          </a:p>
          <a:p>
            <a:pPr algn="r" defTabSz="914400">
              <a:lnSpc>
                <a:spcPct val="110000"/>
              </a:lnSpc>
              <a:defRPr/>
            </a:pPr>
            <a:r>
              <a:rPr lang="nl-BE" sz="900" dirty="0" smtClean="0">
                <a:solidFill>
                  <a:srgbClr val="54483A"/>
                </a:solidFill>
                <a:latin typeface="Arial" pitchFamily="34" charset="0"/>
                <a:cs typeface="Arial" pitchFamily="34" charset="0"/>
              </a:rPr>
              <a:t>Enquête sur </a:t>
            </a:r>
            <a:r>
              <a:rPr lang="nl-BE" sz="900" dirty="0" err="1" smtClean="0">
                <a:solidFill>
                  <a:srgbClr val="54483A"/>
                </a:solidFill>
                <a:latin typeface="Arial" pitchFamily="34" charset="0"/>
                <a:cs typeface="Arial" pitchFamily="34" charset="0"/>
              </a:rPr>
              <a:t>le</a:t>
            </a:r>
            <a:r>
              <a:rPr lang="nl-BE" sz="900" dirty="0" smtClean="0">
                <a:solidFill>
                  <a:srgbClr val="54483A"/>
                </a:solidFill>
                <a:latin typeface="Arial" pitchFamily="34" charset="0"/>
                <a:cs typeface="Arial" pitchFamily="34" charset="0"/>
              </a:rPr>
              <a:t> </a:t>
            </a:r>
            <a:r>
              <a:rPr lang="nl-BE" sz="900" dirty="0" err="1" smtClean="0">
                <a:solidFill>
                  <a:srgbClr val="54483A"/>
                </a:solidFill>
                <a:latin typeface="Arial" pitchFamily="34" charset="0"/>
                <a:cs typeface="Arial" pitchFamily="34" charset="0"/>
              </a:rPr>
              <a:t>climat</a:t>
            </a:r>
            <a:r>
              <a:rPr lang="nl-BE" sz="900" dirty="0" smtClean="0">
                <a:solidFill>
                  <a:srgbClr val="54483A"/>
                </a:solidFill>
                <a:latin typeface="Arial" pitchFamily="34" charset="0"/>
                <a:cs typeface="Arial" pitchFamily="34" charset="0"/>
              </a:rPr>
              <a:t> 2017</a:t>
            </a:r>
            <a:endParaRPr lang="nl-BE" sz="900" i="1" dirty="0" smtClean="0">
              <a:solidFill>
                <a:srgbClr val="54483A"/>
              </a:solidFill>
              <a:latin typeface="Arial" pitchFamily="34" charset="0"/>
              <a:cs typeface="Arial" pitchFamily="34" charset="0"/>
            </a:endParaRPr>
          </a:p>
        </p:txBody>
      </p:sp>
      <p:sp>
        <p:nvSpPr>
          <p:cNvPr id="12" name="Tekstvak 12"/>
          <p:cNvSpPr txBox="1"/>
          <p:nvPr userDrawn="1"/>
        </p:nvSpPr>
        <p:spPr>
          <a:xfrm>
            <a:off x="611800" y="6386490"/>
            <a:ext cx="2808072" cy="397032"/>
          </a:xfrm>
          <a:prstGeom prst="rect">
            <a:avLst/>
          </a:prstGeom>
          <a:noFill/>
        </p:spPr>
        <p:txBody>
          <a:bodyPr wrap="square" rtlCol="0">
            <a:spAutoFit/>
          </a:bodyPr>
          <a:lstStyle/>
          <a:p>
            <a:pPr defTabSz="914400">
              <a:lnSpc>
                <a:spcPct val="110000"/>
              </a:lnSpc>
              <a:defRPr/>
            </a:pPr>
            <a:r>
              <a:rPr lang="nl-BE" sz="900" dirty="0" smtClean="0">
                <a:solidFill>
                  <a:srgbClr val="54483A"/>
                </a:solidFill>
                <a:latin typeface="Arial" pitchFamily="34" charset="0"/>
                <a:cs typeface="Arial" pitchFamily="34" charset="0"/>
              </a:rPr>
              <a:t>M.A.S.</a:t>
            </a:r>
          </a:p>
          <a:p>
            <a:pPr defTabSz="914400">
              <a:lnSpc>
                <a:spcPct val="110000"/>
              </a:lnSpc>
              <a:defRPr/>
            </a:pPr>
            <a:r>
              <a:rPr lang="fr-FR" sz="900" i="1" dirty="0" smtClean="0">
                <a:solidFill>
                  <a:srgbClr val="54483A"/>
                </a:solidFill>
                <a:latin typeface="Arial" pitchFamily="34" charset="0"/>
                <a:cs typeface="Arial" pitchFamily="34" charset="0"/>
              </a:rPr>
              <a:t>Études de marché sur mesure</a:t>
            </a:r>
            <a:endParaRPr lang="nl-BE" sz="900" i="1" dirty="0" smtClean="0">
              <a:solidFill>
                <a:srgbClr val="54483A"/>
              </a:solidFill>
              <a:latin typeface="Arial" pitchFamily="34" charset="0"/>
              <a:cs typeface="Arial" pitchFamily="34" charset="0"/>
            </a:endParaRPr>
          </a:p>
        </p:txBody>
      </p:sp>
    </p:spTree>
    <p:extLst>
      <p:ext uri="{BB962C8B-B14F-4D97-AF65-F5344CB8AC3E}">
        <p14:creationId xmlns:p14="http://schemas.microsoft.com/office/powerpoint/2010/main" val="468805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0108"/>
            <a:ext cx="8229600" cy="5286412"/>
          </a:xfrm>
          <a:prstGeom prst="rect">
            <a:avLst/>
          </a:prstGeom>
        </p:spPr>
        <p:txBody>
          <a:bodyPr/>
          <a:lstStyle>
            <a:lvl1pPr>
              <a:buFontTx/>
              <a:buNone/>
              <a:defRPr sz="2000" b="1">
                <a:solidFill>
                  <a:srgbClr val="18414C"/>
                </a:solidFill>
                <a:latin typeface="Arial" pitchFamily="34" charset="0"/>
                <a:cs typeface="Arial" pitchFamily="34" charset="0"/>
              </a:defRPr>
            </a:lvl1pPr>
            <a:lvl2pPr>
              <a:buFont typeface="Wingdings" pitchFamily="2" charset="2"/>
              <a:buChar char="§"/>
              <a:defRPr sz="1800">
                <a:solidFill>
                  <a:srgbClr val="18414C"/>
                </a:solidFill>
                <a:latin typeface="Arial" pitchFamily="34" charset="0"/>
                <a:cs typeface="Arial" pitchFamily="34" charset="0"/>
              </a:defRPr>
            </a:lvl2pPr>
            <a:lvl3pPr>
              <a:buFont typeface="Wingdings" pitchFamily="2" charset="2"/>
              <a:buChar char="Ø"/>
              <a:defRPr sz="1400">
                <a:solidFill>
                  <a:srgbClr val="18414C"/>
                </a:solidFill>
                <a:latin typeface="Arial" pitchFamily="34" charset="0"/>
                <a:cs typeface="Arial" pitchFamily="34" charset="0"/>
              </a:defRPr>
            </a:lvl3pPr>
            <a:lvl4pPr>
              <a:buFont typeface="Arial" pitchFamily="34" charset="0"/>
              <a:buChar char="•"/>
              <a:defRPr sz="1400">
                <a:solidFill>
                  <a:srgbClr val="18414C"/>
                </a:solidFill>
                <a:latin typeface="Arial" pitchFamily="34" charset="0"/>
                <a:cs typeface="Arial" pitchFamily="34" charset="0"/>
              </a:defRPr>
            </a:lvl4pPr>
            <a:lvl5pPr>
              <a:defRPr sz="1400">
                <a:solidFill>
                  <a:srgbClr val="18414C"/>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9" name="Tijdelijke aanduiding voor tekst 30"/>
          <p:cNvSpPr>
            <a:spLocks noGrp="1"/>
          </p:cNvSpPr>
          <p:nvPr>
            <p:ph type="body" sz="quarter" idx="13" hasCustomPrompt="1"/>
          </p:nvPr>
        </p:nvSpPr>
        <p:spPr>
          <a:xfrm>
            <a:off x="110975" y="6498000"/>
            <a:ext cx="4716000" cy="262800"/>
          </a:xfrm>
          <a:prstGeom prst="rect">
            <a:avLst/>
          </a:prstGeom>
        </p:spPr>
        <p:txBody>
          <a:bodyPr>
            <a:normAutofit/>
          </a:bodyPr>
          <a:lstStyle>
            <a:lvl1pP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In opdracht van: &lt;opdrachtgever&gt;</a:t>
            </a:r>
            <a:endParaRPr lang="nl-BE" dirty="0"/>
          </a:p>
        </p:txBody>
      </p:sp>
      <p:sp>
        <p:nvSpPr>
          <p:cNvPr id="20" name="Tijdelijke aanduiding voor tekst 30"/>
          <p:cNvSpPr>
            <a:spLocks noGrp="1"/>
          </p:cNvSpPr>
          <p:nvPr>
            <p:ph type="body" sz="quarter" idx="14" hasCustomPrompt="1"/>
          </p:nvPr>
        </p:nvSpPr>
        <p:spPr>
          <a:xfrm>
            <a:off x="6200796" y="6498000"/>
            <a:ext cx="2808000" cy="262800"/>
          </a:xfrm>
          <a:prstGeom prst="rect">
            <a:avLst/>
          </a:prstGeom>
        </p:spPr>
        <p:txBody>
          <a:bodyPr>
            <a:normAutofit/>
          </a:bodyPr>
          <a:lstStyle>
            <a:lvl1pPr algn="r">
              <a:buFontTx/>
              <a:buNone/>
              <a:defRPr sz="1100" i="1" baseline="0">
                <a:solidFill>
                  <a:srgbClr val="54483A"/>
                </a:solidFill>
                <a:latin typeface="Arial" pitchFamily="34" charset="0"/>
                <a:cs typeface="Arial" pitchFamily="34" charset="0"/>
              </a:defRPr>
            </a:lvl1pPr>
            <a:lvl2pPr>
              <a:buNone/>
              <a:defRPr/>
            </a:lvl2pPr>
          </a:lstStyle>
          <a:p>
            <a:pPr lvl="0"/>
            <a:r>
              <a:rPr lang="nl-BE" dirty="0" smtClean="0"/>
              <a:t>&lt;Maand jaartal&gt;</a:t>
            </a:r>
            <a:endParaRPr lang="nl-BE" dirty="0"/>
          </a:p>
        </p:txBody>
      </p:sp>
      <p:cxnSp>
        <p:nvCxnSpPr>
          <p:cNvPr id="28" name="Rechte verbindingslijn 27"/>
          <p:cNvCxnSpPr/>
          <p:nvPr userDrawn="1"/>
        </p:nvCxnSpPr>
        <p:spPr>
          <a:xfrm>
            <a:off x="142844" y="6429396"/>
            <a:ext cx="8856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302695" y="710967"/>
            <a:ext cx="277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5"/>
          <p:cNvSpPr>
            <a:spLocks noChangeArrowheads="1"/>
          </p:cNvSpPr>
          <p:nvPr userDrawn="1"/>
        </p:nvSpPr>
        <p:spPr bwMode="auto">
          <a:xfrm>
            <a:off x="8810567" y="338893"/>
            <a:ext cx="108000" cy="292388"/>
          </a:xfrm>
          <a:prstGeom prst="rect">
            <a:avLst/>
          </a:prstGeom>
          <a:solidFill>
            <a:srgbClr val="18414C"/>
          </a:solidFill>
          <a:ln w="9525">
            <a:no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636838" algn="ctr"/>
                <a:tab pos="5273675" algn="r"/>
              </a:tabLst>
            </a:pPr>
            <a:endParaRPr lang="nl-BE" sz="1300" i="1" dirty="0" smtClean="0">
              <a:solidFill>
                <a:srgbClr val="F2F4F3"/>
              </a:solidFill>
              <a:latin typeface="Arial" pitchFamily="34" charset="0"/>
              <a:cs typeface="Arial" pitchFamily="34" charset="0"/>
            </a:endParaRPr>
          </a:p>
        </p:txBody>
      </p:sp>
      <p:sp>
        <p:nvSpPr>
          <p:cNvPr id="46" name="Tijdelijke aanduiding voor tekst 45"/>
          <p:cNvSpPr>
            <a:spLocks noGrp="1"/>
          </p:cNvSpPr>
          <p:nvPr>
            <p:ph type="body" sz="quarter" idx="16" hasCustomPrompt="1"/>
          </p:nvPr>
        </p:nvSpPr>
        <p:spPr>
          <a:xfrm>
            <a:off x="3078000" y="233208"/>
            <a:ext cx="5724000" cy="576000"/>
          </a:xfrm>
          <a:prstGeom prst="rect">
            <a:avLst/>
          </a:prstGeom>
          <a:solidFill>
            <a:srgbClr val="E2F2F6">
              <a:alpha val="40000"/>
            </a:srgbClr>
          </a:solidFill>
          <a:effectLst/>
        </p:spPr>
        <p:txBody>
          <a:bodyPr>
            <a:noAutofit/>
          </a:bodyPr>
          <a:lstStyle>
            <a:lvl1pPr algn="r">
              <a:spcBef>
                <a:spcPts val="0"/>
              </a:spcBef>
              <a:buNone/>
              <a:defRPr sz="2600" spc="0" baseline="0">
                <a:solidFill>
                  <a:srgbClr val="18414C"/>
                </a:solidFill>
                <a:effectLst/>
                <a:latin typeface="Arial" pitchFamily="34" charset="0"/>
                <a:cs typeface="Arial" pitchFamily="34" charset="0"/>
              </a:defRPr>
            </a:lvl1pPr>
            <a:lvl2pPr>
              <a:defRPr sz="3600">
                <a:solidFill>
                  <a:srgbClr val="18414C"/>
                </a:solidFill>
                <a:latin typeface="Arial" pitchFamily="34" charset="0"/>
                <a:cs typeface="Arial" pitchFamily="34" charset="0"/>
              </a:defRPr>
            </a:lvl2pPr>
            <a:lvl3pPr>
              <a:defRPr sz="3600">
                <a:solidFill>
                  <a:srgbClr val="18414C"/>
                </a:solidFill>
                <a:latin typeface="Arial" pitchFamily="34" charset="0"/>
                <a:cs typeface="Arial" pitchFamily="34" charset="0"/>
              </a:defRPr>
            </a:lvl3pPr>
            <a:lvl4pPr>
              <a:defRPr sz="3600">
                <a:solidFill>
                  <a:srgbClr val="18414C"/>
                </a:solidFill>
                <a:latin typeface="Arial" pitchFamily="34" charset="0"/>
                <a:cs typeface="Arial" pitchFamily="34" charset="0"/>
              </a:defRPr>
            </a:lvl4pPr>
            <a:lvl5pPr>
              <a:defRPr sz="3600">
                <a:solidFill>
                  <a:srgbClr val="18414C"/>
                </a:solidFill>
                <a:latin typeface="Arial" pitchFamily="34" charset="0"/>
                <a:cs typeface="Arial" pitchFamily="34" charset="0"/>
              </a:defRPr>
            </a:lvl5pPr>
          </a:lstStyle>
          <a:p>
            <a:pPr lvl="0"/>
            <a:r>
              <a:rPr lang="nl-BE" dirty="0" smtClean="0"/>
              <a:t>&lt;Titel&gt;</a:t>
            </a:r>
            <a:endParaRPr lang="nl-BE" dirty="0"/>
          </a:p>
        </p:txBody>
      </p:sp>
      <p:sp>
        <p:nvSpPr>
          <p:cNvPr id="44" name="Tijdelijke aanduiding voor tekst 43"/>
          <p:cNvSpPr>
            <a:spLocks noGrp="1"/>
          </p:cNvSpPr>
          <p:nvPr>
            <p:ph type="body" sz="quarter" idx="15" hasCustomPrompt="1"/>
          </p:nvPr>
        </p:nvSpPr>
        <p:spPr>
          <a:xfrm>
            <a:off x="194400" y="331200"/>
            <a:ext cx="2880000" cy="291600"/>
          </a:xfrm>
          <a:prstGeom prst="rect">
            <a:avLst/>
          </a:prstGeom>
          <a:solidFill>
            <a:srgbClr val="18414C"/>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sp>
        <p:nvSpPr>
          <p:cNvPr id="41" name="Tekstvak 40"/>
          <p:cNvSpPr txBox="1"/>
          <p:nvPr userDrawn="1"/>
        </p:nvSpPr>
        <p:spPr>
          <a:xfrm>
            <a:off x="3079442" y="331823"/>
            <a:ext cx="5724000" cy="291600"/>
          </a:xfrm>
          <a:prstGeom prst="rect">
            <a:avLst/>
          </a:prstGeom>
          <a:solidFill>
            <a:srgbClr val="205766">
              <a:alpha val="20000"/>
            </a:srgbClr>
          </a:solidFill>
          <a:effectLst>
            <a:outerShdw blurRad="50800" dist="38100" dir="8100000" algn="tr" rotWithShape="0">
              <a:prstClr val="black">
                <a:alpha val="40000"/>
              </a:prstClr>
            </a:outerShdw>
          </a:effectLst>
        </p:spPr>
        <p:txBody>
          <a:bodyPr wrap="square" rtlCol="0">
            <a:spAutoFit/>
          </a:bodyPr>
          <a:lstStyle/>
          <a:p>
            <a:pPr algn="ctr" defTabSz="914400"/>
            <a:endParaRPr lang="nl-BE" sz="3200" dirty="0" smtClean="0">
              <a:solidFill>
                <a:srgbClr val="EEECE1"/>
              </a:solidFill>
              <a:latin typeface="Arial" pitchFamily="34" charset="0"/>
              <a:cs typeface="Arial" pitchFamily="34" charset="0"/>
            </a:endParaRPr>
          </a:p>
        </p:txBody>
      </p:sp>
      <p:cxnSp>
        <p:nvCxnSpPr>
          <p:cNvPr id="40" name="Rechte verbindingslijn 39"/>
          <p:cNvCxnSpPr/>
          <p:nvPr userDrawn="1"/>
        </p:nvCxnSpPr>
        <p:spPr>
          <a:xfrm>
            <a:off x="3085306" y="709973"/>
            <a:ext cx="5580000" cy="1588"/>
          </a:xfrm>
          <a:prstGeom prst="line">
            <a:avLst/>
          </a:prstGeom>
          <a:ln w="25400">
            <a:solidFill>
              <a:srgbClr val="1841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6609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el en object">
    <p:bg>
      <p:bgRef idx="1001">
        <a:schemeClr val="bg1"/>
      </p:bgRef>
    </p:bg>
    <p:spTree>
      <p:nvGrpSpPr>
        <p:cNvPr id="1" name=""/>
        <p:cNvGrpSpPr/>
        <p:nvPr/>
      </p:nvGrpSpPr>
      <p:grpSpPr>
        <a:xfrm>
          <a:off x="0" y="0"/>
          <a:ext cx="0" cy="0"/>
          <a:chOff x="0" y="0"/>
          <a:chExt cx="0" cy="0"/>
        </a:xfrm>
      </p:grpSpPr>
      <p:cxnSp>
        <p:nvCxnSpPr>
          <p:cNvPr id="28" name="Rechte verbindingslijn 27"/>
          <p:cNvCxnSpPr/>
          <p:nvPr userDrawn="1"/>
        </p:nvCxnSpPr>
        <p:spPr>
          <a:xfrm>
            <a:off x="142844" y="6295584"/>
            <a:ext cx="8856000" cy="1588"/>
          </a:xfrm>
          <a:prstGeom prst="line">
            <a:avLst/>
          </a:prstGeom>
          <a:ln w="25400">
            <a:solidFill>
              <a:srgbClr val="4B7D4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80664" y="710967"/>
            <a:ext cx="8352000" cy="1588"/>
          </a:xfrm>
          <a:prstGeom prst="line">
            <a:avLst/>
          </a:prstGeom>
          <a:ln w="25400">
            <a:solidFill>
              <a:srgbClr val="CAD6D4"/>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ijdelijke aanduiding voor tekst 43"/>
          <p:cNvSpPr>
            <a:spLocks noGrp="1"/>
          </p:cNvSpPr>
          <p:nvPr>
            <p:ph type="body" sz="quarter" idx="15" hasCustomPrompt="1"/>
          </p:nvPr>
        </p:nvSpPr>
        <p:spPr>
          <a:xfrm>
            <a:off x="672369" y="331200"/>
            <a:ext cx="2880000" cy="291600"/>
          </a:xfrm>
          <a:prstGeom prst="rect">
            <a:avLst/>
          </a:prstGeom>
          <a:solidFill>
            <a:srgbClr val="4B7D47"/>
          </a:solidFill>
          <a:effectLst>
            <a:outerShdw blurRad="50800" dist="38100" dir="8100000" algn="tr" rotWithShape="0">
              <a:prstClr val="black">
                <a:alpha val="40000"/>
              </a:prstClr>
            </a:outerShdw>
          </a:effectLst>
        </p:spPr>
        <p:txBody>
          <a:bodyPr>
            <a:normAutofit/>
          </a:bodyPr>
          <a:lstStyle>
            <a:lvl1pPr>
              <a:spcBef>
                <a:spcPts val="0"/>
              </a:spcBef>
              <a:buNone/>
              <a:defRPr sz="1300" b="1" i="1" spc="50" baseline="0">
                <a:solidFill>
                  <a:srgbClr val="F2F4F3"/>
                </a:solidFill>
                <a:latin typeface="Arial" pitchFamily="34" charset="0"/>
                <a:cs typeface="Arial" pitchFamily="34" charset="0"/>
              </a:defRPr>
            </a:lvl1pPr>
          </a:lstStyle>
          <a:p>
            <a:pPr lvl="0"/>
            <a:r>
              <a:rPr lang="nl-BE" dirty="0" smtClean="0"/>
              <a:t>&lt;Sectie&gt;</a:t>
            </a:r>
            <a:endParaRPr lang="nl-BE" dirty="0"/>
          </a:p>
        </p:txBody>
      </p:sp>
      <p:pic>
        <p:nvPicPr>
          <p:cNvPr id="15" name="Afbeelding 14" descr="MAS_logo_1.jpg"/>
          <p:cNvPicPr>
            <a:picLocks noChangeAspect="1"/>
          </p:cNvPicPr>
          <p:nvPr userDrawn="1"/>
        </p:nvPicPr>
        <p:blipFill>
          <a:blip r:embed="rId2" cstate="print"/>
          <a:stretch>
            <a:fillRect/>
          </a:stretch>
        </p:blipFill>
        <p:spPr>
          <a:xfrm>
            <a:off x="107504" y="6404133"/>
            <a:ext cx="504056" cy="481251"/>
          </a:xfrm>
          <a:prstGeom prst="rect">
            <a:avLst/>
          </a:prstGeom>
        </p:spPr>
      </p:pic>
      <p:sp>
        <p:nvSpPr>
          <p:cNvPr id="18" name="Tekstvak 17"/>
          <p:cNvSpPr txBox="1"/>
          <p:nvPr userDrawn="1"/>
        </p:nvSpPr>
        <p:spPr>
          <a:xfrm>
            <a:off x="3851920" y="343689"/>
            <a:ext cx="5184080" cy="276999"/>
          </a:xfrm>
          <a:prstGeom prst="rect">
            <a:avLst/>
          </a:prstGeom>
          <a:solidFill>
            <a:srgbClr val="4B7D47"/>
          </a:solidFill>
          <a:effectLst>
            <a:outerShdw blurRad="50800" dist="38100" dir="2700000" algn="tl" rotWithShape="0">
              <a:prstClr val="black">
                <a:alpha val="40000"/>
              </a:prstClr>
            </a:outerShdw>
          </a:effectLst>
        </p:spPr>
        <p:txBody>
          <a:bodyPr wrap="square" rtlCol="0">
            <a:spAutoFit/>
          </a:bodyPr>
          <a:lstStyle/>
          <a:p>
            <a:pPr algn="ctr" defTabSz="914400"/>
            <a:endParaRPr lang="nl-BE" sz="1200" b="1" dirty="0" smtClean="0">
              <a:solidFill>
                <a:prstClr val="white"/>
              </a:solidFill>
              <a:latin typeface="Arial" pitchFamily="34" charset="0"/>
              <a:cs typeface="Arial" pitchFamily="34" charset="0"/>
            </a:endParaRPr>
          </a:p>
        </p:txBody>
      </p:sp>
      <p:sp>
        <p:nvSpPr>
          <p:cNvPr id="10" name="Rechthoek 9" hidden="1"/>
          <p:cNvSpPr/>
          <p:nvPr userDrawn="1"/>
        </p:nvSpPr>
        <p:spPr>
          <a:xfrm>
            <a:off x="4274450" y="6453336"/>
            <a:ext cx="458331" cy="276999"/>
          </a:xfrm>
          <a:prstGeom prst="rect">
            <a:avLst/>
          </a:prstGeom>
        </p:spPr>
        <p:txBody>
          <a:bodyPr wrap="none">
            <a:spAutoFit/>
          </a:bodyPr>
          <a:lstStyle/>
          <a:p>
            <a:pPr defTabSz="914400"/>
            <a:fld id="{8C4F5AF9-9063-40C3-AC90-3F24FDF2AE4A}" type="slidenum">
              <a:rPr lang="nl-BE" sz="1200" smtClean="0">
                <a:solidFill>
                  <a:srgbClr val="54483A"/>
                </a:solidFill>
                <a:latin typeface="Arial" pitchFamily="34" charset="0"/>
                <a:cs typeface="Arial" pitchFamily="34" charset="0"/>
              </a:rPr>
              <a:pPr defTabSz="914400"/>
              <a:t>‹N°›</a:t>
            </a:fld>
            <a:endParaRPr lang="nl-BE" sz="1200" dirty="0">
              <a:solidFill>
                <a:prstClr val="black"/>
              </a:solidFill>
            </a:endParaRPr>
          </a:p>
        </p:txBody>
      </p:sp>
      <p:sp>
        <p:nvSpPr>
          <p:cNvPr id="11" name="Tekstvak 13"/>
          <p:cNvSpPr txBox="1"/>
          <p:nvPr userDrawn="1"/>
        </p:nvSpPr>
        <p:spPr>
          <a:xfrm>
            <a:off x="4283968" y="6386490"/>
            <a:ext cx="4761408" cy="397032"/>
          </a:xfrm>
          <a:prstGeom prst="rect">
            <a:avLst/>
          </a:prstGeom>
          <a:noFill/>
        </p:spPr>
        <p:txBody>
          <a:bodyPr wrap="square" rtlCol="0">
            <a:spAutoFit/>
          </a:bodyPr>
          <a:lstStyle/>
          <a:p>
            <a:pPr algn="r" defTabSz="914400">
              <a:lnSpc>
                <a:spcPct val="110000"/>
              </a:lnSpc>
              <a:defRPr/>
            </a:pPr>
            <a:r>
              <a:rPr lang="fr-FR" sz="900" dirty="0" smtClean="0">
                <a:solidFill>
                  <a:srgbClr val="54483A"/>
                </a:solidFill>
                <a:latin typeface="Arial" pitchFamily="34" charset="0"/>
                <a:cs typeface="Arial" pitchFamily="34" charset="0"/>
              </a:rPr>
              <a:t>SPF Santé public, Sécurité de la Chaîne alimentaire et Environnement</a:t>
            </a:r>
          </a:p>
          <a:p>
            <a:pPr algn="r" defTabSz="914400">
              <a:lnSpc>
                <a:spcPct val="110000"/>
              </a:lnSpc>
              <a:defRPr/>
            </a:pPr>
            <a:r>
              <a:rPr lang="nl-BE" sz="900" dirty="0" smtClean="0">
                <a:solidFill>
                  <a:srgbClr val="54483A"/>
                </a:solidFill>
                <a:latin typeface="Arial" pitchFamily="34" charset="0"/>
                <a:cs typeface="Arial" pitchFamily="34" charset="0"/>
              </a:rPr>
              <a:t>Enquête sur </a:t>
            </a:r>
            <a:r>
              <a:rPr lang="nl-BE" sz="900" dirty="0" err="1" smtClean="0">
                <a:solidFill>
                  <a:srgbClr val="54483A"/>
                </a:solidFill>
                <a:latin typeface="Arial" pitchFamily="34" charset="0"/>
                <a:cs typeface="Arial" pitchFamily="34" charset="0"/>
              </a:rPr>
              <a:t>le</a:t>
            </a:r>
            <a:r>
              <a:rPr lang="nl-BE" sz="900" dirty="0" smtClean="0">
                <a:solidFill>
                  <a:srgbClr val="54483A"/>
                </a:solidFill>
                <a:latin typeface="Arial" pitchFamily="34" charset="0"/>
                <a:cs typeface="Arial" pitchFamily="34" charset="0"/>
              </a:rPr>
              <a:t> </a:t>
            </a:r>
            <a:r>
              <a:rPr lang="nl-BE" sz="900" dirty="0" err="1" smtClean="0">
                <a:solidFill>
                  <a:srgbClr val="54483A"/>
                </a:solidFill>
                <a:latin typeface="Arial" pitchFamily="34" charset="0"/>
                <a:cs typeface="Arial" pitchFamily="34" charset="0"/>
              </a:rPr>
              <a:t>climat</a:t>
            </a:r>
            <a:r>
              <a:rPr lang="nl-BE" sz="900" dirty="0" smtClean="0">
                <a:solidFill>
                  <a:srgbClr val="54483A"/>
                </a:solidFill>
                <a:latin typeface="Arial" pitchFamily="34" charset="0"/>
                <a:cs typeface="Arial" pitchFamily="34" charset="0"/>
              </a:rPr>
              <a:t> 2017</a:t>
            </a:r>
            <a:endParaRPr lang="nl-BE" sz="900" i="1" dirty="0" smtClean="0">
              <a:solidFill>
                <a:srgbClr val="54483A"/>
              </a:solidFill>
              <a:latin typeface="Arial" pitchFamily="34" charset="0"/>
              <a:cs typeface="Arial" pitchFamily="34" charset="0"/>
            </a:endParaRPr>
          </a:p>
        </p:txBody>
      </p:sp>
      <p:sp>
        <p:nvSpPr>
          <p:cNvPr id="12" name="Tekstvak 12"/>
          <p:cNvSpPr txBox="1"/>
          <p:nvPr userDrawn="1"/>
        </p:nvSpPr>
        <p:spPr>
          <a:xfrm>
            <a:off x="611800" y="6386490"/>
            <a:ext cx="2808072" cy="397032"/>
          </a:xfrm>
          <a:prstGeom prst="rect">
            <a:avLst/>
          </a:prstGeom>
          <a:noFill/>
        </p:spPr>
        <p:txBody>
          <a:bodyPr wrap="square" rtlCol="0">
            <a:spAutoFit/>
          </a:bodyPr>
          <a:lstStyle/>
          <a:p>
            <a:pPr defTabSz="914400">
              <a:lnSpc>
                <a:spcPct val="110000"/>
              </a:lnSpc>
              <a:defRPr/>
            </a:pPr>
            <a:r>
              <a:rPr lang="nl-BE" sz="900" dirty="0" smtClean="0">
                <a:solidFill>
                  <a:srgbClr val="54483A"/>
                </a:solidFill>
                <a:latin typeface="Arial" pitchFamily="34" charset="0"/>
                <a:cs typeface="Arial" pitchFamily="34" charset="0"/>
              </a:rPr>
              <a:t>M.A.S.</a:t>
            </a:r>
          </a:p>
          <a:p>
            <a:pPr defTabSz="914400">
              <a:lnSpc>
                <a:spcPct val="110000"/>
              </a:lnSpc>
              <a:defRPr/>
            </a:pPr>
            <a:r>
              <a:rPr lang="fr-FR" sz="900" i="1" dirty="0" smtClean="0">
                <a:solidFill>
                  <a:srgbClr val="54483A"/>
                </a:solidFill>
                <a:latin typeface="Arial" pitchFamily="34" charset="0"/>
                <a:cs typeface="Arial" pitchFamily="34" charset="0"/>
              </a:rPr>
              <a:t>Études de marché sur mesure</a:t>
            </a:r>
            <a:endParaRPr lang="nl-BE" sz="900" i="1" dirty="0" smtClean="0">
              <a:solidFill>
                <a:srgbClr val="54483A"/>
              </a:solidFill>
              <a:latin typeface="Arial" pitchFamily="34" charset="0"/>
              <a:cs typeface="Arial" pitchFamily="34" charset="0"/>
            </a:endParaRPr>
          </a:p>
        </p:txBody>
      </p:sp>
    </p:spTree>
    <p:extLst>
      <p:ext uri="{BB962C8B-B14F-4D97-AF65-F5344CB8AC3E}">
        <p14:creationId xmlns:p14="http://schemas.microsoft.com/office/powerpoint/2010/main" val="12488015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calaire NL no pics">
    <p:spTree>
      <p:nvGrpSpPr>
        <p:cNvPr id="1" name=""/>
        <p:cNvGrpSpPr/>
        <p:nvPr/>
      </p:nvGrpSpPr>
      <p:grpSpPr>
        <a:xfrm>
          <a:off x="0" y="0"/>
          <a:ext cx="0" cy="0"/>
          <a:chOff x="0" y="0"/>
          <a:chExt cx="0" cy="0"/>
        </a:xfrm>
      </p:grpSpPr>
      <p:sp>
        <p:nvSpPr>
          <p:cNvPr id="2" name="Title 1"/>
          <p:cNvSpPr>
            <a:spLocks noGrp="1"/>
          </p:cNvSpPr>
          <p:nvPr>
            <p:ph type="ctrTitle"/>
          </p:nvPr>
        </p:nvSpPr>
        <p:spPr>
          <a:xfrm>
            <a:off x="360000" y="1440000"/>
            <a:ext cx="4860000" cy="3960000"/>
          </a:xfrm>
        </p:spPr>
        <p:txBody>
          <a:bodyPr/>
          <a:lstStyle>
            <a:lvl1pPr>
              <a:defRPr>
                <a:latin typeface="Segoe UI Semilight" panose="020B0402040204020203" pitchFamily="34" charset="0"/>
                <a:cs typeface="Segoe UI Semilight" panose="020B0402040204020203" pitchFamily="34" charset="0"/>
              </a:defRPr>
            </a:lvl1pPr>
          </a:lstStyle>
          <a:p>
            <a:r>
              <a:rPr lang="nl-BE" noProof="0" dirty="0"/>
              <a:t>Click </a:t>
            </a:r>
            <a:r>
              <a:rPr lang="nl-BE" noProof="0" dirty="0" err="1"/>
              <a:t>to</a:t>
            </a:r>
            <a:r>
              <a:rPr lang="nl-BE" noProof="0" dirty="0"/>
              <a:t> </a:t>
            </a:r>
            <a:r>
              <a:rPr lang="nl-BE" noProof="0" dirty="0" err="1"/>
              <a:t>edit</a:t>
            </a:r>
            <a:r>
              <a:rPr lang="nl-BE" noProof="0" dirty="0"/>
              <a:t> Master </a:t>
            </a:r>
            <a:r>
              <a:rPr lang="nl-BE" noProof="0" dirty="0" err="1"/>
              <a:t>title</a:t>
            </a:r>
            <a:r>
              <a:rPr lang="nl-BE" noProof="0" dirty="0"/>
              <a:t> </a:t>
            </a:r>
            <a:r>
              <a:rPr lang="nl-BE" noProof="0" dirty="0" err="1"/>
              <a:t>style</a:t>
            </a:r>
            <a:endParaRPr lang="nl-BE" noProof="0" dirty="0"/>
          </a:p>
        </p:txBody>
      </p:sp>
      <p:sp>
        <p:nvSpPr>
          <p:cNvPr id="6" name="Slide Number Placeholder 5"/>
          <p:cNvSpPr>
            <a:spLocks noGrp="1"/>
          </p:cNvSpPr>
          <p:nvPr>
            <p:ph type="sldNum" sz="quarter" idx="12"/>
          </p:nvPr>
        </p:nvSpPr>
        <p:spPr/>
        <p:txBody>
          <a:bodyPr/>
          <a:lstStyle/>
          <a:p>
            <a:fld id="{259E30BA-54AA-AE46-AD8D-D68E0B6B4E64}" type="slidenum">
              <a:rPr lang="en-US" smtClean="0"/>
              <a:t>‹N°›</a:t>
            </a:fld>
            <a:endParaRPr lang="en-US" dirty="0"/>
          </a:p>
        </p:txBody>
      </p:sp>
      <p:sp>
        <p:nvSpPr>
          <p:cNvPr id="7" name="Content Placeholder 8"/>
          <p:cNvSpPr>
            <a:spLocks noGrp="1"/>
          </p:cNvSpPr>
          <p:nvPr>
            <p:ph sz="quarter" idx="13"/>
          </p:nvPr>
        </p:nvSpPr>
        <p:spPr>
          <a:xfrm>
            <a:off x="5186400" y="1439862"/>
            <a:ext cx="3600000" cy="2520000"/>
          </a:xfrm>
          <a:prstGeom prst="rect">
            <a:avLst/>
          </a:prstGeom>
          <a:solidFill>
            <a:schemeClr val="accent2"/>
          </a:solidFill>
          <a:ln w="25400">
            <a:solidFill>
              <a:schemeClr val="accent6"/>
            </a:solidFill>
          </a:ln>
        </p:spPr>
        <p:txBody>
          <a:bodyPr vert="horz"/>
          <a:lstStyle>
            <a:lvl1pPr marL="0" indent="0">
              <a:buFontTx/>
              <a:buNone/>
              <a:defRPr sz="1200" b="1" cap="all">
                <a:latin typeface="Segoe UI Semilight" panose="020B0402040204020203" pitchFamily="34" charset="0"/>
                <a:cs typeface="Segoe UI Semilight" panose="020B0402040204020203" pitchFamily="34" charset="0"/>
              </a:defRPr>
            </a:lvl1pPr>
          </a:lstStyle>
          <a:p>
            <a:pPr lvl="0"/>
            <a:endParaRPr lang="nl-BE" noProof="0" dirty="0"/>
          </a:p>
        </p:txBody>
      </p:sp>
      <p:sp>
        <p:nvSpPr>
          <p:cNvPr id="8" name="Content Placeholder 10"/>
          <p:cNvSpPr>
            <a:spLocks noGrp="1"/>
          </p:cNvSpPr>
          <p:nvPr>
            <p:ph sz="quarter" idx="14"/>
          </p:nvPr>
        </p:nvSpPr>
        <p:spPr>
          <a:xfrm>
            <a:off x="6986400" y="3959225"/>
            <a:ext cx="1800000" cy="1441450"/>
          </a:xfrm>
          <a:prstGeom prst="rect">
            <a:avLst/>
          </a:prstGeom>
          <a:solidFill>
            <a:schemeClr val="tx2"/>
          </a:solidFill>
          <a:ln w="25400">
            <a:solidFill>
              <a:schemeClr val="accent6"/>
            </a:solidFill>
          </a:ln>
        </p:spPr>
        <p:txBody>
          <a:bodyPr vert="horz"/>
          <a:lstStyle>
            <a:lvl1pPr marL="0" indent="0">
              <a:buFontTx/>
              <a:buNone/>
              <a:defRPr sz="1200" b="1" cap="all">
                <a:latin typeface="Segoe UI Semilight" panose="020B0402040204020203" pitchFamily="34" charset="0"/>
                <a:cs typeface="Segoe UI Semilight" panose="020B0402040204020203" pitchFamily="34" charset="0"/>
              </a:defRPr>
            </a:lvl1pPr>
          </a:lstStyle>
          <a:p>
            <a:pPr lvl="0"/>
            <a:endParaRPr lang="nl-BE" noProof="0" dirty="0"/>
          </a:p>
        </p:txBody>
      </p:sp>
      <p:sp>
        <p:nvSpPr>
          <p:cNvPr id="9" name="Content Placeholder 10"/>
          <p:cNvSpPr>
            <a:spLocks noGrp="1"/>
          </p:cNvSpPr>
          <p:nvPr>
            <p:ph sz="quarter" idx="15"/>
          </p:nvPr>
        </p:nvSpPr>
        <p:spPr>
          <a:xfrm>
            <a:off x="5186400" y="3959225"/>
            <a:ext cx="1800000" cy="1441450"/>
          </a:xfrm>
          <a:prstGeom prst="rect">
            <a:avLst/>
          </a:prstGeom>
          <a:solidFill>
            <a:schemeClr val="accent3"/>
          </a:solidFill>
          <a:ln w="25400">
            <a:solidFill>
              <a:schemeClr val="accent6"/>
            </a:solidFill>
          </a:ln>
        </p:spPr>
        <p:txBody>
          <a:bodyPr vert="horz"/>
          <a:lstStyle>
            <a:lvl1pPr marL="0" indent="0">
              <a:buFontTx/>
              <a:buNone/>
              <a:defRPr sz="1200" b="1" cap="all">
                <a:latin typeface="Segoe UI Semilight" panose="020B0402040204020203" pitchFamily="34" charset="0"/>
                <a:cs typeface="Segoe UI Semilight" panose="020B0402040204020203" pitchFamily="34" charset="0"/>
              </a:defRPr>
            </a:lvl1pPr>
          </a:lstStyle>
          <a:p>
            <a:pPr lvl="0"/>
            <a:endParaRPr lang="nl-BE" noProof="0" dirty="0"/>
          </a:p>
        </p:txBody>
      </p:sp>
    </p:spTree>
    <p:extLst>
      <p:ext uri="{BB962C8B-B14F-4D97-AF65-F5344CB8AC3E}">
        <p14:creationId xmlns:p14="http://schemas.microsoft.com/office/powerpoint/2010/main" val="38407231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aire NL">
    <p:spTree>
      <p:nvGrpSpPr>
        <p:cNvPr id="1" name=""/>
        <p:cNvGrpSpPr/>
        <p:nvPr/>
      </p:nvGrpSpPr>
      <p:grpSpPr>
        <a:xfrm>
          <a:off x="0" y="0"/>
          <a:ext cx="0" cy="0"/>
          <a:chOff x="0" y="0"/>
          <a:chExt cx="0" cy="0"/>
        </a:xfrm>
      </p:grpSpPr>
      <p:sp>
        <p:nvSpPr>
          <p:cNvPr id="2" name="Title 1"/>
          <p:cNvSpPr>
            <a:spLocks noGrp="1"/>
          </p:cNvSpPr>
          <p:nvPr>
            <p:ph type="ctrTitle"/>
          </p:nvPr>
        </p:nvSpPr>
        <p:spPr>
          <a:xfrm>
            <a:off x="360000" y="1440000"/>
            <a:ext cx="4860000" cy="3960000"/>
          </a:xfrm>
        </p:spPr>
        <p:txBody>
          <a:body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6" name="Slide Number Placeholder 5"/>
          <p:cNvSpPr>
            <a:spLocks noGrp="1"/>
          </p:cNvSpPr>
          <p:nvPr>
            <p:ph type="sldNum" sz="quarter" idx="12"/>
          </p:nvPr>
        </p:nvSpPr>
        <p:spPr>
          <a:xfrm>
            <a:off x="8570131" y="536021"/>
            <a:ext cx="422122" cy="138499"/>
          </a:xfrm>
          <a:prstGeom prst="rect">
            <a:avLst/>
          </a:prstGeom>
        </p:spPr>
        <p:txBody>
          <a:bodyPr/>
          <a:lstStyle/>
          <a:p>
            <a:fld id="{259E30BA-54AA-AE46-AD8D-D68E0B6B4E64}" type="slidenum">
              <a:rPr lang="en-US" smtClean="0"/>
              <a:t>‹N°›</a:t>
            </a:fld>
            <a:endParaRPr lang="en-US" dirty="0"/>
          </a:p>
        </p:txBody>
      </p:sp>
      <p:sp>
        <p:nvSpPr>
          <p:cNvPr id="7" name="Content Placeholder 8"/>
          <p:cNvSpPr>
            <a:spLocks noGrp="1"/>
          </p:cNvSpPr>
          <p:nvPr>
            <p:ph sz="quarter" idx="13"/>
          </p:nvPr>
        </p:nvSpPr>
        <p:spPr>
          <a:xfrm>
            <a:off x="5186400" y="1439862"/>
            <a:ext cx="3600000" cy="2520000"/>
          </a:xfrm>
          <a:prstGeom prst="rect">
            <a:avLst/>
          </a:prstGeom>
          <a:solidFill>
            <a:schemeClr val="accent2"/>
          </a:solidFill>
          <a:ln w="25400">
            <a:solidFill>
              <a:schemeClr val="accent6"/>
            </a:solidFill>
          </a:ln>
        </p:spPr>
        <p:txBody>
          <a:bodyPr vert="horz"/>
          <a:lstStyle>
            <a:lvl1pPr marL="0" indent="0">
              <a:buFontTx/>
              <a:buNone/>
              <a:defRPr sz="1200" b="1" cap="all">
                <a:latin typeface="Arial" pitchFamily="34" charset="0"/>
                <a:cs typeface="Arial" pitchFamily="34" charset="0"/>
              </a:defRPr>
            </a:lvl1pPr>
          </a:lstStyle>
          <a:p>
            <a:pPr lvl="0"/>
            <a:endParaRPr lang="en-US" dirty="0"/>
          </a:p>
        </p:txBody>
      </p:sp>
      <p:sp>
        <p:nvSpPr>
          <p:cNvPr id="8" name="Content Placeholder 10"/>
          <p:cNvSpPr>
            <a:spLocks noGrp="1"/>
          </p:cNvSpPr>
          <p:nvPr>
            <p:ph sz="quarter" idx="14"/>
          </p:nvPr>
        </p:nvSpPr>
        <p:spPr>
          <a:xfrm>
            <a:off x="6986400" y="3959225"/>
            <a:ext cx="1800000" cy="1441450"/>
          </a:xfrm>
          <a:prstGeom prst="rect">
            <a:avLst/>
          </a:prstGeom>
          <a:solidFill>
            <a:schemeClr val="tx2"/>
          </a:solidFill>
          <a:ln w="25400">
            <a:solidFill>
              <a:schemeClr val="accent6"/>
            </a:solidFill>
          </a:ln>
        </p:spPr>
        <p:txBody>
          <a:bodyPr vert="horz"/>
          <a:lstStyle>
            <a:lvl1pPr marL="0" indent="0">
              <a:buFontTx/>
              <a:buNone/>
              <a:defRPr sz="1200" b="1" cap="all">
                <a:latin typeface="Arial" pitchFamily="34" charset="0"/>
                <a:cs typeface="Arial" pitchFamily="34" charset="0"/>
              </a:defRPr>
            </a:lvl1pPr>
          </a:lstStyle>
          <a:p>
            <a:pPr lvl="0"/>
            <a:endParaRPr lang="en-US" dirty="0"/>
          </a:p>
        </p:txBody>
      </p:sp>
      <p:sp>
        <p:nvSpPr>
          <p:cNvPr id="9" name="Content Placeholder 10"/>
          <p:cNvSpPr>
            <a:spLocks noGrp="1"/>
          </p:cNvSpPr>
          <p:nvPr>
            <p:ph sz="quarter" idx="15"/>
          </p:nvPr>
        </p:nvSpPr>
        <p:spPr>
          <a:xfrm>
            <a:off x="5186400" y="3959225"/>
            <a:ext cx="1800000" cy="1441450"/>
          </a:xfrm>
          <a:prstGeom prst="rect">
            <a:avLst/>
          </a:prstGeom>
          <a:solidFill>
            <a:schemeClr val="accent3"/>
          </a:solidFill>
          <a:ln w="25400">
            <a:solidFill>
              <a:schemeClr val="accent6"/>
            </a:solidFill>
          </a:ln>
        </p:spPr>
        <p:txBody>
          <a:bodyPr vert="horz"/>
          <a:lstStyle>
            <a:lvl1pPr marL="0" indent="0">
              <a:buFontTx/>
              <a:buNone/>
              <a:defRPr sz="1200" b="1" cap="all">
                <a:latin typeface="Arial" pitchFamily="34" charset="0"/>
                <a:cs typeface="Arial" pitchFamily="34" charset="0"/>
              </a:defRPr>
            </a:lvl1pPr>
          </a:lstStyle>
          <a:p>
            <a:pPr lvl="0"/>
            <a:endParaRPr lang="en-US" dirty="0"/>
          </a:p>
        </p:txBody>
      </p:sp>
      <p:sp>
        <p:nvSpPr>
          <p:cNvPr id="10" name="Content Placeholder 8"/>
          <p:cNvSpPr>
            <a:spLocks noGrp="1"/>
          </p:cNvSpPr>
          <p:nvPr>
            <p:ph sz="quarter" idx="16" hasCustomPrompt="1"/>
          </p:nvPr>
        </p:nvSpPr>
        <p:spPr>
          <a:xfrm>
            <a:off x="5186400" y="1433254"/>
            <a:ext cx="3600000" cy="2520000"/>
          </a:xfrm>
          <a:prstGeom prst="rect">
            <a:avLst/>
          </a:prstGeom>
          <a:blipFill>
            <a:blip r:embed="rId2"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marR="0" indent="0" algn="l" defTabSz="457200" rtl="0" eaLnBrk="1" fontAlgn="auto" latinLnBrk="0" hangingPunct="1">
              <a:lnSpc>
                <a:spcPct val="100000"/>
              </a:lnSpc>
              <a:spcBef>
                <a:spcPct val="20000"/>
              </a:spcBef>
              <a:spcAft>
                <a:spcPts val="0"/>
              </a:spcAft>
              <a:buClrTx/>
              <a:buSzTx/>
              <a:buFontTx/>
              <a:buNone/>
              <a:tabLst/>
              <a:defRPr sz="1400" b="1">
                <a:solidFill>
                  <a:schemeClr val="accent6"/>
                </a:solidFill>
                <a:latin typeface="Arial" pitchFamily="34" charset="0"/>
                <a:cs typeface="Arial" pitchFamily="34" charset="0"/>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nl-BE" noProof="0" dirty="0" smtClean="0"/>
              <a:t>OBJECT</a:t>
            </a:r>
          </a:p>
        </p:txBody>
      </p:sp>
      <p:sp>
        <p:nvSpPr>
          <p:cNvPr id="11" name="Content Placeholder 10"/>
          <p:cNvSpPr>
            <a:spLocks noGrp="1"/>
          </p:cNvSpPr>
          <p:nvPr>
            <p:ph sz="quarter" idx="17" hasCustomPrompt="1"/>
          </p:nvPr>
        </p:nvSpPr>
        <p:spPr>
          <a:xfrm>
            <a:off x="6986401" y="3963844"/>
            <a:ext cx="1800000" cy="1441450"/>
          </a:xfrm>
          <a:prstGeom prst="rect">
            <a:avLst/>
          </a:prstGeom>
          <a:blipFill>
            <a:blip r:embed="rId3"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indent="0">
              <a:buFontTx/>
              <a:buNone/>
              <a:defRPr sz="1200" b="1">
                <a:latin typeface="Arial" pitchFamily="34" charset="0"/>
                <a:cs typeface="Arial" pitchFamily="34" charset="0"/>
              </a:defRPr>
            </a:lvl1pPr>
          </a:lstStyle>
          <a:p>
            <a:pPr lvl="0"/>
            <a:r>
              <a:rPr lang="en-US" dirty="0" smtClean="0"/>
              <a:t>OBJECT</a:t>
            </a:r>
          </a:p>
        </p:txBody>
      </p:sp>
      <p:sp>
        <p:nvSpPr>
          <p:cNvPr id="12" name="Content Placeholder 10"/>
          <p:cNvSpPr>
            <a:spLocks noGrp="1"/>
          </p:cNvSpPr>
          <p:nvPr>
            <p:ph sz="quarter" idx="18" hasCustomPrompt="1"/>
          </p:nvPr>
        </p:nvSpPr>
        <p:spPr>
          <a:xfrm>
            <a:off x="5186400" y="3958549"/>
            <a:ext cx="1800000" cy="1441450"/>
          </a:xfrm>
          <a:prstGeom prst="rect">
            <a:avLst/>
          </a:prstGeom>
          <a:blipFill>
            <a:blip r:embed="rId4"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indent="0">
              <a:buFontTx/>
              <a:buNone/>
              <a:defRPr sz="1200" b="1">
                <a:latin typeface="Arial" pitchFamily="34" charset="0"/>
                <a:cs typeface="Arial" pitchFamily="34" charset="0"/>
              </a:defRPr>
            </a:lvl1pPr>
          </a:lstStyle>
          <a:p>
            <a:pPr lvl="0"/>
            <a:r>
              <a:rPr lang="en-US" dirty="0" smtClean="0"/>
              <a:t>OBJECT</a:t>
            </a:r>
          </a:p>
        </p:txBody>
      </p:sp>
    </p:spTree>
    <p:extLst>
      <p:ext uri="{BB962C8B-B14F-4D97-AF65-F5344CB8AC3E}">
        <p14:creationId xmlns:p14="http://schemas.microsoft.com/office/powerpoint/2010/main" val="181085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calaire FR">
    <p:spTree>
      <p:nvGrpSpPr>
        <p:cNvPr id="1" name=""/>
        <p:cNvGrpSpPr/>
        <p:nvPr/>
      </p:nvGrpSpPr>
      <p:grpSpPr>
        <a:xfrm>
          <a:off x="0" y="0"/>
          <a:ext cx="0" cy="0"/>
          <a:chOff x="0" y="0"/>
          <a:chExt cx="0" cy="0"/>
        </a:xfrm>
      </p:grpSpPr>
      <p:sp>
        <p:nvSpPr>
          <p:cNvPr id="2" name="Title 1"/>
          <p:cNvSpPr>
            <a:spLocks noGrp="1"/>
          </p:cNvSpPr>
          <p:nvPr>
            <p:ph type="ctrTitle"/>
          </p:nvPr>
        </p:nvSpPr>
        <p:spPr>
          <a:xfrm>
            <a:off x="360000" y="1440000"/>
            <a:ext cx="4860000" cy="3960000"/>
          </a:xfrm>
        </p:spPr>
        <p:txBody>
          <a:body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6" name="Slide Number Placeholder 5"/>
          <p:cNvSpPr>
            <a:spLocks noGrp="1"/>
          </p:cNvSpPr>
          <p:nvPr>
            <p:ph type="sldNum" sz="quarter" idx="12"/>
          </p:nvPr>
        </p:nvSpPr>
        <p:spPr/>
        <p:txBody>
          <a:bodyPr/>
          <a:lstStyle/>
          <a:p>
            <a:fld id="{259E30BA-54AA-AE46-AD8D-D68E0B6B4E64}" type="slidenum">
              <a:rPr lang="en-US" smtClean="0"/>
              <a:t>‹N°›</a:t>
            </a:fld>
            <a:endParaRPr lang="en-US" dirty="0"/>
          </a:p>
        </p:txBody>
      </p:sp>
      <p:sp>
        <p:nvSpPr>
          <p:cNvPr id="7" name="Content Placeholder 8"/>
          <p:cNvSpPr>
            <a:spLocks noGrp="1"/>
          </p:cNvSpPr>
          <p:nvPr>
            <p:ph sz="quarter" idx="13"/>
          </p:nvPr>
        </p:nvSpPr>
        <p:spPr>
          <a:xfrm>
            <a:off x="5186400" y="1439862"/>
            <a:ext cx="3600000" cy="2520000"/>
          </a:xfrm>
          <a:prstGeom prst="rect">
            <a:avLst/>
          </a:prstGeom>
          <a:solidFill>
            <a:schemeClr val="accent2"/>
          </a:solidFill>
          <a:ln w="25400">
            <a:solidFill>
              <a:schemeClr val="accent6"/>
            </a:solidFill>
          </a:ln>
        </p:spPr>
        <p:txBody>
          <a:bodyPr vert="horz"/>
          <a:lstStyle>
            <a:lvl1pPr marL="0" indent="0">
              <a:buFontTx/>
              <a:buNone/>
              <a:defRPr sz="1200" b="1" cap="all">
                <a:latin typeface="Arial" pitchFamily="34" charset="0"/>
                <a:cs typeface="Arial" pitchFamily="34" charset="0"/>
              </a:defRPr>
            </a:lvl1pPr>
          </a:lstStyle>
          <a:p>
            <a:pPr lvl="0"/>
            <a:endParaRPr lang="en-US" dirty="0"/>
          </a:p>
        </p:txBody>
      </p:sp>
      <p:sp>
        <p:nvSpPr>
          <p:cNvPr id="8" name="Content Placeholder 10"/>
          <p:cNvSpPr>
            <a:spLocks noGrp="1"/>
          </p:cNvSpPr>
          <p:nvPr>
            <p:ph sz="quarter" idx="14"/>
          </p:nvPr>
        </p:nvSpPr>
        <p:spPr>
          <a:xfrm>
            <a:off x="6986400" y="3959225"/>
            <a:ext cx="1800000" cy="1441450"/>
          </a:xfrm>
          <a:prstGeom prst="rect">
            <a:avLst/>
          </a:prstGeom>
          <a:solidFill>
            <a:schemeClr val="tx2"/>
          </a:solidFill>
          <a:ln w="25400">
            <a:solidFill>
              <a:schemeClr val="accent6"/>
            </a:solidFill>
          </a:ln>
        </p:spPr>
        <p:txBody>
          <a:bodyPr vert="horz"/>
          <a:lstStyle>
            <a:lvl1pPr marL="0" indent="0">
              <a:buFontTx/>
              <a:buNone/>
              <a:defRPr sz="1200" b="1" cap="all">
                <a:latin typeface="Arial" pitchFamily="34" charset="0"/>
                <a:cs typeface="Arial" pitchFamily="34" charset="0"/>
              </a:defRPr>
            </a:lvl1pPr>
          </a:lstStyle>
          <a:p>
            <a:pPr lvl="0"/>
            <a:endParaRPr lang="en-US" dirty="0"/>
          </a:p>
        </p:txBody>
      </p:sp>
      <p:sp>
        <p:nvSpPr>
          <p:cNvPr id="9" name="Content Placeholder 10"/>
          <p:cNvSpPr>
            <a:spLocks noGrp="1"/>
          </p:cNvSpPr>
          <p:nvPr>
            <p:ph sz="quarter" idx="15"/>
          </p:nvPr>
        </p:nvSpPr>
        <p:spPr>
          <a:xfrm>
            <a:off x="5186400" y="3959225"/>
            <a:ext cx="1800000" cy="1441450"/>
          </a:xfrm>
          <a:prstGeom prst="rect">
            <a:avLst/>
          </a:prstGeom>
          <a:solidFill>
            <a:schemeClr val="accent3"/>
          </a:solidFill>
          <a:ln w="25400">
            <a:solidFill>
              <a:schemeClr val="accent6"/>
            </a:solidFill>
          </a:ln>
        </p:spPr>
        <p:txBody>
          <a:bodyPr vert="horz"/>
          <a:lstStyle>
            <a:lvl1pPr marL="0" indent="0">
              <a:buFontTx/>
              <a:buNone/>
              <a:defRPr sz="1200" b="1" cap="all">
                <a:latin typeface="Arial" pitchFamily="34" charset="0"/>
                <a:cs typeface="Arial" pitchFamily="34" charset="0"/>
              </a:defRPr>
            </a:lvl1pPr>
          </a:lstStyle>
          <a:p>
            <a:pPr lvl="0"/>
            <a:endParaRPr lang="en-US" dirty="0"/>
          </a:p>
        </p:txBody>
      </p:sp>
      <p:sp>
        <p:nvSpPr>
          <p:cNvPr id="10" name="Content Placeholder 8"/>
          <p:cNvSpPr>
            <a:spLocks noGrp="1"/>
          </p:cNvSpPr>
          <p:nvPr>
            <p:ph sz="quarter" idx="16" hasCustomPrompt="1"/>
          </p:nvPr>
        </p:nvSpPr>
        <p:spPr>
          <a:xfrm>
            <a:off x="5186400" y="1433254"/>
            <a:ext cx="3600000" cy="2520000"/>
          </a:xfrm>
          <a:prstGeom prst="rect">
            <a:avLst/>
          </a:prstGeom>
          <a:blipFill>
            <a:blip r:embed="rId2"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marR="0" indent="0" algn="l" defTabSz="457200" rtl="0" eaLnBrk="1" fontAlgn="auto" latinLnBrk="0" hangingPunct="1">
              <a:lnSpc>
                <a:spcPct val="100000"/>
              </a:lnSpc>
              <a:spcBef>
                <a:spcPct val="20000"/>
              </a:spcBef>
              <a:spcAft>
                <a:spcPts val="0"/>
              </a:spcAft>
              <a:buClrTx/>
              <a:buSzTx/>
              <a:buFontTx/>
              <a:buNone/>
              <a:tabLst/>
              <a:defRPr sz="1400" b="1">
                <a:solidFill>
                  <a:schemeClr val="accent6"/>
                </a:solidFill>
                <a:latin typeface="Arial" pitchFamily="34" charset="0"/>
                <a:cs typeface="Arial" pitchFamily="34" charset="0"/>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nl-BE" noProof="0" dirty="0" smtClean="0"/>
              <a:t>OBJECT</a:t>
            </a:r>
          </a:p>
        </p:txBody>
      </p:sp>
      <p:sp>
        <p:nvSpPr>
          <p:cNvPr id="11" name="Content Placeholder 10"/>
          <p:cNvSpPr>
            <a:spLocks noGrp="1"/>
          </p:cNvSpPr>
          <p:nvPr>
            <p:ph sz="quarter" idx="17" hasCustomPrompt="1"/>
          </p:nvPr>
        </p:nvSpPr>
        <p:spPr>
          <a:xfrm>
            <a:off x="6986401" y="3963844"/>
            <a:ext cx="1800000" cy="1441450"/>
          </a:xfrm>
          <a:prstGeom prst="rect">
            <a:avLst/>
          </a:prstGeom>
          <a:blipFill>
            <a:blip r:embed="rId3"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indent="0">
              <a:buFontTx/>
              <a:buNone/>
              <a:defRPr sz="1200" b="1">
                <a:latin typeface="Arial" pitchFamily="34" charset="0"/>
                <a:cs typeface="Arial" pitchFamily="34" charset="0"/>
              </a:defRPr>
            </a:lvl1pPr>
          </a:lstStyle>
          <a:p>
            <a:pPr lvl="0"/>
            <a:r>
              <a:rPr lang="en-US" dirty="0" smtClean="0"/>
              <a:t>OBJECT</a:t>
            </a:r>
          </a:p>
        </p:txBody>
      </p:sp>
      <p:sp>
        <p:nvSpPr>
          <p:cNvPr id="12" name="Content Placeholder 10"/>
          <p:cNvSpPr>
            <a:spLocks noGrp="1"/>
          </p:cNvSpPr>
          <p:nvPr>
            <p:ph sz="quarter" idx="18" hasCustomPrompt="1"/>
          </p:nvPr>
        </p:nvSpPr>
        <p:spPr>
          <a:xfrm>
            <a:off x="5186400" y="3958549"/>
            <a:ext cx="1800000" cy="1441450"/>
          </a:xfrm>
          <a:prstGeom prst="rect">
            <a:avLst/>
          </a:prstGeom>
          <a:blipFill>
            <a:blip r:embed="rId4" cstate="screen">
              <a:extLst>
                <a:ext uri="{28A0092B-C50C-407E-A947-70E740481C1C}">
                  <a14:useLocalDpi xmlns:a14="http://schemas.microsoft.com/office/drawing/2010/main"/>
                </a:ext>
              </a:extLst>
            </a:blip>
            <a:stretch>
              <a:fillRect/>
            </a:stretch>
          </a:blipFill>
          <a:ln w="25400">
            <a:solidFill>
              <a:schemeClr val="accent6"/>
            </a:solidFill>
          </a:ln>
        </p:spPr>
        <p:txBody>
          <a:bodyPr vert="horz"/>
          <a:lstStyle>
            <a:lvl1pPr marL="0" indent="0">
              <a:buFontTx/>
              <a:buNone/>
              <a:defRPr sz="1200" b="1">
                <a:latin typeface="Arial" pitchFamily="34" charset="0"/>
                <a:cs typeface="Arial" pitchFamily="34" charset="0"/>
              </a:defRPr>
            </a:lvl1pPr>
          </a:lstStyle>
          <a:p>
            <a:pPr lvl="0"/>
            <a:r>
              <a:rPr lang="en-US" dirty="0" smtClean="0"/>
              <a:t>OBJECT</a:t>
            </a:r>
          </a:p>
        </p:txBody>
      </p:sp>
    </p:spTree>
    <p:extLst>
      <p:ext uri="{BB962C8B-B14F-4D97-AF65-F5344CB8AC3E}">
        <p14:creationId xmlns:p14="http://schemas.microsoft.com/office/powerpoint/2010/main" val="316494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calaire FR no pics">
    <p:spTree>
      <p:nvGrpSpPr>
        <p:cNvPr id="1" name=""/>
        <p:cNvGrpSpPr/>
        <p:nvPr/>
      </p:nvGrpSpPr>
      <p:grpSpPr>
        <a:xfrm>
          <a:off x="0" y="0"/>
          <a:ext cx="0" cy="0"/>
          <a:chOff x="0" y="0"/>
          <a:chExt cx="0" cy="0"/>
        </a:xfrm>
      </p:grpSpPr>
      <p:sp>
        <p:nvSpPr>
          <p:cNvPr id="2" name="Title 1"/>
          <p:cNvSpPr>
            <a:spLocks noGrp="1"/>
          </p:cNvSpPr>
          <p:nvPr>
            <p:ph type="ctrTitle"/>
          </p:nvPr>
        </p:nvSpPr>
        <p:spPr>
          <a:xfrm>
            <a:off x="360000" y="1440000"/>
            <a:ext cx="4860000" cy="3960000"/>
          </a:xfrm>
        </p:spPr>
        <p:txBody>
          <a:bodyPr/>
          <a:lstStyle>
            <a:lvl1pPr>
              <a:defRPr>
                <a:latin typeface="Segoe UI Semilight" panose="020B0402040204020203" pitchFamily="34" charset="0"/>
                <a:cs typeface="Segoe UI Semilight" panose="020B0402040204020203" pitchFamily="34" charset="0"/>
              </a:defRPr>
            </a:lvl1pPr>
          </a:lstStyle>
          <a:p>
            <a:r>
              <a:rPr lang="nl-BE" noProof="0" dirty="0"/>
              <a:t>Click </a:t>
            </a:r>
            <a:r>
              <a:rPr lang="nl-BE" noProof="0" dirty="0" err="1"/>
              <a:t>to</a:t>
            </a:r>
            <a:r>
              <a:rPr lang="nl-BE" noProof="0" dirty="0"/>
              <a:t> </a:t>
            </a:r>
            <a:r>
              <a:rPr lang="nl-BE" noProof="0" dirty="0" err="1"/>
              <a:t>edit</a:t>
            </a:r>
            <a:r>
              <a:rPr lang="nl-BE" noProof="0" dirty="0"/>
              <a:t> Master </a:t>
            </a:r>
            <a:r>
              <a:rPr lang="nl-BE" noProof="0" dirty="0" err="1"/>
              <a:t>title</a:t>
            </a:r>
            <a:r>
              <a:rPr lang="nl-BE" noProof="0" dirty="0"/>
              <a:t> </a:t>
            </a:r>
            <a:r>
              <a:rPr lang="nl-BE" noProof="0" dirty="0" err="1"/>
              <a:t>style</a:t>
            </a:r>
            <a:endParaRPr lang="nl-BE" noProof="0" dirty="0"/>
          </a:p>
        </p:txBody>
      </p:sp>
      <p:sp>
        <p:nvSpPr>
          <p:cNvPr id="6" name="Slide Number Placeholder 5"/>
          <p:cNvSpPr>
            <a:spLocks noGrp="1"/>
          </p:cNvSpPr>
          <p:nvPr>
            <p:ph type="sldNum" sz="quarter" idx="12"/>
          </p:nvPr>
        </p:nvSpPr>
        <p:spPr/>
        <p:txBody>
          <a:bodyPr/>
          <a:lstStyle/>
          <a:p>
            <a:fld id="{259E30BA-54AA-AE46-AD8D-D68E0B6B4E64}" type="slidenum">
              <a:rPr lang="en-US" smtClean="0"/>
              <a:t>‹N°›</a:t>
            </a:fld>
            <a:endParaRPr lang="en-US" dirty="0"/>
          </a:p>
        </p:txBody>
      </p:sp>
      <p:sp>
        <p:nvSpPr>
          <p:cNvPr id="7" name="Content Placeholder 8"/>
          <p:cNvSpPr>
            <a:spLocks noGrp="1"/>
          </p:cNvSpPr>
          <p:nvPr>
            <p:ph sz="quarter" idx="13"/>
          </p:nvPr>
        </p:nvSpPr>
        <p:spPr>
          <a:xfrm>
            <a:off x="5186400" y="1439862"/>
            <a:ext cx="3600000" cy="2520000"/>
          </a:xfrm>
          <a:prstGeom prst="rect">
            <a:avLst/>
          </a:prstGeom>
          <a:solidFill>
            <a:schemeClr val="accent2"/>
          </a:solidFill>
          <a:ln w="25400">
            <a:solidFill>
              <a:schemeClr val="accent6"/>
            </a:solidFill>
          </a:ln>
        </p:spPr>
        <p:txBody>
          <a:bodyPr vert="horz"/>
          <a:lstStyle>
            <a:lvl1pPr marL="0" indent="0">
              <a:buFontTx/>
              <a:buNone/>
              <a:defRPr sz="1200" b="1" cap="all">
                <a:latin typeface="Segoe UI Semilight" panose="020B0402040204020203" pitchFamily="34" charset="0"/>
                <a:cs typeface="Segoe UI Semilight" panose="020B0402040204020203" pitchFamily="34" charset="0"/>
              </a:defRPr>
            </a:lvl1pPr>
          </a:lstStyle>
          <a:p>
            <a:pPr lvl="0"/>
            <a:endParaRPr lang="nl-BE" noProof="0" dirty="0"/>
          </a:p>
        </p:txBody>
      </p:sp>
      <p:sp>
        <p:nvSpPr>
          <p:cNvPr id="8" name="Content Placeholder 10"/>
          <p:cNvSpPr>
            <a:spLocks noGrp="1"/>
          </p:cNvSpPr>
          <p:nvPr>
            <p:ph sz="quarter" idx="14"/>
          </p:nvPr>
        </p:nvSpPr>
        <p:spPr>
          <a:xfrm>
            <a:off x="6986400" y="3959225"/>
            <a:ext cx="1800000" cy="1441450"/>
          </a:xfrm>
          <a:prstGeom prst="rect">
            <a:avLst/>
          </a:prstGeom>
          <a:solidFill>
            <a:schemeClr val="tx2"/>
          </a:solidFill>
          <a:ln w="25400">
            <a:solidFill>
              <a:schemeClr val="accent6"/>
            </a:solidFill>
          </a:ln>
        </p:spPr>
        <p:txBody>
          <a:bodyPr vert="horz"/>
          <a:lstStyle>
            <a:lvl1pPr marL="0" indent="0">
              <a:buFontTx/>
              <a:buNone/>
              <a:defRPr sz="1200" b="1" cap="all">
                <a:latin typeface="Segoe UI Semilight" panose="020B0402040204020203" pitchFamily="34" charset="0"/>
                <a:cs typeface="Segoe UI Semilight" panose="020B0402040204020203" pitchFamily="34" charset="0"/>
              </a:defRPr>
            </a:lvl1pPr>
          </a:lstStyle>
          <a:p>
            <a:pPr lvl="0"/>
            <a:endParaRPr lang="nl-BE" noProof="0" dirty="0"/>
          </a:p>
        </p:txBody>
      </p:sp>
      <p:sp>
        <p:nvSpPr>
          <p:cNvPr id="9" name="Content Placeholder 10"/>
          <p:cNvSpPr>
            <a:spLocks noGrp="1"/>
          </p:cNvSpPr>
          <p:nvPr>
            <p:ph sz="quarter" idx="15"/>
          </p:nvPr>
        </p:nvSpPr>
        <p:spPr>
          <a:xfrm>
            <a:off x="5186400" y="3959225"/>
            <a:ext cx="1800000" cy="1441450"/>
          </a:xfrm>
          <a:prstGeom prst="rect">
            <a:avLst/>
          </a:prstGeom>
          <a:solidFill>
            <a:schemeClr val="accent3"/>
          </a:solidFill>
          <a:ln w="25400">
            <a:solidFill>
              <a:schemeClr val="accent6"/>
            </a:solidFill>
          </a:ln>
        </p:spPr>
        <p:txBody>
          <a:bodyPr vert="horz"/>
          <a:lstStyle>
            <a:lvl1pPr marL="0" indent="0">
              <a:buFontTx/>
              <a:buNone/>
              <a:defRPr sz="1200" b="1" cap="all">
                <a:latin typeface="Segoe UI Semilight" panose="020B0402040204020203" pitchFamily="34" charset="0"/>
                <a:cs typeface="Segoe UI Semilight" panose="020B0402040204020203" pitchFamily="34" charset="0"/>
              </a:defRPr>
            </a:lvl1pPr>
          </a:lstStyle>
          <a:p>
            <a:pPr lvl="0"/>
            <a:endParaRPr lang="nl-BE" noProof="0" dirty="0"/>
          </a:p>
        </p:txBody>
      </p:sp>
    </p:spTree>
    <p:extLst>
      <p:ext uri="{BB962C8B-B14F-4D97-AF65-F5344CB8AC3E}">
        <p14:creationId xmlns:p14="http://schemas.microsoft.com/office/powerpoint/2010/main" val="2501863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3.png"/></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45.xml"/><Relationship Id="rId1" Type="http://schemas.openxmlformats.org/officeDocument/2006/relationships/slideLayout" Target="../slideLayouts/slideLayout44.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47.xml"/><Relationship Id="rId1" Type="http://schemas.openxmlformats.org/officeDocument/2006/relationships/slideLayout" Target="../slideLayouts/slideLayout46.xml"/></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49.xml"/><Relationship Id="rId1" Type="http://schemas.openxmlformats.org/officeDocument/2006/relationships/slideLayout" Target="../slideLayouts/slideLayout48.xml"/></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jp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2.xml"/><Relationship Id="rId7" Type="http://schemas.openxmlformats.org/officeDocument/2006/relationships/image" Target="../media/image15.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4.jpg"/><Relationship Id="rId5" Type="http://schemas.openxmlformats.org/officeDocument/2006/relationships/theme" Target="../theme/theme5.xml"/><Relationship Id="rId4"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5.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4.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4785" y="1444949"/>
            <a:ext cx="4860000" cy="3960000"/>
          </a:xfrm>
          <a:prstGeom prst="rect">
            <a:avLst/>
          </a:prstGeom>
          <a:solidFill>
            <a:schemeClr val="bg2"/>
          </a:solidFill>
          <a:ln w="25400">
            <a:solidFill>
              <a:schemeClr val="accent6"/>
            </a:solidFill>
          </a:ln>
        </p:spPr>
        <p:txBody>
          <a:bodyPr vert="horz" lIns="180000" tIns="180000" rIns="180000" bIns="180000" rtlCol="0" anchor="ctr">
            <a:normAutofit/>
          </a:bodyPr>
          <a:lstStyle/>
          <a:p>
            <a:r>
              <a:rPr lang="nl-BE" noProof="0" dirty="0"/>
              <a:t>Click </a:t>
            </a:r>
            <a:r>
              <a:rPr lang="nl-BE" noProof="0" dirty="0" err="1"/>
              <a:t>to</a:t>
            </a:r>
            <a:r>
              <a:rPr lang="nl-BE" noProof="0" dirty="0"/>
              <a:t> </a:t>
            </a:r>
            <a:r>
              <a:rPr lang="nl-BE" noProof="0" dirty="0" err="1"/>
              <a:t>edit</a:t>
            </a:r>
            <a:r>
              <a:rPr lang="nl-BE" noProof="0" dirty="0"/>
              <a:t> Master </a:t>
            </a:r>
            <a:r>
              <a:rPr lang="nl-BE" noProof="0" dirty="0" err="1"/>
              <a:t>title</a:t>
            </a:r>
            <a:r>
              <a:rPr lang="nl-BE" noProof="0" dirty="0"/>
              <a:t> </a:t>
            </a:r>
            <a:r>
              <a:rPr lang="nl-BE" noProof="0" dirty="0" err="1"/>
              <a:t>style</a:t>
            </a:r>
            <a:endParaRPr lang="nl-BE" noProof="0" dirty="0"/>
          </a:p>
        </p:txBody>
      </p:sp>
      <p:sp>
        <p:nvSpPr>
          <p:cNvPr id="5" name="Footer Placeholder 4"/>
          <p:cNvSpPr>
            <a:spLocks noGrp="1"/>
          </p:cNvSpPr>
          <p:nvPr>
            <p:ph type="ftr" sz="quarter" idx="3"/>
          </p:nvPr>
        </p:nvSpPr>
        <p:spPr>
          <a:xfrm>
            <a:off x="354785" y="5667345"/>
            <a:ext cx="4860000" cy="296208"/>
          </a:xfrm>
          <a:prstGeom prst="rect">
            <a:avLst/>
          </a:prstGeom>
        </p:spPr>
        <p:txBody>
          <a:bodyPr vert="horz" lIns="0" tIns="0" rIns="0" bIns="0" rtlCol="0" anchor="b" anchorCtr="0"/>
          <a:lstStyle>
            <a:lvl1pPr algn="l">
              <a:lnSpc>
                <a:spcPts val="1800"/>
              </a:lnSpc>
              <a:defRPr sz="1500" b="1" cap="all">
                <a:solidFill>
                  <a:schemeClr val="bg1"/>
                </a:solidFill>
                <a:latin typeface="Segoe UI Semilight" panose="020B0402040204020203" pitchFamily="34" charset="0"/>
                <a:cs typeface="Segoe UI Semilight" panose="020B0402040204020203" pitchFamily="34" charset="0"/>
              </a:defRPr>
            </a:lvl1pPr>
          </a:lstStyle>
          <a:p>
            <a:r>
              <a:rPr lang="nl-BE" dirty="0" smtClean="0"/>
              <a:t>naam</a:t>
            </a:r>
            <a:endParaRPr lang="nl-BE" dirty="0"/>
          </a:p>
        </p:txBody>
      </p:sp>
      <p:sp>
        <p:nvSpPr>
          <p:cNvPr id="7" name="Rectangle 6"/>
          <p:cNvSpPr/>
          <p:nvPr/>
        </p:nvSpPr>
        <p:spPr>
          <a:xfrm>
            <a:off x="0" y="0"/>
            <a:ext cx="9144000" cy="72000"/>
          </a:xfrm>
          <a:prstGeom prst="rect">
            <a:avLst/>
          </a:prstGeom>
          <a:solidFill>
            <a:srgbClr val="F6A8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6"/>
          <p:cNvSpPr txBox="1">
            <a:spLocks/>
          </p:cNvSpPr>
          <p:nvPr userDrawn="1"/>
        </p:nvSpPr>
        <p:spPr>
          <a:xfrm>
            <a:off x="360000" y="4370400"/>
            <a:ext cx="963803" cy="183630"/>
          </a:xfrm>
          <a:prstGeom prst="rect">
            <a:avLst/>
          </a:prstGeom>
        </p:spPr>
        <p:txBody>
          <a:bodyPr lIns="180000" tIns="0" rIns="0" bIns="0"/>
          <a:lstStyle>
            <a:lvl1pPr marL="0" indent="0" algn="l" defTabSz="457200" rtl="0" eaLnBrk="1" latinLnBrk="0" hangingPunct="1">
              <a:spcBef>
                <a:spcPts val="0"/>
              </a:spcBef>
              <a:buFontTx/>
              <a:buNone/>
              <a:defRPr sz="1200" kern="1200" cap="all">
                <a:solidFill>
                  <a:schemeClr val="accent6"/>
                </a:solidFill>
                <a:latin typeface="Montserrat"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BE" noProof="0" dirty="0">
                <a:latin typeface="Segoe UI Semilight" panose="020B0402040204020203" pitchFamily="34" charset="0"/>
                <a:cs typeface="Segoe UI Semilight" panose="020B0402040204020203" pitchFamily="34" charset="0"/>
              </a:rPr>
              <a:t>DATE</a:t>
            </a:r>
          </a:p>
        </p:txBody>
      </p:sp>
      <p:pic>
        <p:nvPicPr>
          <p:cNvPr id="8" name="Picture 7"/>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93885" y="291215"/>
            <a:ext cx="2560320" cy="975360"/>
          </a:xfrm>
          <a:prstGeom prst="rect">
            <a:avLst/>
          </a:prstGeom>
        </p:spPr>
      </p:pic>
    </p:spTree>
    <p:extLst>
      <p:ext uri="{BB962C8B-B14F-4D97-AF65-F5344CB8AC3E}">
        <p14:creationId xmlns:p14="http://schemas.microsoft.com/office/powerpoint/2010/main" val="2144478474"/>
      </p:ext>
    </p:extLst>
  </p:cSld>
  <p:clrMap bg1="lt1" tx1="dk1" bg2="lt2" tx2="dk2" accent1="accent1" accent2="accent2" accent3="accent3" accent4="accent4" accent5="accent5" accent6="accent6" hlink="hlink" folHlink="folHlink"/>
  <p:sldLayoutIdLst>
    <p:sldLayoutId id="2147483676" r:id="rId1"/>
    <p:sldLayoutId id="2147483686" r:id="rId2"/>
    <p:sldLayoutId id="2147483705" r:id="rId3"/>
  </p:sldLayoutIdLst>
  <p:hf hdr="0"/>
  <p:txStyles>
    <p:titleStyle>
      <a:lvl1pPr algn="l" defTabSz="457200" rtl="0" eaLnBrk="1" latinLnBrk="0" hangingPunct="1">
        <a:lnSpc>
          <a:spcPts val="4500"/>
        </a:lnSpc>
        <a:spcBef>
          <a:spcPct val="0"/>
        </a:spcBef>
        <a:buNone/>
        <a:defRPr sz="3800" b="1" kern="1200" cap="all" baseline="0">
          <a:solidFill>
            <a:schemeClr val="accent6"/>
          </a:solidFill>
          <a:latin typeface="Segoe UI Semilight" panose="020B0402040204020203" pitchFamily="34" charset="0"/>
          <a:ea typeface="+mj-ea"/>
          <a:cs typeface="Segoe UI Semilight" panose="020B0402040204020203" pitchFamily="34" charset="0"/>
        </a:defRPr>
      </a:lvl1pPr>
    </p:titleStyle>
    <p:bodyStyle>
      <a:lvl1pPr marL="0" indent="-180000" algn="l" defTabSz="457200" rtl="0" eaLnBrk="1" latinLnBrk="0" hangingPunct="1">
        <a:spcBef>
          <a:spcPts val="0"/>
        </a:spcBef>
        <a:buFont typeface="Arial"/>
        <a:buChar char="•"/>
        <a:defRPr sz="1200" kern="1200" cap="all">
          <a:solidFill>
            <a:schemeClr val="accent6"/>
          </a:solidFill>
          <a:latin typeface="Montserrat-Regular"/>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1F5F4"/>
        </a:solidFill>
        <a:effectLst/>
      </p:bgPr>
    </p:bg>
    <p:spTree>
      <p:nvGrpSpPr>
        <p:cNvPr id="1" name=""/>
        <p:cNvGrpSpPr/>
        <p:nvPr/>
      </p:nvGrpSpPr>
      <p:grpSpPr>
        <a:xfrm>
          <a:off x="0" y="0"/>
          <a:ext cx="0" cy="0"/>
          <a:chOff x="0" y="0"/>
          <a:chExt cx="0" cy="0"/>
        </a:xfrm>
      </p:grpSpPr>
      <p:sp>
        <p:nvSpPr>
          <p:cNvPr id="2" name="Tijdelijke aanduiding voor dianummer 1" hidden="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BB9200-B889-48E3-8F16-72D9AD8208EF}" type="slidenum">
              <a:rPr lang="nl-BE" smtClean="0">
                <a:solidFill>
                  <a:prstClr val="black">
                    <a:tint val="75000"/>
                  </a:prstClr>
                </a:solidFill>
              </a:rPr>
              <a:pPr defTabSz="914400"/>
              <a:t>‹N°›</a:t>
            </a:fld>
            <a:endParaRPr lang="nl-BE" dirty="0">
              <a:solidFill>
                <a:prstClr val="black">
                  <a:tint val="75000"/>
                </a:prstClr>
              </a:solidFill>
            </a:endParaRPr>
          </a:p>
        </p:txBody>
      </p:sp>
    </p:spTree>
    <p:extLst>
      <p:ext uri="{BB962C8B-B14F-4D97-AF65-F5344CB8AC3E}">
        <p14:creationId xmlns:p14="http://schemas.microsoft.com/office/powerpoint/2010/main" val="3725341704"/>
      </p:ext>
    </p:extLst>
  </p:cSld>
  <p:clrMap bg1="lt1" tx1="dk1" bg2="lt2" tx2="dk2" accent1="accent1" accent2="accent2" accent3="accent3" accent4="accent4" accent5="accent5" accent6="accent6" hlink="hlink" folHlink="folHlink"/>
  <p:sldLayoutIdLst>
    <p:sldLayoutId id="2147483722" r:id="rId1"/>
    <p:sldLayoutId id="2147483723"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1F5F4"/>
        </a:solidFill>
        <a:effectLst/>
      </p:bgPr>
    </p:bg>
    <p:spTree>
      <p:nvGrpSpPr>
        <p:cNvPr id="1" name=""/>
        <p:cNvGrpSpPr/>
        <p:nvPr/>
      </p:nvGrpSpPr>
      <p:grpSpPr>
        <a:xfrm>
          <a:off x="0" y="0"/>
          <a:ext cx="0" cy="0"/>
          <a:chOff x="0" y="0"/>
          <a:chExt cx="0" cy="0"/>
        </a:xfrm>
      </p:grpSpPr>
      <p:sp>
        <p:nvSpPr>
          <p:cNvPr id="2" name="Tijdelijke aanduiding voor dianummer 1" hidden="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BB9200-B889-48E3-8F16-72D9AD8208EF}" type="slidenum">
              <a:rPr lang="nl-BE" smtClean="0">
                <a:solidFill>
                  <a:prstClr val="black">
                    <a:tint val="75000"/>
                  </a:prstClr>
                </a:solidFill>
              </a:rPr>
              <a:pPr defTabSz="914400"/>
              <a:t>‹N°›</a:t>
            </a:fld>
            <a:endParaRPr lang="nl-BE" dirty="0">
              <a:solidFill>
                <a:prstClr val="black">
                  <a:tint val="75000"/>
                </a:prstClr>
              </a:solidFill>
            </a:endParaRPr>
          </a:p>
        </p:txBody>
      </p:sp>
    </p:spTree>
    <p:extLst>
      <p:ext uri="{BB962C8B-B14F-4D97-AF65-F5344CB8AC3E}">
        <p14:creationId xmlns:p14="http://schemas.microsoft.com/office/powerpoint/2010/main" val="2611918912"/>
      </p:ext>
    </p:extLst>
  </p:cSld>
  <p:clrMap bg1="lt1" tx1="dk1" bg2="lt2" tx2="dk2" accent1="accent1" accent2="accent2" accent3="accent3" accent4="accent4" accent5="accent5" accent6="accent6" hlink="hlink" folHlink="folHlink"/>
  <p:sldLayoutIdLst>
    <p:sldLayoutId id="2147483725" r:id="rId1"/>
    <p:sldLayoutId id="2147483726"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1F5F4"/>
        </a:solidFill>
        <a:effectLst/>
      </p:bgPr>
    </p:bg>
    <p:spTree>
      <p:nvGrpSpPr>
        <p:cNvPr id="1" name=""/>
        <p:cNvGrpSpPr/>
        <p:nvPr/>
      </p:nvGrpSpPr>
      <p:grpSpPr>
        <a:xfrm>
          <a:off x="0" y="0"/>
          <a:ext cx="0" cy="0"/>
          <a:chOff x="0" y="0"/>
          <a:chExt cx="0" cy="0"/>
        </a:xfrm>
      </p:grpSpPr>
      <p:sp>
        <p:nvSpPr>
          <p:cNvPr id="2" name="Tijdelijke aanduiding voor dianummer 1" hidden="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BB9200-B889-48E3-8F16-72D9AD8208EF}" type="slidenum">
              <a:rPr lang="nl-BE" smtClean="0">
                <a:solidFill>
                  <a:prstClr val="black">
                    <a:tint val="75000"/>
                  </a:prstClr>
                </a:solidFill>
              </a:rPr>
              <a:pPr defTabSz="914400"/>
              <a:t>‹N°›</a:t>
            </a:fld>
            <a:endParaRPr lang="nl-BE" dirty="0">
              <a:solidFill>
                <a:prstClr val="black">
                  <a:tint val="75000"/>
                </a:prstClr>
              </a:solidFill>
            </a:endParaRPr>
          </a:p>
        </p:txBody>
      </p:sp>
    </p:spTree>
    <p:extLst>
      <p:ext uri="{BB962C8B-B14F-4D97-AF65-F5344CB8AC3E}">
        <p14:creationId xmlns:p14="http://schemas.microsoft.com/office/powerpoint/2010/main" val="4242838726"/>
      </p:ext>
    </p:extLst>
  </p:cSld>
  <p:clrMap bg1="lt1" tx1="dk1" bg2="lt2" tx2="dk2" accent1="accent1" accent2="accent2" accent3="accent3" accent4="accent4" accent5="accent5" accent6="accent6" hlink="hlink" folHlink="folHlink"/>
  <p:sldLayoutIdLst>
    <p:sldLayoutId id="2147483728" r:id="rId1"/>
    <p:sldLayoutId id="2147483729"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1F5F4"/>
        </a:solidFill>
        <a:effectLst/>
      </p:bgPr>
    </p:bg>
    <p:spTree>
      <p:nvGrpSpPr>
        <p:cNvPr id="1" name=""/>
        <p:cNvGrpSpPr/>
        <p:nvPr/>
      </p:nvGrpSpPr>
      <p:grpSpPr>
        <a:xfrm>
          <a:off x="0" y="0"/>
          <a:ext cx="0" cy="0"/>
          <a:chOff x="0" y="0"/>
          <a:chExt cx="0" cy="0"/>
        </a:xfrm>
      </p:grpSpPr>
      <p:sp>
        <p:nvSpPr>
          <p:cNvPr id="2" name="Tijdelijke aanduiding voor dianummer 1" hidden="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BB9200-B889-48E3-8F16-72D9AD8208EF}" type="slidenum">
              <a:rPr lang="nl-BE" smtClean="0">
                <a:solidFill>
                  <a:prstClr val="black">
                    <a:tint val="75000"/>
                  </a:prstClr>
                </a:solidFill>
              </a:rPr>
              <a:pPr defTabSz="914400"/>
              <a:t>‹N°›</a:t>
            </a:fld>
            <a:endParaRPr lang="nl-BE" dirty="0">
              <a:solidFill>
                <a:prstClr val="black">
                  <a:tint val="75000"/>
                </a:prstClr>
              </a:solidFill>
            </a:endParaRPr>
          </a:p>
        </p:txBody>
      </p:sp>
    </p:spTree>
    <p:extLst>
      <p:ext uri="{BB962C8B-B14F-4D97-AF65-F5344CB8AC3E}">
        <p14:creationId xmlns:p14="http://schemas.microsoft.com/office/powerpoint/2010/main" val="328220918"/>
      </p:ext>
    </p:extLst>
  </p:cSld>
  <p:clrMap bg1="lt1" tx1="dk1" bg2="lt2" tx2="dk2" accent1="accent1" accent2="accent2" accent3="accent3" accent4="accent4" accent5="accent5" accent6="accent6" hlink="hlink" folHlink="folHlink"/>
  <p:sldLayoutIdLst>
    <p:sldLayoutId id="2147483731" r:id="rId1"/>
    <p:sldLayoutId id="2147483732"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1F5F4"/>
        </a:solidFill>
        <a:effectLst/>
      </p:bgPr>
    </p:bg>
    <p:spTree>
      <p:nvGrpSpPr>
        <p:cNvPr id="1" name=""/>
        <p:cNvGrpSpPr/>
        <p:nvPr/>
      </p:nvGrpSpPr>
      <p:grpSpPr>
        <a:xfrm>
          <a:off x="0" y="0"/>
          <a:ext cx="0" cy="0"/>
          <a:chOff x="0" y="0"/>
          <a:chExt cx="0" cy="0"/>
        </a:xfrm>
      </p:grpSpPr>
      <p:sp>
        <p:nvSpPr>
          <p:cNvPr id="2" name="Tijdelijke aanduiding voor dianummer 1" hidden="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BB9200-B889-48E3-8F16-72D9AD8208EF}" type="slidenum">
              <a:rPr lang="nl-BE" smtClean="0">
                <a:solidFill>
                  <a:prstClr val="black">
                    <a:tint val="75000"/>
                  </a:prstClr>
                </a:solidFill>
              </a:rPr>
              <a:pPr defTabSz="914400"/>
              <a:t>‹N°›</a:t>
            </a:fld>
            <a:endParaRPr lang="nl-BE" dirty="0">
              <a:solidFill>
                <a:prstClr val="black">
                  <a:tint val="75000"/>
                </a:prstClr>
              </a:solidFill>
            </a:endParaRPr>
          </a:p>
        </p:txBody>
      </p:sp>
    </p:spTree>
    <p:extLst>
      <p:ext uri="{BB962C8B-B14F-4D97-AF65-F5344CB8AC3E}">
        <p14:creationId xmlns:p14="http://schemas.microsoft.com/office/powerpoint/2010/main" val="3427663408"/>
      </p:ext>
    </p:extLst>
  </p:cSld>
  <p:clrMap bg1="lt1" tx1="dk1" bg2="lt2" tx2="dk2" accent1="accent1" accent2="accent2" accent3="accent3" accent4="accent4" accent5="accent5" accent6="accent6" hlink="hlink" folHlink="folHlink"/>
  <p:sldLayoutIdLst>
    <p:sldLayoutId id="2147483734" r:id="rId1"/>
    <p:sldLayoutId id="2147483735"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1F5F4"/>
        </a:solidFill>
        <a:effectLst/>
      </p:bgPr>
    </p:bg>
    <p:spTree>
      <p:nvGrpSpPr>
        <p:cNvPr id="1" name=""/>
        <p:cNvGrpSpPr/>
        <p:nvPr/>
      </p:nvGrpSpPr>
      <p:grpSpPr>
        <a:xfrm>
          <a:off x="0" y="0"/>
          <a:ext cx="0" cy="0"/>
          <a:chOff x="0" y="0"/>
          <a:chExt cx="0" cy="0"/>
        </a:xfrm>
      </p:grpSpPr>
      <p:sp>
        <p:nvSpPr>
          <p:cNvPr id="2" name="Tijdelijke aanduiding voor dianummer 1" hidden="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BB9200-B889-48E3-8F16-72D9AD8208EF}" type="slidenum">
              <a:rPr lang="nl-BE" smtClean="0">
                <a:solidFill>
                  <a:prstClr val="black">
                    <a:tint val="75000"/>
                  </a:prstClr>
                </a:solidFill>
              </a:rPr>
              <a:pPr defTabSz="914400"/>
              <a:t>‹N°›</a:t>
            </a:fld>
            <a:endParaRPr lang="nl-BE" dirty="0">
              <a:solidFill>
                <a:prstClr val="black">
                  <a:tint val="75000"/>
                </a:prstClr>
              </a:solidFill>
            </a:endParaRPr>
          </a:p>
        </p:txBody>
      </p:sp>
    </p:spTree>
    <p:extLst>
      <p:ext uri="{BB962C8B-B14F-4D97-AF65-F5344CB8AC3E}">
        <p14:creationId xmlns:p14="http://schemas.microsoft.com/office/powerpoint/2010/main" val="218859640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42"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1F5F4"/>
        </a:solidFill>
        <a:effectLst/>
      </p:bgPr>
    </p:bg>
    <p:spTree>
      <p:nvGrpSpPr>
        <p:cNvPr id="1" name=""/>
        <p:cNvGrpSpPr/>
        <p:nvPr/>
      </p:nvGrpSpPr>
      <p:grpSpPr>
        <a:xfrm>
          <a:off x="0" y="0"/>
          <a:ext cx="0" cy="0"/>
          <a:chOff x="0" y="0"/>
          <a:chExt cx="0" cy="0"/>
        </a:xfrm>
      </p:grpSpPr>
      <p:sp>
        <p:nvSpPr>
          <p:cNvPr id="2" name="Tijdelijke aanduiding voor dianummer 1" hidden="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BB9200-B889-48E3-8F16-72D9AD8208EF}" type="slidenum">
              <a:rPr lang="nl-BE" smtClean="0">
                <a:solidFill>
                  <a:prstClr val="black">
                    <a:tint val="75000"/>
                  </a:prstClr>
                </a:solidFill>
              </a:rPr>
              <a:pPr defTabSz="914400"/>
              <a:t>‹N°›</a:t>
            </a:fld>
            <a:endParaRPr lang="nl-BE" dirty="0">
              <a:solidFill>
                <a:prstClr val="black">
                  <a:tint val="75000"/>
                </a:prstClr>
              </a:solidFill>
            </a:endParaRPr>
          </a:p>
        </p:txBody>
      </p:sp>
    </p:spTree>
    <p:extLst>
      <p:ext uri="{BB962C8B-B14F-4D97-AF65-F5344CB8AC3E}">
        <p14:creationId xmlns:p14="http://schemas.microsoft.com/office/powerpoint/2010/main" val="1808927530"/>
      </p:ext>
    </p:extLst>
  </p:cSld>
  <p:clrMap bg1="lt1" tx1="dk1" bg2="lt2" tx2="dk2" accent1="accent1" accent2="accent2" accent3="accent3" accent4="accent4" accent5="accent5" accent6="accent6" hlink="hlink" folHlink="folHlink"/>
  <p:sldLayoutIdLst>
    <p:sldLayoutId id="2147483740" r:id="rId1"/>
    <p:sldLayoutId id="2147483741"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1F5F4"/>
        </a:solidFill>
        <a:effectLst/>
      </p:bgPr>
    </p:bg>
    <p:spTree>
      <p:nvGrpSpPr>
        <p:cNvPr id="1" name=""/>
        <p:cNvGrpSpPr/>
        <p:nvPr/>
      </p:nvGrpSpPr>
      <p:grpSpPr>
        <a:xfrm>
          <a:off x="0" y="0"/>
          <a:ext cx="0" cy="0"/>
          <a:chOff x="0" y="0"/>
          <a:chExt cx="0" cy="0"/>
        </a:xfrm>
      </p:grpSpPr>
      <p:sp>
        <p:nvSpPr>
          <p:cNvPr id="2" name="Tijdelijke aanduiding voor dianummer 1" hidden="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BB9200-B889-48E3-8F16-72D9AD8208EF}" type="slidenum">
              <a:rPr lang="nl-BE" smtClean="0">
                <a:solidFill>
                  <a:prstClr val="black">
                    <a:tint val="75000"/>
                  </a:prstClr>
                </a:solidFill>
              </a:rPr>
              <a:pPr defTabSz="914400"/>
              <a:t>‹N°›</a:t>
            </a:fld>
            <a:endParaRPr lang="nl-BE" dirty="0">
              <a:solidFill>
                <a:prstClr val="black">
                  <a:tint val="75000"/>
                </a:prstClr>
              </a:solidFill>
            </a:endParaRPr>
          </a:p>
        </p:txBody>
      </p:sp>
    </p:spTree>
    <p:extLst>
      <p:ext uri="{BB962C8B-B14F-4D97-AF65-F5344CB8AC3E}">
        <p14:creationId xmlns:p14="http://schemas.microsoft.com/office/powerpoint/2010/main" val="2440549109"/>
      </p:ext>
    </p:extLst>
  </p:cSld>
  <p:clrMap bg1="lt1" tx1="dk1" bg2="lt2" tx2="dk2" accent1="accent1" accent2="accent2" accent3="accent3" accent4="accent4" accent5="accent5" accent6="accent6" hlink="hlink" folHlink="folHlink"/>
  <p:sldLayoutIdLst>
    <p:sldLayoutId id="2147483744" r:id="rId1"/>
    <p:sldLayoutId id="2147483745"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F1F5F4"/>
        </a:solidFill>
        <a:effectLst/>
      </p:bgPr>
    </p:bg>
    <p:spTree>
      <p:nvGrpSpPr>
        <p:cNvPr id="1" name=""/>
        <p:cNvGrpSpPr/>
        <p:nvPr/>
      </p:nvGrpSpPr>
      <p:grpSpPr>
        <a:xfrm>
          <a:off x="0" y="0"/>
          <a:ext cx="0" cy="0"/>
          <a:chOff x="0" y="0"/>
          <a:chExt cx="0" cy="0"/>
        </a:xfrm>
      </p:grpSpPr>
      <p:sp>
        <p:nvSpPr>
          <p:cNvPr id="2" name="Tijdelijke aanduiding voor dianummer 1" hidden="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BB9200-B889-48E3-8F16-72D9AD8208EF}" type="slidenum">
              <a:rPr lang="nl-BE" smtClean="0">
                <a:solidFill>
                  <a:prstClr val="black">
                    <a:tint val="75000"/>
                  </a:prstClr>
                </a:solidFill>
              </a:rPr>
              <a:pPr defTabSz="914400"/>
              <a:t>‹N°›</a:t>
            </a:fld>
            <a:endParaRPr lang="nl-BE" dirty="0">
              <a:solidFill>
                <a:prstClr val="black">
                  <a:tint val="75000"/>
                </a:prstClr>
              </a:solidFill>
            </a:endParaRPr>
          </a:p>
        </p:txBody>
      </p:sp>
    </p:spTree>
    <p:extLst>
      <p:ext uri="{BB962C8B-B14F-4D97-AF65-F5344CB8AC3E}">
        <p14:creationId xmlns:p14="http://schemas.microsoft.com/office/powerpoint/2010/main" val="3747209179"/>
      </p:ext>
    </p:extLst>
  </p:cSld>
  <p:clrMap bg1="lt1" tx1="dk1" bg2="lt2" tx2="dk2" accent1="accent1" accent2="accent2" accent3="accent3" accent4="accent4" accent5="accent5" accent6="accent6" hlink="hlink" folHlink="folHlink"/>
  <p:sldLayoutIdLst>
    <p:sldLayoutId id="2147483747" r:id="rId1"/>
    <p:sldLayoutId id="2147483748"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F1F5F4"/>
        </a:solidFill>
        <a:effectLst/>
      </p:bgPr>
    </p:bg>
    <p:spTree>
      <p:nvGrpSpPr>
        <p:cNvPr id="1" name=""/>
        <p:cNvGrpSpPr/>
        <p:nvPr/>
      </p:nvGrpSpPr>
      <p:grpSpPr>
        <a:xfrm>
          <a:off x="0" y="0"/>
          <a:ext cx="0" cy="0"/>
          <a:chOff x="0" y="0"/>
          <a:chExt cx="0" cy="0"/>
        </a:xfrm>
      </p:grpSpPr>
      <p:sp>
        <p:nvSpPr>
          <p:cNvPr id="2" name="Tijdelijke aanduiding voor dianummer 1" hidden="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BB9200-B889-48E3-8F16-72D9AD8208EF}" type="slidenum">
              <a:rPr lang="nl-BE" smtClean="0">
                <a:solidFill>
                  <a:prstClr val="black">
                    <a:tint val="75000"/>
                  </a:prstClr>
                </a:solidFill>
              </a:rPr>
              <a:pPr defTabSz="914400"/>
              <a:t>‹N°›</a:t>
            </a:fld>
            <a:endParaRPr lang="nl-BE" dirty="0">
              <a:solidFill>
                <a:prstClr val="black">
                  <a:tint val="75000"/>
                </a:prstClr>
              </a:solidFill>
            </a:endParaRPr>
          </a:p>
        </p:txBody>
      </p:sp>
    </p:spTree>
    <p:extLst>
      <p:ext uri="{BB962C8B-B14F-4D97-AF65-F5344CB8AC3E}">
        <p14:creationId xmlns:p14="http://schemas.microsoft.com/office/powerpoint/2010/main" val="1416253592"/>
      </p:ext>
    </p:extLst>
  </p:cSld>
  <p:clrMap bg1="lt1" tx1="dk1" bg2="lt2" tx2="dk2" accent1="accent1" accent2="accent2" accent3="accent3" accent4="accent4" accent5="accent5" accent6="accent6" hlink="hlink" folHlink="folHlink"/>
  <p:sldLayoutIdLst>
    <p:sldLayoutId id="2147483750" r:id="rId1"/>
    <p:sldLayoutId id="2147483751"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4785" y="1444949"/>
            <a:ext cx="4860000" cy="3960000"/>
          </a:xfrm>
          <a:prstGeom prst="rect">
            <a:avLst/>
          </a:prstGeom>
          <a:solidFill>
            <a:schemeClr val="bg2"/>
          </a:solidFill>
          <a:ln w="25400">
            <a:solidFill>
              <a:schemeClr val="accent6"/>
            </a:solidFill>
          </a:ln>
        </p:spPr>
        <p:txBody>
          <a:bodyPr vert="horz" lIns="180000" tIns="180000" rIns="180000" bIns="180000" rtlCol="0" anchor="ctr">
            <a:normAutofit/>
          </a:body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5" name="Footer Placeholder 4"/>
          <p:cNvSpPr>
            <a:spLocks noGrp="1"/>
          </p:cNvSpPr>
          <p:nvPr>
            <p:ph type="ftr" sz="quarter" idx="3"/>
          </p:nvPr>
        </p:nvSpPr>
        <p:spPr>
          <a:xfrm>
            <a:off x="354785" y="5667345"/>
            <a:ext cx="4860000" cy="296208"/>
          </a:xfrm>
          <a:prstGeom prst="rect">
            <a:avLst/>
          </a:prstGeom>
        </p:spPr>
        <p:txBody>
          <a:bodyPr vert="horz" lIns="0" tIns="0" rIns="0" bIns="0" rtlCol="0" anchor="b" anchorCtr="0"/>
          <a:lstStyle>
            <a:lvl1pPr algn="l">
              <a:lnSpc>
                <a:spcPts val="1800"/>
              </a:lnSpc>
              <a:defRPr sz="1500" b="1" cap="all">
                <a:solidFill>
                  <a:schemeClr val="bg1"/>
                </a:solidFill>
                <a:latin typeface="Segoe UI Semilight" panose="020B0402040204020203" pitchFamily="34" charset="0"/>
                <a:cs typeface="Segoe UI Semilight" panose="020B0402040204020203" pitchFamily="34" charset="0"/>
              </a:defRPr>
            </a:lvl1pPr>
          </a:lstStyle>
          <a:p>
            <a:r>
              <a:rPr lang="en-US" dirty="0" smtClean="0"/>
              <a:t>nom</a:t>
            </a:r>
            <a:endParaRPr lang="en-US" dirty="0"/>
          </a:p>
        </p:txBody>
      </p:sp>
      <p:sp>
        <p:nvSpPr>
          <p:cNvPr id="7" name="Rectangle 6"/>
          <p:cNvSpPr/>
          <p:nvPr/>
        </p:nvSpPr>
        <p:spPr>
          <a:xfrm>
            <a:off x="0" y="0"/>
            <a:ext cx="9144000" cy="72000"/>
          </a:xfrm>
          <a:prstGeom prst="rect">
            <a:avLst/>
          </a:prstGeom>
          <a:solidFill>
            <a:srgbClr val="F6A8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0593" y="291215"/>
            <a:ext cx="2560320" cy="975360"/>
          </a:xfrm>
          <a:prstGeom prst="rect">
            <a:avLst/>
          </a:prstGeom>
        </p:spPr>
      </p:pic>
      <p:sp>
        <p:nvSpPr>
          <p:cNvPr id="11" name="Text Placeholder 6"/>
          <p:cNvSpPr txBox="1">
            <a:spLocks/>
          </p:cNvSpPr>
          <p:nvPr userDrawn="1"/>
        </p:nvSpPr>
        <p:spPr>
          <a:xfrm>
            <a:off x="360000" y="4370400"/>
            <a:ext cx="963803" cy="183630"/>
          </a:xfrm>
          <a:prstGeom prst="rect">
            <a:avLst/>
          </a:prstGeom>
        </p:spPr>
        <p:txBody>
          <a:bodyPr lIns="180000" tIns="0" rIns="0" bIns="0"/>
          <a:lstStyle>
            <a:lvl1pPr marL="0" indent="0" algn="l" defTabSz="457200" rtl="0" eaLnBrk="1" latinLnBrk="0" hangingPunct="1">
              <a:spcBef>
                <a:spcPts val="0"/>
              </a:spcBef>
              <a:buFontTx/>
              <a:buNone/>
              <a:defRPr sz="1200" kern="1200" cap="all">
                <a:solidFill>
                  <a:schemeClr val="accent6"/>
                </a:solidFill>
                <a:latin typeface="Montserrat"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Segoe UI Semilight" panose="020B0402040204020203" pitchFamily="34" charset="0"/>
                <a:cs typeface="Segoe UI Semilight" panose="020B0402040204020203" pitchFamily="34" charset="0"/>
              </a:rPr>
              <a:t>DATE</a:t>
            </a:r>
            <a:endParaRPr lang="fr-BE"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126748934"/>
      </p:ext>
    </p:extLst>
  </p:cSld>
  <p:clrMap bg1="lt1" tx1="dk1" bg2="lt2" tx2="dk2" accent1="accent1" accent2="accent2" accent3="accent3" accent4="accent4" accent5="accent5" accent6="accent6" hlink="hlink" folHlink="folHlink"/>
  <p:sldLayoutIdLst>
    <p:sldLayoutId id="2147483703" r:id="rId1"/>
    <p:sldLayoutId id="2147483704" r:id="rId2"/>
  </p:sldLayoutIdLst>
  <p:timing>
    <p:tnLst>
      <p:par>
        <p:cTn id="1" dur="indefinite" restart="never" nodeType="tmRoot"/>
      </p:par>
    </p:tnLst>
  </p:timing>
  <p:hf hdr="0"/>
  <p:txStyles>
    <p:titleStyle>
      <a:lvl1pPr algn="l" defTabSz="457200" rtl="0" eaLnBrk="1" latinLnBrk="0" hangingPunct="1">
        <a:lnSpc>
          <a:spcPts val="4500"/>
        </a:lnSpc>
        <a:spcBef>
          <a:spcPct val="0"/>
        </a:spcBef>
        <a:buNone/>
        <a:defRPr sz="3800" b="1" kern="1200" cap="all" baseline="0">
          <a:solidFill>
            <a:schemeClr val="accent6"/>
          </a:solidFill>
          <a:latin typeface="Segoe UI Semilight" panose="020B0402040204020203" pitchFamily="34" charset="0"/>
          <a:ea typeface="+mj-ea"/>
          <a:cs typeface="Segoe UI Semilight" panose="020B0402040204020203" pitchFamily="34" charset="0"/>
        </a:defRPr>
      </a:lvl1pPr>
    </p:titleStyle>
    <p:bodyStyle>
      <a:lvl1pPr marL="0" indent="-180000" algn="l" defTabSz="457200" rtl="0" eaLnBrk="1" latinLnBrk="0" hangingPunct="1">
        <a:spcBef>
          <a:spcPts val="0"/>
        </a:spcBef>
        <a:buFont typeface="Arial"/>
        <a:buChar char="•"/>
        <a:defRPr sz="1200" kern="1200" cap="all">
          <a:solidFill>
            <a:schemeClr val="accent6"/>
          </a:solidFill>
          <a:latin typeface="Montserrat-Regular"/>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F1F5F4"/>
        </a:solidFill>
        <a:effectLst/>
      </p:bgPr>
    </p:bg>
    <p:spTree>
      <p:nvGrpSpPr>
        <p:cNvPr id="1" name=""/>
        <p:cNvGrpSpPr/>
        <p:nvPr/>
      </p:nvGrpSpPr>
      <p:grpSpPr>
        <a:xfrm>
          <a:off x="0" y="0"/>
          <a:ext cx="0" cy="0"/>
          <a:chOff x="0" y="0"/>
          <a:chExt cx="0" cy="0"/>
        </a:xfrm>
      </p:grpSpPr>
      <p:sp>
        <p:nvSpPr>
          <p:cNvPr id="2" name="Tijdelijke aanduiding voor dianummer 1" hidden="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BB9200-B889-48E3-8F16-72D9AD8208EF}" type="slidenum">
              <a:rPr lang="nl-BE" smtClean="0">
                <a:solidFill>
                  <a:prstClr val="black">
                    <a:tint val="75000"/>
                  </a:prstClr>
                </a:solidFill>
              </a:rPr>
              <a:pPr defTabSz="914400"/>
              <a:t>‹N°›</a:t>
            </a:fld>
            <a:endParaRPr lang="nl-BE" dirty="0">
              <a:solidFill>
                <a:prstClr val="black">
                  <a:tint val="75000"/>
                </a:prstClr>
              </a:solidFill>
            </a:endParaRPr>
          </a:p>
        </p:txBody>
      </p:sp>
    </p:spTree>
    <p:extLst>
      <p:ext uri="{BB962C8B-B14F-4D97-AF65-F5344CB8AC3E}">
        <p14:creationId xmlns:p14="http://schemas.microsoft.com/office/powerpoint/2010/main" val="3918313033"/>
      </p:ext>
    </p:extLst>
  </p:cSld>
  <p:clrMap bg1="lt1" tx1="dk1" bg2="lt2" tx2="dk2" accent1="accent1" accent2="accent2" accent3="accent3" accent4="accent4" accent5="accent5" accent6="accent6" hlink="hlink" folHlink="folHlink"/>
  <p:sldLayoutIdLst>
    <p:sldLayoutId id="2147483753" r:id="rId1"/>
    <p:sldLayoutId id="2147483754"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F1F5F4"/>
        </a:solidFill>
        <a:effectLst/>
      </p:bgPr>
    </p:bg>
    <p:spTree>
      <p:nvGrpSpPr>
        <p:cNvPr id="1" name=""/>
        <p:cNvGrpSpPr/>
        <p:nvPr/>
      </p:nvGrpSpPr>
      <p:grpSpPr>
        <a:xfrm>
          <a:off x="0" y="0"/>
          <a:ext cx="0" cy="0"/>
          <a:chOff x="0" y="0"/>
          <a:chExt cx="0" cy="0"/>
        </a:xfrm>
      </p:grpSpPr>
      <p:sp>
        <p:nvSpPr>
          <p:cNvPr id="2" name="Tijdelijke aanduiding voor dianummer 1" hidden="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BB9200-B889-48E3-8F16-72D9AD8208EF}" type="slidenum">
              <a:rPr lang="nl-BE" smtClean="0">
                <a:solidFill>
                  <a:prstClr val="black">
                    <a:tint val="75000"/>
                  </a:prstClr>
                </a:solidFill>
              </a:rPr>
              <a:pPr defTabSz="914400"/>
              <a:t>‹N°›</a:t>
            </a:fld>
            <a:endParaRPr lang="nl-BE" dirty="0">
              <a:solidFill>
                <a:prstClr val="black">
                  <a:tint val="75000"/>
                </a:prstClr>
              </a:solidFill>
            </a:endParaRPr>
          </a:p>
        </p:txBody>
      </p:sp>
    </p:spTree>
    <p:extLst>
      <p:ext uri="{BB962C8B-B14F-4D97-AF65-F5344CB8AC3E}">
        <p14:creationId xmlns:p14="http://schemas.microsoft.com/office/powerpoint/2010/main" val="2235578720"/>
      </p:ext>
    </p:extLst>
  </p:cSld>
  <p:clrMap bg1="lt1" tx1="dk1" bg2="lt2" tx2="dk2" accent1="accent1" accent2="accent2" accent3="accent3" accent4="accent4" accent5="accent5" accent6="accent6" hlink="hlink" folHlink="folHlink"/>
  <p:sldLayoutIdLst>
    <p:sldLayoutId id="2147483756" r:id="rId1"/>
    <p:sldLayoutId id="2147483757"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F1F5F4"/>
        </a:solidFill>
        <a:effectLst/>
      </p:bgPr>
    </p:bg>
    <p:spTree>
      <p:nvGrpSpPr>
        <p:cNvPr id="1" name=""/>
        <p:cNvGrpSpPr/>
        <p:nvPr/>
      </p:nvGrpSpPr>
      <p:grpSpPr>
        <a:xfrm>
          <a:off x="0" y="0"/>
          <a:ext cx="0" cy="0"/>
          <a:chOff x="0" y="0"/>
          <a:chExt cx="0" cy="0"/>
        </a:xfrm>
      </p:grpSpPr>
      <p:sp>
        <p:nvSpPr>
          <p:cNvPr id="2" name="Tijdelijke aanduiding voor dianummer 1" hidden="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BB9200-B889-48E3-8F16-72D9AD8208EF}" type="slidenum">
              <a:rPr lang="nl-BE" smtClean="0">
                <a:solidFill>
                  <a:prstClr val="black">
                    <a:tint val="75000"/>
                  </a:prstClr>
                </a:solidFill>
              </a:rPr>
              <a:pPr defTabSz="914400"/>
              <a:t>‹N°›</a:t>
            </a:fld>
            <a:endParaRPr lang="nl-BE" dirty="0">
              <a:solidFill>
                <a:prstClr val="black">
                  <a:tint val="75000"/>
                </a:prstClr>
              </a:solidFill>
            </a:endParaRPr>
          </a:p>
        </p:txBody>
      </p:sp>
    </p:spTree>
    <p:extLst>
      <p:ext uri="{BB962C8B-B14F-4D97-AF65-F5344CB8AC3E}">
        <p14:creationId xmlns:p14="http://schemas.microsoft.com/office/powerpoint/2010/main" val="9687505"/>
      </p:ext>
    </p:extLst>
  </p:cSld>
  <p:clrMap bg1="lt1" tx1="dk1" bg2="lt2" tx2="dk2" accent1="accent1" accent2="accent2" accent3="accent3" accent4="accent4" accent5="accent5" accent6="accent6" hlink="hlink" folHlink="folHlink"/>
  <p:sldLayoutIdLst>
    <p:sldLayoutId id="2147483759" r:id="rId1"/>
    <p:sldLayoutId id="214748376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F1F5F4"/>
        </a:solidFill>
        <a:effectLst/>
      </p:bgPr>
    </p:bg>
    <p:spTree>
      <p:nvGrpSpPr>
        <p:cNvPr id="1" name=""/>
        <p:cNvGrpSpPr/>
        <p:nvPr/>
      </p:nvGrpSpPr>
      <p:grpSpPr>
        <a:xfrm>
          <a:off x="0" y="0"/>
          <a:ext cx="0" cy="0"/>
          <a:chOff x="0" y="0"/>
          <a:chExt cx="0" cy="0"/>
        </a:xfrm>
      </p:grpSpPr>
      <p:sp>
        <p:nvSpPr>
          <p:cNvPr id="2" name="Tijdelijke aanduiding voor dianummer 1" hidden="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BB9200-B889-48E3-8F16-72D9AD8208EF}" type="slidenum">
              <a:rPr lang="nl-BE" smtClean="0">
                <a:solidFill>
                  <a:prstClr val="black">
                    <a:tint val="75000"/>
                  </a:prstClr>
                </a:solidFill>
              </a:rPr>
              <a:pPr defTabSz="914400"/>
              <a:t>‹N°›</a:t>
            </a:fld>
            <a:endParaRPr lang="nl-BE" dirty="0">
              <a:solidFill>
                <a:prstClr val="black">
                  <a:tint val="75000"/>
                </a:prstClr>
              </a:solidFill>
            </a:endParaRPr>
          </a:p>
        </p:txBody>
      </p:sp>
    </p:spTree>
    <p:extLst>
      <p:ext uri="{BB962C8B-B14F-4D97-AF65-F5344CB8AC3E}">
        <p14:creationId xmlns:p14="http://schemas.microsoft.com/office/powerpoint/2010/main" val="519230306"/>
      </p:ext>
    </p:extLst>
  </p:cSld>
  <p:clrMap bg1="lt1" tx1="dk1" bg2="lt2" tx2="dk2" accent1="accent1" accent2="accent2" accent3="accent3" accent4="accent4" accent5="accent5" accent6="accent6" hlink="hlink" folHlink="folHlink"/>
  <p:sldLayoutIdLst>
    <p:sldLayoutId id="2147483762" r:id="rId1"/>
    <p:sldLayoutId id="2147483763"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F1F5F4"/>
        </a:solidFill>
        <a:effectLst/>
      </p:bgPr>
    </p:bg>
    <p:spTree>
      <p:nvGrpSpPr>
        <p:cNvPr id="1" name=""/>
        <p:cNvGrpSpPr/>
        <p:nvPr/>
      </p:nvGrpSpPr>
      <p:grpSpPr>
        <a:xfrm>
          <a:off x="0" y="0"/>
          <a:ext cx="0" cy="0"/>
          <a:chOff x="0" y="0"/>
          <a:chExt cx="0" cy="0"/>
        </a:xfrm>
      </p:grpSpPr>
      <p:sp>
        <p:nvSpPr>
          <p:cNvPr id="2" name="Tijdelijke aanduiding voor dianummer 1" hidden="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BB9200-B889-48E3-8F16-72D9AD8208EF}" type="slidenum">
              <a:rPr lang="nl-BE" smtClean="0">
                <a:solidFill>
                  <a:prstClr val="black">
                    <a:tint val="75000"/>
                  </a:prstClr>
                </a:solidFill>
              </a:rPr>
              <a:pPr defTabSz="914400"/>
              <a:t>‹N°›</a:t>
            </a:fld>
            <a:endParaRPr lang="nl-BE" dirty="0">
              <a:solidFill>
                <a:prstClr val="black">
                  <a:tint val="75000"/>
                </a:prstClr>
              </a:solidFill>
            </a:endParaRPr>
          </a:p>
        </p:txBody>
      </p:sp>
    </p:spTree>
    <p:extLst>
      <p:ext uri="{BB962C8B-B14F-4D97-AF65-F5344CB8AC3E}">
        <p14:creationId xmlns:p14="http://schemas.microsoft.com/office/powerpoint/2010/main" val="4040149124"/>
      </p:ext>
    </p:extLst>
  </p:cSld>
  <p:clrMap bg1="lt1" tx1="dk1" bg2="lt2" tx2="dk2" accent1="accent1" accent2="accent2" accent3="accent3" accent4="accent4" accent5="accent5" accent6="accent6" hlink="hlink" folHlink="folHlink"/>
  <p:sldLayoutIdLst>
    <p:sldLayoutId id="2147483765" r:id="rId1"/>
    <p:sldLayoutId id="2147483766"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1440735"/>
            <a:ext cx="4860000" cy="3960000"/>
          </a:xfrm>
          <a:prstGeom prst="rect">
            <a:avLst/>
          </a:prstGeom>
          <a:solidFill>
            <a:schemeClr val="accent1"/>
          </a:solidFill>
          <a:ln w="25400">
            <a:solidFill>
              <a:schemeClr val="accent6"/>
            </a:solidFill>
          </a:ln>
        </p:spPr>
        <p:txBody>
          <a:bodyPr vert="horz" lIns="180000" tIns="180000" rIns="180000" bIns="180000" rtlCol="0" anchor="ctr">
            <a:noAutofit/>
          </a:bodyPr>
          <a:lstStyle/>
          <a:p>
            <a:r>
              <a:rPr lang="nl-BE" noProof="0" dirty="0"/>
              <a:t>Click </a:t>
            </a:r>
            <a:r>
              <a:rPr lang="nl-BE" noProof="0" dirty="0" err="1"/>
              <a:t>to</a:t>
            </a:r>
            <a:r>
              <a:rPr lang="nl-BE" noProof="0" dirty="0"/>
              <a:t> </a:t>
            </a:r>
            <a:r>
              <a:rPr lang="nl-BE" noProof="0" dirty="0" err="1"/>
              <a:t>edit</a:t>
            </a:r>
            <a:r>
              <a:rPr lang="nl-BE" noProof="0" dirty="0"/>
              <a:t> Master </a:t>
            </a:r>
            <a:r>
              <a:rPr lang="nl-BE" noProof="0" dirty="0" err="1"/>
              <a:t>title</a:t>
            </a:r>
            <a:r>
              <a:rPr lang="nl-BE" noProof="0" dirty="0"/>
              <a:t> </a:t>
            </a:r>
            <a:r>
              <a:rPr lang="nl-BE" noProof="0" dirty="0" err="1"/>
              <a:t>style</a:t>
            </a:r>
            <a:endParaRPr lang="nl-BE" noProof="0" dirty="0"/>
          </a:p>
        </p:txBody>
      </p:sp>
      <p:sp>
        <p:nvSpPr>
          <p:cNvPr id="6" name="Slide Number Placeholder 5"/>
          <p:cNvSpPr>
            <a:spLocks noGrp="1"/>
          </p:cNvSpPr>
          <p:nvPr>
            <p:ph type="sldNum" sz="quarter" idx="4"/>
          </p:nvPr>
        </p:nvSpPr>
        <p:spPr>
          <a:xfrm>
            <a:off x="8570131" y="536021"/>
            <a:ext cx="422122" cy="138499"/>
          </a:xfrm>
          <a:prstGeom prst="rect">
            <a:avLst/>
          </a:prstGeom>
        </p:spPr>
        <p:txBody>
          <a:bodyPr vert="horz" lIns="0" tIns="0" rIns="0" bIns="0" rtlCol="0" anchor="ctr">
            <a:spAutoFit/>
          </a:bodyPr>
          <a:lstStyle>
            <a:lvl1pPr algn="l">
              <a:defRPr sz="900" b="1" baseline="0">
                <a:solidFill>
                  <a:schemeClr val="tx2"/>
                </a:solidFill>
                <a:latin typeface="Segoe UI Semilight" panose="020B0402040204020203" pitchFamily="34" charset="0"/>
                <a:cs typeface="Segoe UI Semilight" panose="020B0402040204020203" pitchFamily="34" charset="0"/>
              </a:defRPr>
            </a:lvl1pPr>
          </a:lstStyle>
          <a:p>
            <a:fld id="{259E30BA-54AA-AE46-AD8D-D68E0B6B4E64}" type="slidenum">
              <a:rPr lang="en-US" smtClean="0"/>
              <a:pPr/>
              <a:t>‹N°›</a:t>
            </a:fld>
            <a:endParaRPr lang="en-US" dirty="0"/>
          </a:p>
        </p:txBody>
      </p:sp>
      <p:sp>
        <p:nvSpPr>
          <p:cNvPr id="8" name="Rectangle 7"/>
          <p:cNvSpPr/>
          <p:nvPr/>
        </p:nvSpPr>
        <p:spPr>
          <a:xfrm>
            <a:off x="0" y="0"/>
            <a:ext cx="9144000" cy="72000"/>
          </a:xfrm>
          <a:prstGeom prst="rect">
            <a:avLst/>
          </a:prstGeom>
          <a:solidFill>
            <a:srgbClr val="F6A8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PF_climat_ppt_parenthese.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72851" y="372266"/>
            <a:ext cx="304800" cy="481584"/>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93885" y="291215"/>
            <a:ext cx="2560320" cy="975360"/>
          </a:xfrm>
          <a:prstGeom prst="rect">
            <a:avLst/>
          </a:prstGeom>
        </p:spPr>
      </p:pic>
      <p:pic>
        <p:nvPicPr>
          <p:cNvPr id="13" name="Picture 1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879672" y="6377976"/>
            <a:ext cx="1126539" cy="429158"/>
          </a:xfrm>
          <a:prstGeom prst="rect">
            <a:avLst/>
          </a:prstGeom>
        </p:spPr>
      </p:pic>
      <p:sp>
        <p:nvSpPr>
          <p:cNvPr id="10" name="Footer Placeholder 4"/>
          <p:cNvSpPr txBox="1">
            <a:spLocks/>
          </p:cNvSpPr>
          <p:nvPr userDrawn="1"/>
        </p:nvSpPr>
        <p:spPr>
          <a:xfrm>
            <a:off x="359999" y="6449476"/>
            <a:ext cx="6534539" cy="322300"/>
          </a:xfrm>
          <a:prstGeom prst="rect">
            <a:avLst/>
          </a:prstGeom>
        </p:spPr>
        <p:txBody>
          <a:bodyPr vert="horz" lIns="0" tIns="0" rIns="91440" bIns="0" rtlCol="0" anchor="t" anchorCtr="0"/>
          <a:lstStyle>
            <a:defPPr>
              <a:defRPr lang="en-US"/>
            </a:defPPr>
            <a:lvl1pPr marL="0" algn="l" defTabSz="457200" rtl="0" eaLnBrk="1" latinLnBrk="0" hangingPunct="1">
              <a:defRPr sz="1200" b="1" kern="1200" cap="all" baseline="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BE" b="0" noProof="0" dirty="0" smtClean="0">
                <a:latin typeface="Segoe UI Semilight" panose="020B0402040204020203" pitchFamily="34" charset="0"/>
                <a:cs typeface="Segoe UI Semilight" panose="020B0402040204020203" pitchFamily="34" charset="0"/>
              </a:rPr>
              <a:t>Klimaatverandering - 4</a:t>
            </a:r>
            <a:r>
              <a:rPr lang="nl-BE" b="0" baseline="30000" noProof="0" dirty="0" smtClean="0">
                <a:latin typeface="Segoe UI Semilight" panose="020B0402040204020203" pitchFamily="34" charset="0"/>
                <a:cs typeface="Segoe UI Semilight" panose="020B0402040204020203" pitchFamily="34" charset="0"/>
              </a:rPr>
              <a:t>de</a:t>
            </a:r>
            <a:r>
              <a:rPr lang="nl-BE" b="0" noProof="0" dirty="0" smtClean="0">
                <a:latin typeface="Segoe UI Semilight" panose="020B0402040204020203" pitchFamily="34" charset="0"/>
                <a:cs typeface="Segoe UI Semilight" panose="020B0402040204020203" pitchFamily="34" charset="0"/>
              </a:rPr>
              <a:t> nationale peiling </a:t>
            </a:r>
            <a:r>
              <a:rPr lang="nl-BE" b="0" noProof="0" dirty="0" smtClean="0">
                <a:solidFill>
                  <a:schemeClr val="accent1"/>
                </a:solidFill>
                <a:latin typeface="Segoe UI Semilight" panose="020B0402040204020203" pitchFamily="34" charset="0"/>
                <a:cs typeface="Segoe UI Semilight" panose="020B0402040204020203" pitchFamily="34" charset="0"/>
              </a:rPr>
              <a:t>•</a:t>
            </a:r>
            <a:r>
              <a:rPr lang="nl-BE" b="0" noProof="0" dirty="0" smtClean="0">
                <a:latin typeface="Segoe UI Semilight" panose="020B0402040204020203" pitchFamily="34" charset="0"/>
                <a:cs typeface="Segoe UI Semilight" panose="020B0402040204020203" pitchFamily="34" charset="0"/>
              </a:rPr>
              <a:t> 4/12/2017</a:t>
            </a:r>
            <a:endParaRPr lang="nl-BE" b="0" noProof="0" dirty="0">
              <a:solidFill>
                <a:schemeClr val="bg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294993931"/>
      </p:ext>
    </p:extLst>
  </p:cSld>
  <p:clrMap bg1="lt1" tx1="dk1" bg2="lt2" tx2="dk2" accent1="accent1" accent2="accent2" accent3="accent3" accent4="accent4" accent5="accent5" accent6="accent6" hlink="hlink" folHlink="folHlink"/>
  <p:sldLayoutIdLst>
    <p:sldLayoutId id="2147483678" r:id="rId1"/>
    <p:sldLayoutId id="2147483710" r:id="rId2"/>
  </p:sldLayoutIdLst>
  <p:hf hdr="0"/>
  <p:txStyles>
    <p:titleStyle>
      <a:lvl1pPr algn="l" defTabSz="457200" rtl="0" eaLnBrk="1" latinLnBrk="0" hangingPunct="1">
        <a:lnSpc>
          <a:spcPts val="3000"/>
        </a:lnSpc>
        <a:spcBef>
          <a:spcPct val="0"/>
        </a:spcBef>
        <a:buNone/>
        <a:defRPr sz="2500" b="1" kern="1200" cap="all">
          <a:solidFill>
            <a:schemeClr val="accent6"/>
          </a:solidFill>
          <a:latin typeface="Segoe UI Semilight" panose="020B0402040204020203" pitchFamily="34" charset="0"/>
          <a:ea typeface="+mj-ea"/>
          <a:cs typeface="Segoe UI Semilight" panose="020B0402040204020203" pitchFamily="34" charset="0"/>
        </a:defRPr>
      </a:lvl1pPr>
    </p:titleStyle>
    <p:bodyStyle>
      <a:lvl1pPr marL="342900" indent="-342900" algn="l" defTabSz="457200" rtl="0" eaLnBrk="1" latinLnBrk="0" hangingPunct="1">
        <a:spcBef>
          <a:spcPct val="20000"/>
        </a:spcBef>
        <a:buFont typeface="Arial"/>
        <a:buChar char="•"/>
        <a:defRPr sz="3200" kern="1200" baseline="0">
          <a:solidFill>
            <a:schemeClr val="accent6"/>
          </a:solidFill>
          <a:latin typeface="Montserrat-Regular"/>
          <a:ea typeface="+mn-ea"/>
          <a:cs typeface="+mn-cs"/>
        </a:defRPr>
      </a:lvl1pPr>
      <a:lvl2pPr marL="742950" indent="-285750" algn="l" defTabSz="457200" rtl="0" eaLnBrk="1" latinLnBrk="0" hangingPunct="1">
        <a:spcBef>
          <a:spcPct val="20000"/>
        </a:spcBef>
        <a:buFont typeface="Arial"/>
        <a:buChar char="–"/>
        <a:defRPr sz="2800" kern="1200" baseline="0">
          <a:solidFill>
            <a:schemeClr val="accent6"/>
          </a:solidFill>
          <a:latin typeface="Montserrat-Regular"/>
          <a:ea typeface="+mn-ea"/>
          <a:cs typeface="+mn-cs"/>
        </a:defRPr>
      </a:lvl2pPr>
      <a:lvl3pPr marL="1143000" indent="-228600" algn="l" defTabSz="457200" rtl="0" eaLnBrk="1" latinLnBrk="0" hangingPunct="1">
        <a:spcBef>
          <a:spcPct val="20000"/>
        </a:spcBef>
        <a:buFont typeface="Arial"/>
        <a:buChar char="•"/>
        <a:defRPr sz="2400" kern="1200" baseline="0">
          <a:solidFill>
            <a:schemeClr val="accent6"/>
          </a:solidFill>
          <a:latin typeface="Montserrat-Regular"/>
          <a:ea typeface="+mn-ea"/>
          <a:cs typeface="+mn-cs"/>
        </a:defRPr>
      </a:lvl3pPr>
      <a:lvl4pPr marL="1600200" indent="-228600" algn="l" defTabSz="457200" rtl="0" eaLnBrk="1" latinLnBrk="0" hangingPunct="1">
        <a:spcBef>
          <a:spcPct val="20000"/>
        </a:spcBef>
        <a:buFont typeface="Arial"/>
        <a:buChar char="–"/>
        <a:defRPr sz="2000" kern="1200" baseline="0">
          <a:solidFill>
            <a:schemeClr val="accent6"/>
          </a:solidFill>
          <a:latin typeface="Montserrat-Regular"/>
          <a:ea typeface="+mn-ea"/>
          <a:cs typeface="+mn-cs"/>
        </a:defRPr>
      </a:lvl4pPr>
      <a:lvl5pPr marL="2057400" indent="-228600" algn="l" defTabSz="457200" rtl="0" eaLnBrk="1" latinLnBrk="0" hangingPunct="1">
        <a:spcBef>
          <a:spcPct val="20000"/>
        </a:spcBef>
        <a:buFont typeface="Arial"/>
        <a:buChar char="»"/>
        <a:defRPr sz="2000" kern="1200" baseline="0">
          <a:solidFill>
            <a:schemeClr val="accent6"/>
          </a:solidFill>
          <a:latin typeface="Montserrat-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1440735"/>
            <a:ext cx="4860000" cy="3960000"/>
          </a:xfrm>
          <a:prstGeom prst="rect">
            <a:avLst/>
          </a:prstGeom>
          <a:solidFill>
            <a:schemeClr val="accent1"/>
          </a:solidFill>
          <a:ln w="25400">
            <a:solidFill>
              <a:schemeClr val="accent6"/>
            </a:solidFill>
          </a:ln>
        </p:spPr>
        <p:txBody>
          <a:bodyPr vert="horz" lIns="180000" tIns="180000" rIns="180000" bIns="180000" rtlCol="0" anchor="ctr">
            <a:noAutofit/>
          </a:body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6" name="Slide Number Placeholder 5"/>
          <p:cNvSpPr>
            <a:spLocks noGrp="1"/>
          </p:cNvSpPr>
          <p:nvPr>
            <p:ph type="sldNum" sz="quarter" idx="4"/>
          </p:nvPr>
        </p:nvSpPr>
        <p:spPr>
          <a:xfrm>
            <a:off x="8570131" y="536021"/>
            <a:ext cx="422122" cy="138499"/>
          </a:xfrm>
          <a:prstGeom prst="rect">
            <a:avLst/>
          </a:prstGeom>
        </p:spPr>
        <p:txBody>
          <a:bodyPr vert="horz" lIns="0" tIns="0" rIns="0" bIns="0" rtlCol="0" anchor="ctr">
            <a:spAutoFit/>
          </a:bodyPr>
          <a:lstStyle>
            <a:lvl1pPr algn="l">
              <a:defRPr sz="900" baseline="0">
                <a:solidFill>
                  <a:schemeClr val="tx2"/>
                </a:solidFill>
                <a:latin typeface="Segoe UI Light" panose="020B0502040204020203" pitchFamily="34" charset="0"/>
                <a:cs typeface="Arial" pitchFamily="34" charset="0"/>
              </a:defRPr>
            </a:lvl1pPr>
          </a:lstStyle>
          <a:p>
            <a:fld id="{259E30BA-54AA-AE46-AD8D-D68E0B6B4E64}" type="slidenum">
              <a:rPr lang="en-US" smtClean="0"/>
              <a:pPr/>
              <a:t>‹N°›</a:t>
            </a:fld>
            <a:endParaRPr lang="en-US" dirty="0"/>
          </a:p>
        </p:txBody>
      </p:sp>
      <p:sp>
        <p:nvSpPr>
          <p:cNvPr id="8" name="Rectangle 7"/>
          <p:cNvSpPr/>
          <p:nvPr/>
        </p:nvSpPr>
        <p:spPr>
          <a:xfrm>
            <a:off x="0" y="0"/>
            <a:ext cx="9144000" cy="72000"/>
          </a:xfrm>
          <a:prstGeom prst="rect">
            <a:avLst/>
          </a:prstGeom>
          <a:solidFill>
            <a:srgbClr val="F6A8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PF_climat_ppt_parenthese.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72851" y="372266"/>
            <a:ext cx="304800" cy="481584"/>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70593" y="291215"/>
            <a:ext cx="2560320" cy="975360"/>
          </a:xfrm>
          <a:prstGeom prst="rect">
            <a:avLst/>
          </a:prstGeom>
        </p:spPr>
      </p:pic>
      <p:pic>
        <p:nvPicPr>
          <p:cNvPr id="13" name="Picture 1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30816" y="6377976"/>
            <a:ext cx="1126539" cy="429158"/>
          </a:xfrm>
          <a:prstGeom prst="rect">
            <a:avLst/>
          </a:prstGeom>
        </p:spPr>
      </p:pic>
      <p:sp>
        <p:nvSpPr>
          <p:cNvPr id="9" name="Footer Placeholder 4"/>
          <p:cNvSpPr txBox="1">
            <a:spLocks/>
          </p:cNvSpPr>
          <p:nvPr userDrawn="1"/>
        </p:nvSpPr>
        <p:spPr>
          <a:xfrm>
            <a:off x="359999" y="6407925"/>
            <a:ext cx="6534539" cy="322300"/>
          </a:xfrm>
          <a:prstGeom prst="rect">
            <a:avLst/>
          </a:prstGeom>
        </p:spPr>
        <p:txBody>
          <a:bodyPr vert="horz" lIns="0" tIns="0" rIns="91440" bIns="0" rtlCol="0" anchor="t" anchorCtr="0"/>
          <a:lstStyle>
            <a:defPPr>
              <a:defRPr lang="en-US"/>
            </a:defPPr>
            <a:lvl1pPr marL="0" algn="l" defTabSz="457200" rtl="0" eaLnBrk="1" latinLnBrk="0" hangingPunct="1">
              <a:defRPr sz="1200" b="1" kern="1200" cap="all" baseline="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BE" b="0" noProof="0" dirty="0" err="1" smtClean="0">
                <a:latin typeface="Segoe UI Semilight" panose="020B0402040204020203" pitchFamily="34" charset="0"/>
                <a:cs typeface="Segoe UI Semilight" panose="020B0402040204020203" pitchFamily="34" charset="0"/>
              </a:rPr>
              <a:t>Changements</a:t>
            </a:r>
            <a:r>
              <a:rPr lang="nl-BE" b="0" baseline="0" noProof="0" dirty="0" smtClean="0">
                <a:latin typeface="Segoe UI Semilight" panose="020B0402040204020203" pitchFamily="34" charset="0"/>
                <a:cs typeface="Segoe UI Semilight" panose="020B0402040204020203" pitchFamily="34" charset="0"/>
              </a:rPr>
              <a:t> </a:t>
            </a:r>
            <a:r>
              <a:rPr lang="nl-BE" b="0" baseline="0" noProof="0" dirty="0" err="1" smtClean="0">
                <a:latin typeface="Segoe UI Semilight" panose="020B0402040204020203" pitchFamily="34" charset="0"/>
                <a:cs typeface="Segoe UI Semilight" panose="020B0402040204020203" pitchFamily="34" charset="0"/>
              </a:rPr>
              <a:t>climatiques</a:t>
            </a:r>
            <a:r>
              <a:rPr lang="nl-BE" b="0" noProof="0" dirty="0" smtClean="0">
                <a:latin typeface="Segoe UI Semilight" panose="020B0402040204020203" pitchFamily="34" charset="0"/>
                <a:cs typeface="Segoe UI Semilight" panose="020B0402040204020203" pitchFamily="34" charset="0"/>
              </a:rPr>
              <a:t> – 4</a:t>
            </a:r>
            <a:r>
              <a:rPr lang="nl-BE" b="0" baseline="30000" noProof="0" dirty="0" smtClean="0">
                <a:latin typeface="Segoe UI Semilight" panose="020B0402040204020203" pitchFamily="34" charset="0"/>
                <a:cs typeface="Segoe UI Semilight" panose="020B0402040204020203" pitchFamily="34" charset="0"/>
              </a:rPr>
              <a:t>ème</a:t>
            </a:r>
            <a:r>
              <a:rPr lang="nl-BE" b="0" noProof="0" dirty="0" smtClean="0">
                <a:latin typeface="Segoe UI Semilight" panose="020B0402040204020203" pitchFamily="34" charset="0"/>
                <a:cs typeface="Segoe UI Semilight" panose="020B0402040204020203" pitchFamily="34" charset="0"/>
              </a:rPr>
              <a:t> </a:t>
            </a:r>
            <a:r>
              <a:rPr lang="nl-BE" b="0" noProof="0" dirty="0" err="1" smtClean="0">
                <a:latin typeface="Segoe UI Semilight" panose="020B0402040204020203" pitchFamily="34" charset="0"/>
                <a:cs typeface="Segoe UI Semilight" panose="020B0402040204020203" pitchFamily="34" charset="0"/>
              </a:rPr>
              <a:t>sondage</a:t>
            </a:r>
            <a:r>
              <a:rPr lang="nl-BE" b="0" noProof="0" dirty="0" smtClean="0">
                <a:latin typeface="Segoe UI Semilight" panose="020B0402040204020203" pitchFamily="34" charset="0"/>
                <a:cs typeface="Segoe UI Semilight" panose="020B0402040204020203" pitchFamily="34" charset="0"/>
              </a:rPr>
              <a:t> </a:t>
            </a:r>
            <a:r>
              <a:rPr lang="nl-BE" b="0" noProof="0" dirty="0" err="1" smtClean="0">
                <a:latin typeface="Segoe UI Semilight" panose="020B0402040204020203" pitchFamily="34" charset="0"/>
                <a:cs typeface="Segoe UI Semilight" panose="020B0402040204020203" pitchFamily="34" charset="0"/>
              </a:rPr>
              <a:t>national</a:t>
            </a:r>
            <a:r>
              <a:rPr lang="nl-BE" b="0" noProof="0" dirty="0" smtClean="0">
                <a:latin typeface="Segoe UI Semilight" panose="020B0402040204020203" pitchFamily="34" charset="0"/>
                <a:cs typeface="Segoe UI Semilight" panose="020B0402040204020203" pitchFamily="34" charset="0"/>
              </a:rPr>
              <a:t> </a:t>
            </a:r>
            <a:r>
              <a:rPr lang="nl-BE" b="0" noProof="0" dirty="0" smtClean="0">
                <a:solidFill>
                  <a:schemeClr val="accent1"/>
                </a:solidFill>
                <a:latin typeface="Segoe UI Semilight" panose="020B0402040204020203" pitchFamily="34" charset="0"/>
                <a:cs typeface="Segoe UI Semilight" panose="020B0402040204020203" pitchFamily="34" charset="0"/>
              </a:rPr>
              <a:t>•</a:t>
            </a:r>
            <a:r>
              <a:rPr lang="nl-BE" b="0" noProof="0" dirty="0" smtClean="0">
                <a:latin typeface="Segoe UI Semilight" panose="020B0402040204020203" pitchFamily="34" charset="0"/>
                <a:cs typeface="Segoe UI Semilight" panose="020B0402040204020203" pitchFamily="34" charset="0"/>
              </a:rPr>
              <a:t> 4/12/2017</a:t>
            </a:r>
            <a:endParaRPr lang="nl-BE" b="0" noProof="0" dirty="0">
              <a:solidFill>
                <a:schemeClr val="bg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762807937"/>
      </p:ext>
    </p:extLst>
  </p:cSld>
  <p:clrMap bg1="lt1" tx1="dk1" bg2="lt2" tx2="dk2" accent1="accent1" accent2="accent2" accent3="accent3" accent4="accent4" accent5="accent5" accent6="accent6" hlink="hlink" folHlink="folHlink"/>
  <p:sldLayoutIdLst>
    <p:sldLayoutId id="2147483707" r:id="rId1"/>
    <p:sldLayoutId id="2147483708" r:id="rId2"/>
  </p:sldLayoutIdLst>
  <p:hf hdr="0"/>
  <p:txStyles>
    <p:titleStyle>
      <a:lvl1pPr algn="l" defTabSz="457200" rtl="0" eaLnBrk="1" latinLnBrk="0" hangingPunct="1">
        <a:lnSpc>
          <a:spcPts val="3000"/>
        </a:lnSpc>
        <a:spcBef>
          <a:spcPct val="0"/>
        </a:spcBef>
        <a:buNone/>
        <a:defRPr sz="2500" b="1" kern="1200" cap="all">
          <a:solidFill>
            <a:schemeClr val="accent6"/>
          </a:solidFill>
          <a:latin typeface="Segoe UI Semilight" panose="020B0402040204020203" pitchFamily="34" charset="0"/>
          <a:ea typeface="+mj-ea"/>
          <a:cs typeface="Segoe UI Semilight" panose="020B0402040204020203" pitchFamily="34" charset="0"/>
        </a:defRPr>
      </a:lvl1pPr>
    </p:titleStyle>
    <p:bodyStyle>
      <a:lvl1pPr marL="342900" indent="-342900" algn="l" defTabSz="457200" rtl="0" eaLnBrk="1" latinLnBrk="0" hangingPunct="1">
        <a:spcBef>
          <a:spcPct val="20000"/>
        </a:spcBef>
        <a:buFont typeface="Arial"/>
        <a:buChar char="•"/>
        <a:defRPr sz="3200" kern="1200" baseline="0">
          <a:solidFill>
            <a:schemeClr val="accent6"/>
          </a:solidFill>
          <a:latin typeface="Montserrat-Regular"/>
          <a:ea typeface="+mn-ea"/>
          <a:cs typeface="+mn-cs"/>
        </a:defRPr>
      </a:lvl1pPr>
      <a:lvl2pPr marL="742950" indent="-285750" algn="l" defTabSz="457200" rtl="0" eaLnBrk="1" latinLnBrk="0" hangingPunct="1">
        <a:spcBef>
          <a:spcPct val="20000"/>
        </a:spcBef>
        <a:buFont typeface="Arial"/>
        <a:buChar char="–"/>
        <a:defRPr sz="2800" kern="1200" baseline="0">
          <a:solidFill>
            <a:schemeClr val="accent6"/>
          </a:solidFill>
          <a:latin typeface="Montserrat-Regular"/>
          <a:ea typeface="+mn-ea"/>
          <a:cs typeface="+mn-cs"/>
        </a:defRPr>
      </a:lvl2pPr>
      <a:lvl3pPr marL="1143000" indent="-228600" algn="l" defTabSz="457200" rtl="0" eaLnBrk="1" latinLnBrk="0" hangingPunct="1">
        <a:spcBef>
          <a:spcPct val="20000"/>
        </a:spcBef>
        <a:buFont typeface="Arial"/>
        <a:buChar char="•"/>
        <a:defRPr sz="2400" kern="1200" baseline="0">
          <a:solidFill>
            <a:schemeClr val="accent6"/>
          </a:solidFill>
          <a:latin typeface="Montserrat-Regular"/>
          <a:ea typeface="+mn-ea"/>
          <a:cs typeface="+mn-cs"/>
        </a:defRPr>
      </a:lvl3pPr>
      <a:lvl4pPr marL="1600200" indent="-228600" algn="l" defTabSz="457200" rtl="0" eaLnBrk="1" latinLnBrk="0" hangingPunct="1">
        <a:spcBef>
          <a:spcPct val="20000"/>
        </a:spcBef>
        <a:buFont typeface="Arial"/>
        <a:buChar char="–"/>
        <a:defRPr sz="2000" kern="1200" baseline="0">
          <a:solidFill>
            <a:schemeClr val="accent6"/>
          </a:solidFill>
          <a:latin typeface="Montserrat-Regular"/>
          <a:ea typeface="+mn-ea"/>
          <a:cs typeface="+mn-cs"/>
        </a:defRPr>
      </a:lvl4pPr>
      <a:lvl5pPr marL="2057400" indent="-228600" algn="l" defTabSz="457200" rtl="0" eaLnBrk="1" latinLnBrk="0" hangingPunct="1">
        <a:spcBef>
          <a:spcPct val="20000"/>
        </a:spcBef>
        <a:buFont typeface="Arial"/>
        <a:buChar char="»"/>
        <a:defRPr sz="2000" kern="1200" baseline="0">
          <a:solidFill>
            <a:schemeClr val="accent6"/>
          </a:solidFill>
          <a:latin typeface="Montserrat-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78">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10" name="Footer Placeholder 4"/>
          <p:cNvSpPr txBox="1">
            <a:spLocks/>
          </p:cNvSpPr>
          <p:nvPr userDrawn="1"/>
        </p:nvSpPr>
        <p:spPr>
          <a:xfrm>
            <a:off x="359999" y="6449476"/>
            <a:ext cx="6534539" cy="322300"/>
          </a:xfrm>
          <a:prstGeom prst="rect">
            <a:avLst/>
          </a:prstGeom>
        </p:spPr>
        <p:txBody>
          <a:bodyPr vert="horz" lIns="0" tIns="0" rIns="91440" bIns="0" rtlCol="0" anchor="t" anchorCtr="0"/>
          <a:lstStyle>
            <a:defPPr>
              <a:defRPr lang="en-US"/>
            </a:defPPr>
            <a:lvl1pPr marL="0" algn="l" defTabSz="457200" rtl="0" eaLnBrk="1" latinLnBrk="0" hangingPunct="1">
              <a:defRPr sz="1200" b="1" kern="1200" cap="all" baseline="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BE" b="0" noProof="0" dirty="0" smtClean="0">
                <a:latin typeface="Segoe UI Semilight" panose="020B0402040204020203" pitchFamily="34" charset="0"/>
                <a:cs typeface="Segoe UI Semilight" panose="020B0402040204020203" pitchFamily="34" charset="0"/>
              </a:rPr>
              <a:t>Klimaatverandering - 4</a:t>
            </a:r>
            <a:r>
              <a:rPr lang="nl-BE" b="0" baseline="30000" noProof="0" dirty="0" smtClean="0">
                <a:latin typeface="Segoe UI Semilight" panose="020B0402040204020203" pitchFamily="34" charset="0"/>
                <a:cs typeface="Segoe UI Semilight" panose="020B0402040204020203" pitchFamily="34" charset="0"/>
              </a:rPr>
              <a:t>de</a:t>
            </a:r>
            <a:r>
              <a:rPr lang="nl-BE" b="0" noProof="0" dirty="0" smtClean="0">
                <a:latin typeface="Segoe UI Semilight" panose="020B0402040204020203" pitchFamily="34" charset="0"/>
                <a:cs typeface="Segoe UI Semilight" panose="020B0402040204020203" pitchFamily="34" charset="0"/>
              </a:rPr>
              <a:t> nationale peiling </a:t>
            </a:r>
            <a:r>
              <a:rPr lang="nl-BE" b="0" noProof="0" dirty="0" smtClean="0">
                <a:solidFill>
                  <a:schemeClr val="accent1"/>
                </a:solidFill>
                <a:latin typeface="Segoe UI Semilight" panose="020B0402040204020203" pitchFamily="34" charset="0"/>
                <a:cs typeface="Segoe UI Semilight" panose="020B0402040204020203" pitchFamily="34" charset="0"/>
              </a:rPr>
              <a:t>•</a:t>
            </a:r>
            <a:r>
              <a:rPr lang="nl-BE" b="0" noProof="0" dirty="0" smtClean="0">
                <a:latin typeface="Segoe UI Semilight" panose="020B0402040204020203" pitchFamily="34" charset="0"/>
                <a:cs typeface="Segoe UI Semilight" panose="020B0402040204020203" pitchFamily="34" charset="0"/>
              </a:rPr>
              <a:t> 4/12/2017</a:t>
            </a:r>
            <a:endParaRPr lang="nl-BE" b="0" noProof="0" dirty="0">
              <a:solidFill>
                <a:schemeClr val="bg2"/>
              </a:solidFill>
              <a:latin typeface="Segoe UI Semilight" panose="020B0402040204020203" pitchFamily="34" charset="0"/>
              <a:cs typeface="Segoe UI Semilight" panose="020B0402040204020203" pitchFamily="34" charset="0"/>
            </a:endParaRPr>
          </a:p>
        </p:txBody>
      </p:sp>
      <p:sp>
        <p:nvSpPr>
          <p:cNvPr id="2" name="Title Placeholder 1"/>
          <p:cNvSpPr>
            <a:spLocks noGrp="1"/>
          </p:cNvSpPr>
          <p:nvPr>
            <p:ph type="title"/>
          </p:nvPr>
        </p:nvSpPr>
        <p:spPr>
          <a:xfrm>
            <a:off x="360000" y="359999"/>
            <a:ext cx="7757547" cy="1024199"/>
          </a:xfrm>
          <a:prstGeom prst="rect">
            <a:avLst/>
          </a:prstGeom>
        </p:spPr>
        <p:txBody>
          <a:bodyPr vert="horz" lIns="0" tIns="0" rIns="0" bIns="0" rtlCol="0" anchor="t" anchorCtr="0">
            <a:normAutofit/>
          </a:bodyPr>
          <a:lstStyle/>
          <a:p>
            <a:r>
              <a:rPr lang="nl-BE" noProof="0" dirty="0"/>
              <a:t>Click </a:t>
            </a:r>
            <a:r>
              <a:rPr lang="nl-BE" noProof="0" dirty="0" err="1"/>
              <a:t>to</a:t>
            </a:r>
            <a:r>
              <a:rPr lang="nl-BE" noProof="0" dirty="0"/>
              <a:t> </a:t>
            </a:r>
            <a:r>
              <a:rPr lang="nl-BE" noProof="0" dirty="0" err="1"/>
              <a:t>edit</a:t>
            </a:r>
            <a:r>
              <a:rPr lang="nl-BE" noProof="0" dirty="0"/>
              <a:t> Master </a:t>
            </a:r>
            <a:r>
              <a:rPr lang="nl-BE" noProof="0" dirty="0" err="1"/>
              <a:t>title</a:t>
            </a:r>
            <a:r>
              <a:rPr lang="nl-BE" noProof="0" dirty="0"/>
              <a:t> </a:t>
            </a:r>
            <a:r>
              <a:rPr lang="nl-BE" noProof="0" dirty="0" err="1"/>
              <a:t>style</a:t>
            </a:r>
            <a:endParaRPr lang="nl-BE" noProof="0" dirty="0"/>
          </a:p>
        </p:txBody>
      </p:sp>
      <p:sp>
        <p:nvSpPr>
          <p:cNvPr id="3" name="Text Placeholder 2"/>
          <p:cNvSpPr>
            <a:spLocks noGrp="1"/>
          </p:cNvSpPr>
          <p:nvPr>
            <p:ph type="body" idx="1"/>
          </p:nvPr>
        </p:nvSpPr>
        <p:spPr>
          <a:xfrm>
            <a:off x="360000" y="1440000"/>
            <a:ext cx="8424000" cy="4500000"/>
          </a:xfrm>
          <a:prstGeom prst="rect">
            <a:avLst/>
          </a:prstGeom>
        </p:spPr>
        <p:txBody>
          <a:bodyPr vert="horz" lIns="0" tIns="0" rIns="0" bIns="0" rtlCol="0">
            <a:noAutofit/>
          </a:body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
        <p:nvSpPr>
          <p:cNvPr id="6" name="Slide Number Placeholder 5"/>
          <p:cNvSpPr>
            <a:spLocks noGrp="1"/>
          </p:cNvSpPr>
          <p:nvPr>
            <p:ph type="sldNum" sz="quarter" idx="4"/>
          </p:nvPr>
        </p:nvSpPr>
        <p:spPr>
          <a:xfrm>
            <a:off x="8571600" y="536400"/>
            <a:ext cx="556121" cy="138499"/>
          </a:xfrm>
          <a:prstGeom prst="rect">
            <a:avLst/>
          </a:prstGeom>
        </p:spPr>
        <p:txBody>
          <a:bodyPr vert="horz" wrap="square" lIns="0" tIns="0" rIns="0" bIns="0" rtlCol="0" anchor="ctr" anchorCtr="0">
            <a:spAutoFit/>
          </a:bodyPr>
          <a:lstStyle>
            <a:lvl1pPr algn="l">
              <a:defRPr sz="900" b="1" baseline="0">
                <a:solidFill>
                  <a:schemeClr val="tx2"/>
                </a:solidFill>
                <a:latin typeface="Segoe UI Semilight" panose="020B0402040204020203" pitchFamily="34" charset="0"/>
                <a:cs typeface="Segoe UI Semilight" panose="020B0402040204020203" pitchFamily="34" charset="0"/>
              </a:defRPr>
            </a:lvl1pPr>
          </a:lstStyle>
          <a:p>
            <a:fld id="{2C027C16-6AB3-E44B-9FB9-1EC5C3CD6D4B}" type="slidenum">
              <a:rPr lang="en-US" smtClean="0"/>
              <a:pPr/>
              <a:t>‹N°›</a:t>
            </a:fld>
            <a:endParaRPr lang="en-US" dirty="0"/>
          </a:p>
        </p:txBody>
      </p:sp>
      <p:sp>
        <p:nvSpPr>
          <p:cNvPr id="7" name="Rectangle 6"/>
          <p:cNvSpPr/>
          <p:nvPr/>
        </p:nvSpPr>
        <p:spPr>
          <a:xfrm>
            <a:off x="0" y="0"/>
            <a:ext cx="9144000" cy="72000"/>
          </a:xfrm>
          <a:prstGeom prst="rect">
            <a:avLst/>
          </a:prstGeom>
          <a:solidFill>
            <a:srgbClr val="F6A8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PF_climat_ppt_parenthese.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372851" y="372266"/>
            <a:ext cx="304800" cy="481584"/>
          </a:xfrm>
          <a:prstGeom prst="rect">
            <a:avLst/>
          </a:prstGeom>
        </p:spPr>
      </p:pic>
      <p:pic>
        <p:nvPicPr>
          <p:cNvPr id="11" name="Picture 1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79672" y="6377976"/>
            <a:ext cx="1126539" cy="429158"/>
          </a:xfrm>
          <a:prstGeom prst="rect">
            <a:avLst/>
          </a:prstGeom>
        </p:spPr>
      </p:pic>
    </p:spTree>
    <p:extLst>
      <p:ext uri="{BB962C8B-B14F-4D97-AF65-F5344CB8AC3E}">
        <p14:creationId xmlns:p14="http://schemas.microsoft.com/office/powerpoint/2010/main" val="2848226488"/>
      </p:ext>
    </p:extLst>
  </p:cSld>
  <p:clrMap bg1="lt1" tx1="dk1" bg2="lt2" tx2="dk2" accent1="accent1" accent2="accent2" accent3="accent3" accent4="accent4" accent5="accent5" accent6="accent6" hlink="hlink" folHlink="folHlink"/>
  <p:sldLayoutIdLst>
    <p:sldLayoutId id="2147483681" r:id="rId1"/>
    <p:sldLayoutId id="2147483691" r:id="rId2"/>
    <p:sldLayoutId id="2147483683" r:id="rId3"/>
    <p:sldLayoutId id="2147483687" r:id="rId4"/>
  </p:sldLayoutIdLst>
  <p:hf hdr="0"/>
  <p:txStyles>
    <p:titleStyle>
      <a:lvl1pPr algn="l" defTabSz="457200" rtl="0" eaLnBrk="1" latinLnBrk="0" hangingPunct="1">
        <a:lnSpc>
          <a:spcPts val="3500"/>
        </a:lnSpc>
        <a:spcBef>
          <a:spcPct val="0"/>
        </a:spcBef>
        <a:buNone/>
        <a:defRPr sz="3000" b="1" kern="1200" cap="all">
          <a:solidFill>
            <a:schemeClr val="bg1"/>
          </a:solidFill>
          <a:latin typeface="Segoe UI Semilight" panose="020B0402040204020203" pitchFamily="34" charset="0"/>
          <a:ea typeface="+mj-ea"/>
          <a:cs typeface="Segoe UI Semilight" panose="020B0402040204020203" pitchFamily="34" charset="0"/>
        </a:defRPr>
      </a:lvl1pPr>
    </p:titleStyle>
    <p:bodyStyle>
      <a:lvl1pPr marL="0" indent="0" algn="l" defTabSz="457200" rtl="0" eaLnBrk="1" latinLnBrk="0" hangingPunct="1">
        <a:spcBef>
          <a:spcPts val="0"/>
        </a:spcBef>
        <a:spcAft>
          <a:spcPts val="300"/>
        </a:spcAft>
        <a:buFont typeface="Arial"/>
        <a:buNone/>
        <a:defRPr sz="2000" b="1" i="0" kern="1200">
          <a:solidFill>
            <a:schemeClr val="accent1"/>
          </a:solidFill>
          <a:latin typeface="Segoe UI Semilight" panose="020B0402040204020203" pitchFamily="34" charset="0"/>
          <a:ea typeface="+mn-ea"/>
          <a:cs typeface="Segoe UI Semilight" panose="020B0402040204020203" pitchFamily="34" charset="0"/>
        </a:defRPr>
      </a:lvl1pPr>
      <a:lvl2pPr marL="0" indent="0" algn="l" defTabSz="457200" rtl="0" eaLnBrk="1" latinLnBrk="0" hangingPunct="1">
        <a:lnSpc>
          <a:spcPts val="2300"/>
        </a:lnSpc>
        <a:spcBef>
          <a:spcPts val="0"/>
        </a:spcBef>
        <a:spcAft>
          <a:spcPts val="300"/>
        </a:spcAft>
        <a:buFont typeface="Arial"/>
        <a:buNone/>
        <a:defRPr sz="1700" kern="1200">
          <a:solidFill>
            <a:schemeClr val="tx1"/>
          </a:solidFill>
          <a:latin typeface="Segoe UI Semilight" panose="020B0402040204020203" pitchFamily="34" charset="0"/>
          <a:ea typeface="+mn-ea"/>
          <a:cs typeface="Segoe UI Semilight" panose="020B0402040204020203" pitchFamily="34" charset="0"/>
        </a:defRPr>
      </a:lvl2pPr>
      <a:lvl3pPr marL="360000" indent="-180000" algn="l" defTabSz="457200" rtl="0" eaLnBrk="1" latinLnBrk="0" hangingPunct="1">
        <a:lnSpc>
          <a:spcPts val="2300"/>
        </a:lnSpc>
        <a:spcBef>
          <a:spcPts val="0"/>
        </a:spcBef>
        <a:spcAft>
          <a:spcPts val="300"/>
        </a:spcAft>
        <a:buClr>
          <a:schemeClr val="accent1"/>
        </a:buClr>
        <a:buFont typeface="Arial"/>
        <a:buChar char="•"/>
        <a:defRPr sz="17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56" userDrawn="1">
          <p15:clr>
            <a:srgbClr val="F26B43"/>
          </p15:clr>
        </p15:guide>
        <p15:guide id="2" pos="288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59999"/>
            <a:ext cx="7757547" cy="1024199"/>
          </a:xfrm>
          <a:prstGeom prst="rect">
            <a:avLst/>
          </a:prstGeom>
        </p:spPr>
        <p:txBody>
          <a:bodyPr vert="horz" lIns="0" tIns="0" rIns="0" bIns="0" rtlCol="0" anchor="t" anchorCtr="0">
            <a:normAutofit/>
          </a:body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Text Placeholder 2"/>
          <p:cNvSpPr>
            <a:spLocks noGrp="1"/>
          </p:cNvSpPr>
          <p:nvPr>
            <p:ph type="body" idx="1"/>
          </p:nvPr>
        </p:nvSpPr>
        <p:spPr>
          <a:xfrm>
            <a:off x="360000" y="1440000"/>
            <a:ext cx="8424000" cy="4500000"/>
          </a:xfrm>
          <a:prstGeom prst="rect">
            <a:avLst/>
          </a:prstGeom>
        </p:spPr>
        <p:txBody>
          <a:bodyPr vert="horz" lIns="0" tIns="0" rIns="0" bIns="0" rtlCol="0">
            <a:noAutofit/>
          </a:body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p:txBody>
      </p:sp>
      <p:sp>
        <p:nvSpPr>
          <p:cNvPr id="6" name="Slide Number Placeholder 5"/>
          <p:cNvSpPr>
            <a:spLocks noGrp="1"/>
          </p:cNvSpPr>
          <p:nvPr>
            <p:ph type="sldNum" sz="quarter" idx="4"/>
          </p:nvPr>
        </p:nvSpPr>
        <p:spPr>
          <a:xfrm>
            <a:off x="8571600" y="536400"/>
            <a:ext cx="556121" cy="138499"/>
          </a:xfrm>
          <a:prstGeom prst="rect">
            <a:avLst/>
          </a:prstGeom>
        </p:spPr>
        <p:txBody>
          <a:bodyPr vert="horz" wrap="square" lIns="0" tIns="0" rIns="0" bIns="0" rtlCol="0" anchor="ctr" anchorCtr="0">
            <a:spAutoFit/>
          </a:bodyPr>
          <a:lstStyle>
            <a:lvl1pPr algn="l">
              <a:defRPr sz="900" baseline="0">
                <a:solidFill>
                  <a:schemeClr val="tx2"/>
                </a:solidFill>
                <a:latin typeface="Segoe UI Light" panose="020B0502040204020203" pitchFamily="34" charset="0"/>
                <a:cs typeface="Arial" pitchFamily="34" charset="0"/>
              </a:defRPr>
            </a:lvl1pPr>
          </a:lstStyle>
          <a:p>
            <a:fld id="{2C027C16-6AB3-E44B-9FB9-1EC5C3CD6D4B}" type="slidenum">
              <a:rPr lang="en-US" smtClean="0"/>
              <a:pPr/>
              <a:t>‹N°›</a:t>
            </a:fld>
            <a:endParaRPr lang="en-US" dirty="0"/>
          </a:p>
        </p:txBody>
      </p:sp>
      <p:sp>
        <p:nvSpPr>
          <p:cNvPr id="7" name="Rectangle 6"/>
          <p:cNvSpPr/>
          <p:nvPr/>
        </p:nvSpPr>
        <p:spPr>
          <a:xfrm>
            <a:off x="0" y="0"/>
            <a:ext cx="9144000" cy="72000"/>
          </a:xfrm>
          <a:prstGeom prst="rect">
            <a:avLst/>
          </a:prstGeom>
          <a:solidFill>
            <a:srgbClr val="F6A8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30816" y="6377976"/>
            <a:ext cx="1126539" cy="429158"/>
          </a:xfrm>
          <a:prstGeom prst="rect">
            <a:avLst/>
          </a:prstGeom>
        </p:spPr>
      </p:pic>
      <p:pic>
        <p:nvPicPr>
          <p:cNvPr id="9" name="Picture 8" descr="SPF_climat_ppt_parenthese.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372851" y="372266"/>
            <a:ext cx="304800" cy="481584"/>
          </a:xfrm>
          <a:prstGeom prst="rect">
            <a:avLst/>
          </a:prstGeom>
        </p:spPr>
      </p:pic>
      <p:sp>
        <p:nvSpPr>
          <p:cNvPr id="11" name="Footer Placeholder 4"/>
          <p:cNvSpPr txBox="1">
            <a:spLocks/>
          </p:cNvSpPr>
          <p:nvPr userDrawn="1"/>
        </p:nvSpPr>
        <p:spPr>
          <a:xfrm>
            <a:off x="359999" y="6407925"/>
            <a:ext cx="6534539" cy="322300"/>
          </a:xfrm>
          <a:prstGeom prst="rect">
            <a:avLst/>
          </a:prstGeom>
        </p:spPr>
        <p:txBody>
          <a:bodyPr vert="horz" lIns="0" tIns="0" rIns="91440" bIns="0" rtlCol="0" anchor="t" anchorCtr="0"/>
          <a:lstStyle>
            <a:defPPr>
              <a:defRPr lang="en-US"/>
            </a:defPPr>
            <a:lvl1pPr marL="0" algn="l" defTabSz="457200" rtl="0" eaLnBrk="1" latinLnBrk="0" hangingPunct="1">
              <a:defRPr sz="1200" b="1" kern="1200" cap="all" baseline="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BE" b="0" noProof="0" dirty="0" err="1" smtClean="0">
                <a:latin typeface="Segoe UI Semilight" panose="020B0402040204020203" pitchFamily="34" charset="0"/>
                <a:cs typeface="Segoe UI Semilight" panose="020B0402040204020203" pitchFamily="34" charset="0"/>
              </a:rPr>
              <a:t>Changements</a:t>
            </a:r>
            <a:r>
              <a:rPr lang="nl-BE" b="0" baseline="0" noProof="0" dirty="0" smtClean="0">
                <a:latin typeface="Segoe UI Semilight" panose="020B0402040204020203" pitchFamily="34" charset="0"/>
                <a:cs typeface="Segoe UI Semilight" panose="020B0402040204020203" pitchFamily="34" charset="0"/>
              </a:rPr>
              <a:t> </a:t>
            </a:r>
            <a:r>
              <a:rPr lang="nl-BE" b="0" baseline="0" noProof="0" dirty="0" err="1" smtClean="0">
                <a:latin typeface="Segoe UI Semilight" panose="020B0402040204020203" pitchFamily="34" charset="0"/>
                <a:cs typeface="Segoe UI Semilight" panose="020B0402040204020203" pitchFamily="34" charset="0"/>
              </a:rPr>
              <a:t>climatiques</a:t>
            </a:r>
            <a:r>
              <a:rPr lang="nl-BE" b="0" noProof="0" dirty="0" smtClean="0">
                <a:latin typeface="Segoe UI Semilight" panose="020B0402040204020203" pitchFamily="34" charset="0"/>
                <a:cs typeface="Segoe UI Semilight" panose="020B0402040204020203" pitchFamily="34" charset="0"/>
              </a:rPr>
              <a:t> – 4</a:t>
            </a:r>
            <a:r>
              <a:rPr lang="nl-BE" b="0" baseline="30000" noProof="0" dirty="0" smtClean="0">
                <a:latin typeface="Segoe UI Semilight" panose="020B0402040204020203" pitchFamily="34" charset="0"/>
                <a:cs typeface="Segoe UI Semilight" panose="020B0402040204020203" pitchFamily="34" charset="0"/>
              </a:rPr>
              <a:t>ème</a:t>
            </a:r>
            <a:r>
              <a:rPr lang="nl-BE" b="0" noProof="0" dirty="0" smtClean="0">
                <a:latin typeface="Segoe UI Semilight" panose="020B0402040204020203" pitchFamily="34" charset="0"/>
                <a:cs typeface="Segoe UI Semilight" panose="020B0402040204020203" pitchFamily="34" charset="0"/>
              </a:rPr>
              <a:t> </a:t>
            </a:r>
            <a:r>
              <a:rPr lang="nl-BE" b="0" noProof="0" dirty="0" err="1" smtClean="0">
                <a:latin typeface="Segoe UI Semilight" panose="020B0402040204020203" pitchFamily="34" charset="0"/>
                <a:cs typeface="Segoe UI Semilight" panose="020B0402040204020203" pitchFamily="34" charset="0"/>
              </a:rPr>
              <a:t>sondage</a:t>
            </a:r>
            <a:r>
              <a:rPr lang="nl-BE" b="0" noProof="0" dirty="0" smtClean="0">
                <a:latin typeface="Segoe UI Semilight" panose="020B0402040204020203" pitchFamily="34" charset="0"/>
                <a:cs typeface="Segoe UI Semilight" panose="020B0402040204020203" pitchFamily="34" charset="0"/>
              </a:rPr>
              <a:t> </a:t>
            </a:r>
            <a:r>
              <a:rPr lang="nl-BE" b="0" noProof="0" dirty="0" err="1" smtClean="0">
                <a:latin typeface="Segoe UI Semilight" panose="020B0402040204020203" pitchFamily="34" charset="0"/>
                <a:cs typeface="Segoe UI Semilight" panose="020B0402040204020203" pitchFamily="34" charset="0"/>
              </a:rPr>
              <a:t>national</a:t>
            </a:r>
            <a:r>
              <a:rPr lang="nl-BE" b="0" noProof="0" dirty="0" smtClean="0">
                <a:latin typeface="Segoe UI Semilight" panose="020B0402040204020203" pitchFamily="34" charset="0"/>
                <a:cs typeface="Segoe UI Semilight" panose="020B0402040204020203" pitchFamily="34" charset="0"/>
              </a:rPr>
              <a:t> </a:t>
            </a:r>
            <a:r>
              <a:rPr lang="nl-BE" b="0" noProof="0" dirty="0" smtClean="0">
                <a:solidFill>
                  <a:schemeClr val="accent1"/>
                </a:solidFill>
                <a:latin typeface="Segoe UI Semilight" panose="020B0402040204020203" pitchFamily="34" charset="0"/>
                <a:cs typeface="Segoe UI Semilight" panose="020B0402040204020203" pitchFamily="34" charset="0"/>
              </a:rPr>
              <a:t>•</a:t>
            </a:r>
            <a:r>
              <a:rPr lang="nl-BE" b="0" noProof="0" dirty="0" smtClean="0">
                <a:latin typeface="Segoe UI Semilight" panose="020B0402040204020203" pitchFamily="34" charset="0"/>
                <a:cs typeface="Segoe UI Semilight" panose="020B0402040204020203" pitchFamily="34" charset="0"/>
              </a:rPr>
              <a:t> 4/12/2017</a:t>
            </a:r>
            <a:endParaRPr lang="nl-BE" b="0" noProof="0" dirty="0">
              <a:solidFill>
                <a:schemeClr val="bg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6480543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iming>
    <p:tnLst>
      <p:par>
        <p:cTn id="1" dur="indefinite" restart="never" nodeType="tmRoot"/>
      </p:par>
    </p:tnLst>
  </p:timing>
  <p:hf hdr="0"/>
  <p:txStyles>
    <p:titleStyle>
      <a:lvl1pPr algn="l" defTabSz="457200" rtl="0" eaLnBrk="1" latinLnBrk="0" hangingPunct="1">
        <a:lnSpc>
          <a:spcPts val="3500"/>
        </a:lnSpc>
        <a:spcBef>
          <a:spcPct val="0"/>
        </a:spcBef>
        <a:buNone/>
        <a:defRPr sz="3000" b="1" kern="1200" cap="all">
          <a:solidFill>
            <a:schemeClr val="bg1"/>
          </a:solidFill>
          <a:latin typeface="Segoe UI Semilight" panose="020B0402040204020203" pitchFamily="34" charset="0"/>
          <a:ea typeface="+mj-ea"/>
          <a:cs typeface="Segoe UI Semilight" panose="020B0402040204020203" pitchFamily="34" charset="0"/>
        </a:defRPr>
      </a:lvl1pPr>
    </p:titleStyle>
    <p:bodyStyle>
      <a:lvl1pPr marL="0" indent="0" algn="l" defTabSz="457200" rtl="0" eaLnBrk="1" latinLnBrk="0" hangingPunct="1">
        <a:spcBef>
          <a:spcPts val="0"/>
        </a:spcBef>
        <a:spcAft>
          <a:spcPts val="300"/>
        </a:spcAft>
        <a:buFont typeface="Arial"/>
        <a:buNone/>
        <a:defRPr sz="2000" b="1" i="0" kern="1200">
          <a:solidFill>
            <a:schemeClr val="accent1"/>
          </a:solidFill>
          <a:latin typeface="Segoe UI Semilight" panose="020B0402040204020203" pitchFamily="34" charset="0"/>
          <a:ea typeface="+mn-ea"/>
          <a:cs typeface="Segoe UI Semilight" panose="020B0402040204020203" pitchFamily="34" charset="0"/>
        </a:defRPr>
      </a:lvl1pPr>
      <a:lvl2pPr marL="0" indent="0" algn="l" defTabSz="457200" rtl="0" eaLnBrk="1" latinLnBrk="0" hangingPunct="1">
        <a:lnSpc>
          <a:spcPts val="2300"/>
        </a:lnSpc>
        <a:spcBef>
          <a:spcPts val="0"/>
        </a:spcBef>
        <a:spcAft>
          <a:spcPts val="300"/>
        </a:spcAft>
        <a:buFont typeface="Arial"/>
        <a:buNone/>
        <a:defRPr sz="1700" kern="1200">
          <a:solidFill>
            <a:schemeClr val="tx1"/>
          </a:solidFill>
          <a:latin typeface="Segoe UI Semilight" panose="020B0402040204020203" pitchFamily="34" charset="0"/>
          <a:ea typeface="+mn-ea"/>
          <a:cs typeface="Segoe UI Semilight" panose="020B0402040204020203" pitchFamily="34" charset="0"/>
        </a:defRPr>
      </a:lvl2pPr>
      <a:lvl3pPr marL="360000" indent="-180000" algn="l" defTabSz="457200" rtl="0" eaLnBrk="1" latinLnBrk="0" hangingPunct="1">
        <a:lnSpc>
          <a:spcPts val="2300"/>
        </a:lnSpc>
        <a:spcBef>
          <a:spcPts val="0"/>
        </a:spcBef>
        <a:spcAft>
          <a:spcPts val="300"/>
        </a:spcAft>
        <a:buClr>
          <a:schemeClr val="accent1"/>
        </a:buClr>
        <a:buFont typeface="Arial"/>
        <a:buChar char="•"/>
        <a:defRPr sz="17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33">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1F5F4"/>
        </a:solidFill>
        <a:effectLst/>
      </p:bgPr>
    </p:bg>
    <p:spTree>
      <p:nvGrpSpPr>
        <p:cNvPr id="1" name=""/>
        <p:cNvGrpSpPr/>
        <p:nvPr/>
      </p:nvGrpSpPr>
      <p:grpSpPr>
        <a:xfrm>
          <a:off x="0" y="0"/>
          <a:ext cx="0" cy="0"/>
          <a:chOff x="0" y="0"/>
          <a:chExt cx="0" cy="0"/>
        </a:xfrm>
      </p:grpSpPr>
      <p:sp>
        <p:nvSpPr>
          <p:cNvPr id="2" name="Tijdelijke aanduiding voor dianummer 1" hidden="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BB9200-B889-48E3-8F16-72D9AD8208EF}" type="slidenum">
              <a:rPr lang="nl-BE" smtClean="0">
                <a:solidFill>
                  <a:prstClr val="black">
                    <a:tint val="75000"/>
                  </a:prstClr>
                </a:solidFill>
              </a:rPr>
              <a:pPr defTabSz="914400"/>
              <a:t>‹N°›</a:t>
            </a:fld>
            <a:endParaRPr lang="nl-BE" dirty="0">
              <a:solidFill>
                <a:prstClr val="black">
                  <a:tint val="75000"/>
                </a:prstClr>
              </a:solidFill>
            </a:endParaRPr>
          </a:p>
        </p:txBody>
      </p:sp>
    </p:spTree>
    <p:extLst>
      <p:ext uri="{BB962C8B-B14F-4D97-AF65-F5344CB8AC3E}">
        <p14:creationId xmlns:p14="http://schemas.microsoft.com/office/powerpoint/2010/main" val="3966057203"/>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1F5F4"/>
        </a:solidFill>
        <a:effectLst/>
      </p:bgPr>
    </p:bg>
    <p:spTree>
      <p:nvGrpSpPr>
        <p:cNvPr id="1" name=""/>
        <p:cNvGrpSpPr/>
        <p:nvPr/>
      </p:nvGrpSpPr>
      <p:grpSpPr>
        <a:xfrm>
          <a:off x="0" y="0"/>
          <a:ext cx="0" cy="0"/>
          <a:chOff x="0" y="0"/>
          <a:chExt cx="0" cy="0"/>
        </a:xfrm>
      </p:grpSpPr>
      <p:sp>
        <p:nvSpPr>
          <p:cNvPr id="2" name="Tijdelijke aanduiding voor dianummer 1" hidden="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BB9200-B889-48E3-8F16-72D9AD8208EF}" type="slidenum">
              <a:rPr lang="nl-BE" smtClean="0">
                <a:solidFill>
                  <a:prstClr val="black">
                    <a:tint val="75000"/>
                  </a:prstClr>
                </a:solidFill>
              </a:rPr>
              <a:pPr defTabSz="914400"/>
              <a:t>‹N°›</a:t>
            </a:fld>
            <a:endParaRPr lang="nl-BE" dirty="0">
              <a:solidFill>
                <a:prstClr val="black">
                  <a:tint val="75000"/>
                </a:prstClr>
              </a:solidFill>
            </a:endParaRPr>
          </a:p>
        </p:txBody>
      </p:sp>
    </p:spTree>
    <p:extLst>
      <p:ext uri="{BB962C8B-B14F-4D97-AF65-F5344CB8AC3E}">
        <p14:creationId xmlns:p14="http://schemas.microsoft.com/office/powerpoint/2010/main" val="1382426114"/>
      </p:ext>
    </p:extLst>
  </p:cSld>
  <p:clrMap bg1="lt1" tx1="dk1" bg2="lt2" tx2="dk2" accent1="accent1" accent2="accent2" accent3="accent3" accent4="accent4" accent5="accent5" accent6="accent6" hlink="hlink" folHlink="folHlink"/>
  <p:sldLayoutIdLst>
    <p:sldLayoutId id="2147483715" r:id="rId1"/>
    <p:sldLayoutId id="2147483716"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1F5F4"/>
        </a:solidFill>
        <a:effectLst/>
      </p:bgPr>
    </p:bg>
    <p:spTree>
      <p:nvGrpSpPr>
        <p:cNvPr id="1" name=""/>
        <p:cNvGrpSpPr/>
        <p:nvPr/>
      </p:nvGrpSpPr>
      <p:grpSpPr>
        <a:xfrm>
          <a:off x="0" y="0"/>
          <a:ext cx="0" cy="0"/>
          <a:chOff x="0" y="0"/>
          <a:chExt cx="0" cy="0"/>
        </a:xfrm>
      </p:grpSpPr>
      <p:sp>
        <p:nvSpPr>
          <p:cNvPr id="2" name="Tijdelijke aanduiding voor dianummer 1" hidden="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BB9200-B889-48E3-8F16-72D9AD8208EF}" type="slidenum">
              <a:rPr lang="nl-BE" smtClean="0">
                <a:solidFill>
                  <a:prstClr val="black">
                    <a:tint val="75000"/>
                  </a:prstClr>
                </a:solidFill>
              </a:rPr>
              <a:pPr defTabSz="914400"/>
              <a:t>‹N°›</a:t>
            </a:fld>
            <a:endParaRPr lang="nl-BE" dirty="0">
              <a:solidFill>
                <a:prstClr val="black">
                  <a:tint val="75000"/>
                </a:prstClr>
              </a:solidFill>
            </a:endParaRPr>
          </a:p>
        </p:txBody>
      </p:sp>
    </p:spTree>
    <p:extLst>
      <p:ext uri="{BB962C8B-B14F-4D97-AF65-F5344CB8AC3E}">
        <p14:creationId xmlns:p14="http://schemas.microsoft.com/office/powerpoint/2010/main" val="3819041625"/>
      </p:ext>
    </p:extLst>
  </p:cSld>
  <p:clrMap bg1="lt1" tx1="dk1" bg2="lt2" tx2="dk2" accent1="accent1" accent2="accent2" accent3="accent3" accent4="accent4" accent5="accent5" accent6="accent6" hlink="hlink" folHlink="folHlink"/>
  <p:sldLayoutIdLst>
    <p:sldLayoutId id="2147483719" r:id="rId1"/>
    <p:sldLayoutId id="214748372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chart" Target="../charts/chart16.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8.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5.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5.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5.xml"/><Relationship Id="rId5" Type="http://schemas.openxmlformats.org/officeDocument/2006/relationships/chart" Target="../charts/chart20.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jp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41.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1.xml"/><Relationship Id="rId5" Type="http://schemas.openxmlformats.org/officeDocument/2006/relationships/chart" Target="../charts/chart26.xml"/><Relationship Id="rId4" Type="http://schemas.openxmlformats.org/officeDocument/2006/relationships/chart" Target="../charts/char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1.xml"/><Relationship Id="rId5" Type="http://schemas.openxmlformats.org/officeDocument/2006/relationships/chart" Target="../charts/chart28.xml"/><Relationship Id="rId4" Type="http://schemas.openxmlformats.org/officeDocument/2006/relationships/chart" Target="../charts/chart2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oleObject" Target="../embeddings/oleObject2.bin"/><Relationship Id="rId3" Type="http://schemas.openxmlformats.org/officeDocument/2006/relationships/notesSlide" Target="../notesSlides/notesSlide18.xml"/><Relationship Id="rId7" Type="http://schemas.openxmlformats.org/officeDocument/2006/relationships/image" Target="../media/image19.png"/><Relationship Id="rId12" Type="http://schemas.openxmlformats.org/officeDocument/2006/relationships/image" Target="../media/image32.png"/><Relationship Id="rId2" Type="http://schemas.openxmlformats.org/officeDocument/2006/relationships/slideLayout" Target="../slideLayouts/slideLayout41.xml"/><Relationship Id="rId1" Type="http://schemas.openxmlformats.org/officeDocument/2006/relationships/vmlDrawing" Target="../drawings/vmlDrawing1.vml"/><Relationship Id="rId6" Type="http://schemas.openxmlformats.org/officeDocument/2006/relationships/chart" Target="../charts/chart31.xml"/><Relationship Id="rId11" Type="http://schemas.openxmlformats.org/officeDocument/2006/relationships/chart" Target="../charts/chart32.xml"/><Relationship Id="rId5" Type="http://schemas.openxmlformats.org/officeDocument/2006/relationships/chart" Target="../charts/chart30.xml"/><Relationship Id="rId15" Type="http://schemas.openxmlformats.org/officeDocument/2006/relationships/image" Target="../media/image31.emf"/><Relationship Id="rId10" Type="http://schemas.openxmlformats.org/officeDocument/2006/relationships/image" Target="../media/image30.emf"/><Relationship Id="rId4" Type="http://schemas.openxmlformats.org/officeDocument/2006/relationships/chart" Target="../charts/chart29.xml"/><Relationship Id="rId9" Type="http://schemas.openxmlformats.org/officeDocument/2006/relationships/package" Target="../embeddings/Microsoft_Excel_Worksheet32.xlsx"/><Relationship Id="rId14" Type="http://schemas.openxmlformats.org/officeDocument/2006/relationships/package" Target="../embeddings/Microsoft_Excel_Worksheet34.xlsx"/></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9.xml"/><Relationship Id="rId4" Type="http://schemas.openxmlformats.org/officeDocument/2006/relationships/chart" Target="../charts/chart3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2.xml"/><Relationship Id="rId4" Type="http://schemas.openxmlformats.org/officeDocument/2006/relationships/chart" Target="../charts/char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chart" Target="../charts/char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chart" Target="../charts/chart38.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chart" Target="../charts/chart42.xml"/><Relationship Id="rId4" Type="http://schemas.openxmlformats.org/officeDocument/2006/relationships/chart" Target="../charts/char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7.xml"/><Relationship Id="rId4" Type="http://schemas.openxmlformats.org/officeDocument/2006/relationships/chart" Target="../charts/chart4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5.xml"/><Relationship Id="rId5" Type="http://schemas.openxmlformats.org/officeDocument/2006/relationships/chart" Target="../charts/chart45.xml"/><Relationship Id="rId4" Type="http://schemas.openxmlformats.org/officeDocument/2006/relationships/chart" Target="../charts/chart44.xml"/></Relationships>
</file>

<file path=ppt/slides/_rels/slide35.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chart" Target="../charts/chart48.xml"/><Relationship Id="rId4" Type="http://schemas.openxmlformats.org/officeDocument/2006/relationships/chart" Target="../charts/chart4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49.xml"/><Relationship Id="rId5" Type="http://schemas.openxmlformats.org/officeDocument/2006/relationships/chart" Target="../charts/chart50.xml"/><Relationship Id="rId4" Type="http://schemas.openxmlformats.org/officeDocument/2006/relationships/chart" Target="../charts/chart4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chart" Target="../charts/char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hyperlink" Target="http://www.climat.be/enquete-publique" TargetMode="External"/><Relationship Id="rId2" Type="http://schemas.openxmlformats.org/officeDocument/2006/relationships/hyperlink" Target="http://www.klimaat.be/publieksenquete"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chor="t">
            <a:normAutofit/>
          </a:bodyPr>
          <a:lstStyle/>
          <a:p>
            <a:pPr>
              <a:lnSpc>
                <a:spcPts val="3500"/>
              </a:lnSpc>
              <a:spcAft>
                <a:spcPts val="1200"/>
              </a:spcAft>
            </a:pPr>
            <a:r>
              <a:rPr lang="nl-BE" sz="2000" dirty="0" smtClean="0"/>
              <a:t>Klimaatverandering</a:t>
            </a:r>
            <a:br>
              <a:rPr lang="nl-BE" sz="2000" dirty="0" smtClean="0"/>
            </a:br>
            <a:r>
              <a:rPr lang="nl-BE" sz="2800" dirty="0" smtClean="0"/>
              <a:t>4</a:t>
            </a:r>
            <a:r>
              <a:rPr lang="nl-BE" sz="2800" baseline="30000" dirty="0" smtClean="0"/>
              <a:t>de</a:t>
            </a:r>
            <a:r>
              <a:rPr lang="nl-BE" sz="2800" dirty="0" smtClean="0"/>
              <a:t> nationale peiling</a:t>
            </a:r>
            <a:br>
              <a:rPr lang="nl-BE" sz="2800" dirty="0" smtClean="0"/>
            </a:br>
            <a:r>
              <a:rPr lang="nl-BE" sz="2800" dirty="0" smtClean="0"/>
              <a:t/>
            </a:r>
            <a:br>
              <a:rPr lang="nl-BE" sz="2800" dirty="0" smtClean="0"/>
            </a:br>
            <a:r>
              <a:rPr lang="nl-BE" sz="2000" dirty="0" err="1" smtClean="0"/>
              <a:t>Changements</a:t>
            </a:r>
            <a:r>
              <a:rPr lang="nl-BE" sz="2000" dirty="0" smtClean="0"/>
              <a:t> </a:t>
            </a:r>
            <a:r>
              <a:rPr lang="nl-BE" sz="2000" dirty="0" err="1" smtClean="0"/>
              <a:t>climatiques</a:t>
            </a:r>
            <a:r>
              <a:rPr lang="nl-BE" sz="2000" dirty="0" smtClean="0"/>
              <a:t/>
            </a:r>
            <a:br>
              <a:rPr lang="nl-BE" sz="2000" dirty="0" smtClean="0"/>
            </a:br>
            <a:r>
              <a:rPr lang="nl-BE" sz="2800" dirty="0" smtClean="0"/>
              <a:t>4</a:t>
            </a:r>
            <a:r>
              <a:rPr lang="nl-BE" sz="2800" baseline="30000" dirty="0" smtClean="0"/>
              <a:t>ème</a:t>
            </a:r>
            <a:r>
              <a:rPr lang="nl-BE" sz="2800" dirty="0" smtClean="0"/>
              <a:t> </a:t>
            </a:r>
            <a:r>
              <a:rPr lang="nl-BE" sz="2800" dirty="0" err="1" smtClean="0"/>
              <a:t>sondage</a:t>
            </a:r>
            <a:r>
              <a:rPr lang="nl-BE" sz="2800" dirty="0" smtClean="0"/>
              <a:t> </a:t>
            </a:r>
            <a:r>
              <a:rPr lang="nl-BE" sz="2800" dirty="0" err="1" smtClean="0"/>
              <a:t>national</a:t>
            </a:r>
            <a:r>
              <a:rPr lang="nl-BE" sz="3600" dirty="0" smtClean="0"/>
              <a:t/>
            </a:r>
            <a:br>
              <a:rPr lang="nl-BE" sz="3600" dirty="0" smtClean="0"/>
            </a:br>
            <a:endParaRPr lang="nl-BE" sz="3600" dirty="0"/>
          </a:p>
        </p:txBody>
      </p:sp>
      <p:sp>
        <p:nvSpPr>
          <p:cNvPr id="8" name="Subtitle 7"/>
          <p:cNvSpPr>
            <a:spLocks noGrp="1"/>
          </p:cNvSpPr>
          <p:nvPr>
            <p:ph type="subTitle" idx="1"/>
          </p:nvPr>
        </p:nvSpPr>
        <p:spPr/>
        <p:txBody>
          <a:bodyPr/>
          <a:lstStyle/>
          <a:p>
            <a:r>
              <a:rPr lang="nl-BE" dirty="0" smtClean="0"/>
              <a:t>NKC-CNC</a:t>
            </a:r>
            <a:endParaRPr lang="nl-BE" dirty="0"/>
          </a:p>
        </p:txBody>
      </p:sp>
      <p:sp>
        <p:nvSpPr>
          <p:cNvPr id="6" name="Footer Placeholder 5"/>
          <p:cNvSpPr>
            <a:spLocks noGrp="1"/>
          </p:cNvSpPr>
          <p:nvPr>
            <p:ph type="ftr" sz="quarter" idx="11"/>
          </p:nvPr>
        </p:nvSpPr>
        <p:spPr/>
        <p:txBody>
          <a:bodyPr/>
          <a:lstStyle/>
          <a:p>
            <a:r>
              <a:rPr lang="nl-BE" dirty="0" smtClean="0"/>
              <a:t>LUC DRIES</a:t>
            </a:r>
            <a:endParaRPr lang="nl-BE" dirty="0"/>
          </a:p>
        </p:txBody>
      </p:sp>
      <p:sp>
        <p:nvSpPr>
          <p:cNvPr id="12" name="Text Placeholder 11"/>
          <p:cNvSpPr>
            <a:spLocks noGrp="1"/>
          </p:cNvSpPr>
          <p:nvPr>
            <p:ph type="body" sz="quarter" idx="15"/>
          </p:nvPr>
        </p:nvSpPr>
        <p:spPr/>
        <p:txBody>
          <a:bodyPr/>
          <a:lstStyle/>
          <a:p>
            <a:r>
              <a:rPr lang="nl-BE" dirty="0" smtClean="0"/>
              <a:t>21/2/2018</a:t>
            </a:r>
            <a:endParaRPr lang="nl-BE" dirty="0"/>
          </a:p>
        </p:txBody>
      </p:sp>
      <p:sp>
        <p:nvSpPr>
          <p:cNvPr id="16" name="Content Placeholder 15"/>
          <p:cNvSpPr>
            <a:spLocks noGrp="1"/>
          </p:cNvSpPr>
          <p:nvPr>
            <p:ph sz="quarter" idx="12"/>
          </p:nvPr>
        </p:nvSpPr>
        <p:spPr/>
        <p:txBody>
          <a:bodyPr/>
          <a:lstStyle/>
          <a:p>
            <a:endParaRPr lang="en-GB" dirty="0"/>
          </a:p>
        </p:txBody>
      </p:sp>
      <p:sp>
        <p:nvSpPr>
          <p:cNvPr id="18" name="Content Placeholder 17"/>
          <p:cNvSpPr>
            <a:spLocks noGrp="1"/>
          </p:cNvSpPr>
          <p:nvPr>
            <p:ph sz="quarter" idx="14"/>
          </p:nvPr>
        </p:nvSpPr>
        <p:spPr/>
        <p:txBody>
          <a:bodyPr/>
          <a:lstStyle/>
          <a:p>
            <a:endParaRPr lang="en-GB" dirty="0"/>
          </a:p>
        </p:txBody>
      </p:sp>
      <p:sp>
        <p:nvSpPr>
          <p:cNvPr id="17" name="Content Placeholder 16"/>
          <p:cNvSpPr>
            <a:spLocks noGrp="1"/>
          </p:cNvSpPr>
          <p:nvPr>
            <p:ph sz="quarter" idx="13"/>
          </p:nvPr>
        </p:nvSpPr>
        <p:spPr/>
        <p:txBody>
          <a:bodyPr/>
          <a:lstStyle/>
          <a:p>
            <a:endParaRPr lang="en-GB"/>
          </a:p>
        </p:txBody>
      </p:sp>
    </p:spTree>
    <p:extLst>
      <p:ext uri="{BB962C8B-B14F-4D97-AF65-F5344CB8AC3E}">
        <p14:creationId xmlns:p14="http://schemas.microsoft.com/office/powerpoint/2010/main" val="4281965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51" name="Text Box 28"/>
          <p:cNvSpPr txBox="1">
            <a:spLocks noChangeArrowheads="1"/>
          </p:cNvSpPr>
          <p:nvPr/>
        </p:nvSpPr>
        <p:spPr bwMode="auto">
          <a:xfrm>
            <a:off x="107504" y="6021288"/>
            <a:ext cx="2448272"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Basis: alle respondenten (N=1.540)</a:t>
            </a:r>
            <a:endParaRPr lang="nl-BE" sz="1000" dirty="0">
              <a:solidFill>
                <a:srgbClr val="0000FF"/>
              </a:solidFill>
              <a:ea typeface="Verdana" pitchFamily="34" charset="0"/>
              <a:cs typeface="Arial" pitchFamily="34" charset="0"/>
            </a:endParaRPr>
          </a:p>
        </p:txBody>
      </p:sp>
      <p:graphicFrame>
        <p:nvGraphicFramePr>
          <p:cNvPr id="18" name="Grafiek 17"/>
          <p:cNvGraphicFramePr/>
          <p:nvPr/>
        </p:nvGraphicFramePr>
        <p:xfrm>
          <a:off x="3131840" y="5949280"/>
          <a:ext cx="5531077" cy="21602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vak 13"/>
          <p:cNvSpPr txBox="1"/>
          <p:nvPr/>
        </p:nvSpPr>
        <p:spPr>
          <a:xfrm>
            <a:off x="611560" y="905902"/>
            <a:ext cx="8424936" cy="340519"/>
          </a:xfrm>
          <a:prstGeom prst="roundRect">
            <a:avLst/>
          </a:prstGeom>
          <a:solidFill>
            <a:schemeClr val="bg1"/>
          </a:solidFill>
          <a:ln w="28575">
            <a:solidFill>
              <a:srgbClr val="3E7800"/>
            </a:solidFill>
          </a:ln>
        </p:spPr>
        <p:txBody>
          <a:bodyPr wrap="square" rtlCol="0">
            <a:spAutoFit/>
          </a:bodyPr>
          <a:lstStyle/>
          <a:p>
            <a:pPr marL="216000" defTabSz="914400"/>
            <a:r>
              <a:rPr lang="nl-BE" sz="1400" dirty="0" smtClean="0">
                <a:solidFill>
                  <a:srgbClr val="003300"/>
                </a:solidFill>
                <a:latin typeface="Arial" pitchFamily="34" charset="0"/>
                <a:cs typeface="Arial" pitchFamily="34" charset="0"/>
              </a:rPr>
              <a:t>V3. Graag zouden wij uw mening kennen in verband met een aantal uitspraken.</a:t>
            </a:r>
          </a:p>
        </p:txBody>
      </p:sp>
      <p:sp>
        <p:nvSpPr>
          <p:cNvPr id="19" name="Rechthoek 18"/>
          <p:cNvSpPr/>
          <p:nvPr/>
        </p:nvSpPr>
        <p:spPr>
          <a:xfrm>
            <a:off x="5436096" y="347855"/>
            <a:ext cx="3610176" cy="261610"/>
          </a:xfrm>
          <a:prstGeom prst="rect">
            <a:avLst/>
          </a:prstGeom>
        </p:spPr>
        <p:txBody>
          <a:bodyPr wrap="square">
            <a:noAutofit/>
          </a:bodyPr>
          <a:lstStyle/>
          <a:p>
            <a:pPr algn="r" defTabSz="914400"/>
            <a:r>
              <a:rPr lang="nl-BE" sz="1400" b="1" dirty="0" smtClean="0">
                <a:solidFill>
                  <a:prstClr val="white"/>
                </a:solidFill>
                <a:latin typeface="Arial" pitchFamily="34" charset="0"/>
                <a:cs typeface="Arial" pitchFamily="34" charset="0"/>
              </a:rPr>
              <a:t>Beeldvorming algemeen</a:t>
            </a:r>
          </a:p>
        </p:txBody>
      </p:sp>
      <p:sp>
        <p:nvSpPr>
          <p:cNvPr id="20"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smtClean="0"/>
              <a:t>Kennis</a:t>
            </a:r>
            <a:endParaRPr lang="nl-BE" sz="1400" dirty="0"/>
          </a:p>
        </p:txBody>
      </p:sp>
      <p:graphicFrame>
        <p:nvGraphicFramePr>
          <p:cNvPr id="27" name="Tabel 26"/>
          <p:cNvGraphicFramePr>
            <a:graphicFrameLocks noGrp="1"/>
          </p:cNvGraphicFramePr>
          <p:nvPr>
            <p:extLst>
              <p:ext uri="{D42A27DB-BD31-4B8C-83A1-F6EECF244321}">
                <p14:modId xmlns:p14="http://schemas.microsoft.com/office/powerpoint/2010/main" val="569809540"/>
              </p:ext>
            </p:extLst>
          </p:nvPr>
        </p:nvGraphicFramePr>
        <p:xfrm>
          <a:off x="216152" y="1672229"/>
          <a:ext cx="4211831" cy="3855617"/>
        </p:xfrm>
        <a:graphic>
          <a:graphicData uri="http://schemas.openxmlformats.org/drawingml/2006/table">
            <a:tbl>
              <a:tblPr/>
              <a:tblGrid>
                <a:gridCol w="3059704"/>
                <a:gridCol w="288032"/>
                <a:gridCol w="288032"/>
                <a:gridCol w="288032"/>
                <a:gridCol w="288031"/>
              </a:tblGrid>
              <a:tr h="227422">
                <a:tc>
                  <a:txBody>
                    <a:bodyPr/>
                    <a:lstStyle/>
                    <a:p>
                      <a:pPr algn="ctr">
                        <a:lnSpc>
                          <a:spcPct val="150000"/>
                        </a:lnSpc>
                        <a:spcAft>
                          <a:spcPts val="0"/>
                        </a:spcAft>
                      </a:pPr>
                      <a:endParaRPr lang="nl-NL" sz="900" dirty="0">
                        <a:solidFill>
                          <a:srgbClr val="000000"/>
                        </a:solidFill>
                        <a:latin typeface="Calibri"/>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05</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09</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13</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u="sng" dirty="0" smtClean="0">
                          <a:solidFill>
                            <a:srgbClr val="0000FF"/>
                          </a:solidFill>
                          <a:latin typeface="Calibri"/>
                          <a:ea typeface="Times New Roman"/>
                        </a:rPr>
                        <a:t>17</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r>
              <a:tr h="275460">
                <a:tc>
                  <a:txBody>
                    <a:bodyPr/>
                    <a:lstStyle/>
                    <a:p>
                      <a:pPr algn="r">
                        <a:lnSpc>
                          <a:spcPct val="95000"/>
                        </a:lnSpc>
                        <a:spcAft>
                          <a:spcPts val="0"/>
                        </a:spcAft>
                      </a:pPr>
                      <a:r>
                        <a:rPr lang="nl-NL" sz="900" dirty="0">
                          <a:solidFill>
                            <a:srgbClr val="000000"/>
                          </a:solidFill>
                          <a:latin typeface="Calibri"/>
                          <a:ea typeface="Times New Roman"/>
                        </a:rPr>
                        <a:t>Klimaatverandering is een probleem dat dringend aangepakt moet worden.</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80</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a:solidFill>
                            <a:srgbClr val="00B050"/>
                          </a:solidFill>
                          <a:latin typeface="Calibri"/>
                          <a:ea typeface="Times New Roman"/>
                        </a:rPr>
                        <a:t>85</a:t>
                      </a:r>
                      <a:endParaRPr lang="nl-BE" sz="1200">
                        <a:latin typeface="Times New Roman"/>
                        <a:ea typeface="Times New Roman"/>
                      </a:endParaRPr>
                    </a:p>
                  </a:txBody>
                  <a:tcPr marL="44450" marR="44450" marT="0" marB="0" anchor="ctr">
                    <a:lnL>
                      <a:noFill/>
                    </a:lnL>
                    <a:lnR>
                      <a:noFill/>
                    </a:lnR>
                    <a:lnT>
                      <a:noFill/>
                    </a:lnT>
                    <a:lnB>
                      <a:noFill/>
                    </a:lnB>
                  </a:tcPr>
                </a:tc>
              </a:tr>
              <a:tr h="271201">
                <a:tc>
                  <a:txBody>
                    <a:bodyPr/>
                    <a:lstStyle/>
                    <a:p>
                      <a:pPr algn="r">
                        <a:lnSpc>
                          <a:spcPct val="95000"/>
                        </a:lnSpc>
                        <a:spcAft>
                          <a:spcPts val="0"/>
                        </a:spcAft>
                      </a:pPr>
                      <a:r>
                        <a:rPr lang="nl-NL" sz="900" dirty="0">
                          <a:solidFill>
                            <a:srgbClr val="000000"/>
                          </a:solidFill>
                          <a:latin typeface="Calibri"/>
                          <a:ea typeface="Times New Roman"/>
                        </a:rPr>
                        <a:t>De effecten van klimaatverandering zijn reeds elders merkbaar.</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77</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84</a:t>
                      </a:r>
                      <a:endParaRPr lang="nl-BE" sz="1200" dirty="0">
                        <a:latin typeface="Times New Roman"/>
                        <a:ea typeface="Times New Roman"/>
                      </a:endParaRPr>
                    </a:p>
                  </a:txBody>
                  <a:tcPr marL="44450" marR="44450" marT="0" marB="0" anchor="ctr">
                    <a:lnL>
                      <a:noFill/>
                    </a:lnL>
                    <a:lnR>
                      <a:noFill/>
                    </a:lnR>
                    <a:lnT>
                      <a:noFill/>
                    </a:lnT>
                    <a:lnB>
                      <a:noFill/>
                    </a:lnB>
                  </a:tcPr>
                </a:tc>
              </a:tr>
              <a:tr h="271201">
                <a:tc>
                  <a:txBody>
                    <a:bodyPr/>
                    <a:lstStyle/>
                    <a:p>
                      <a:pPr algn="r">
                        <a:lnSpc>
                          <a:spcPct val="95000"/>
                        </a:lnSpc>
                        <a:spcAft>
                          <a:spcPts val="0"/>
                        </a:spcAft>
                      </a:pPr>
                      <a:r>
                        <a:rPr lang="nl-NL" sz="900" dirty="0">
                          <a:solidFill>
                            <a:srgbClr val="000000"/>
                          </a:solidFill>
                          <a:latin typeface="Calibri"/>
                          <a:ea typeface="Times New Roman"/>
                        </a:rPr>
                        <a:t>Klimaatverandering is een verschijnsel dat zich globaal voordoet.</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75</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84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75</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83</a:t>
                      </a:r>
                      <a:endParaRPr lang="nl-BE" sz="1200" dirty="0">
                        <a:latin typeface="Times New Roman"/>
                        <a:ea typeface="Times New Roman"/>
                      </a:endParaRPr>
                    </a:p>
                  </a:txBody>
                  <a:tcPr marL="44450" marR="44450" marT="0" marB="0" anchor="ctr">
                    <a:lnL>
                      <a:noFill/>
                    </a:lnL>
                    <a:lnR>
                      <a:noFill/>
                    </a:lnR>
                    <a:lnT>
                      <a:noFill/>
                    </a:lnT>
                    <a:lnB>
                      <a:noFill/>
                    </a:lnB>
                  </a:tcPr>
                </a:tc>
              </a:tr>
              <a:tr h="406801">
                <a:tc>
                  <a:txBody>
                    <a:bodyPr/>
                    <a:lstStyle/>
                    <a:p>
                      <a:pPr algn="r">
                        <a:lnSpc>
                          <a:spcPct val="95000"/>
                        </a:lnSpc>
                        <a:spcAft>
                          <a:spcPts val="0"/>
                        </a:spcAft>
                      </a:pPr>
                      <a:r>
                        <a:rPr lang="nl-NL" sz="900" dirty="0">
                          <a:solidFill>
                            <a:srgbClr val="000000"/>
                          </a:solidFill>
                          <a:latin typeface="Calibri"/>
                          <a:ea typeface="Times New Roman"/>
                        </a:rPr>
                        <a:t>Klimaatwetenschappers hebben </a:t>
                      </a:r>
                      <a:r>
                        <a:rPr lang="nl-NL" sz="1100" b="1" dirty="0">
                          <a:solidFill>
                            <a:srgbClr val="000000"/>
                          </a:solidFill>
                          <a:latin typeface="Calibri"/>
                          <a:ea typeface="Times New Roman"/>
                        </a:rPr>
                        <a:t>voldoende bewezen </a:t>
                      </a:r>
                      <a:r>
                        <a:rPr lang="nl-NL" sz="900" dirty="0">
                          <a:solidFill>
                            <a:srgbClr val="000000"/>
                          </a:solidFill>
                          <a:latin typeface="Calibri"/>
                          <a:ea typeface="Times New Roman"/>
                        </a:rPr>
                        <a:t>dat er een klimaatverandering aan de gang is door toedoen van menselijke activiteiten.</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80</a:t>
                      </a:r>
                      <a:endParaRPr lang="nl-BE" sz="1200" dirty="0">
                        <a:latin typeface="Times New Roman"/>
                        <a:ea typeface="Times New Roman"/>
                      </a:endParaRPr>
                    </a:p>
                  </a:txBody>
                  <a:tcPr marL="44450" marR="44450" marT="0" marB="0" anchor="ctr">
                    <a:lnL>
                      <a:noFill/>
                    </a:lnL>
                    <a:lnR>
                      <a:noFill/>
                    </a:lnR>
                    <a:lnT>
                      <a:noFill/>
                    </a:lnT>
                    <a:lnB>
                      <a:noFill/>
                    </a:lnB>
                  </a:tcPr>
                </a:tc>
              </a:tr>
              <a:tr h="271201">
                <a:tc>
                  <a:txBody>
                    <a:bodyPr/>
                    <a:lstStyle/>
                    <a:p>
                      <a:pPr algn="r">
                        <a:lnSpc>
                          <a:spcPct val="95000"/>
                        </a:lnSpc>
                        <a:spcAft>
                          <a:spcPts val="0"/>
                        </a:spcAft>
                      </a:pPr>
                      <a:r>
                        <a:rPr lang="nl-NL" sz="900" dirty="0">
                          <a:solidFill>
                            <a:srgbClr val="000000"/>
                          </a:solidFill>
                          <a:latin typeface="Calibri"/>
                          <a:ea typeface="Times New Roman"/>
                        </a:rPr>
                        <a:t>De effecten van klimaatverandering zijn reeds merkbaar bij ons.</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66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59</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61</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72</a:t>
                      </a:r>
                      <a:endParaRPr lang="nl-BE" sz="1200" dirty="0">
                        <a:latin typeface="Times New Roman"/>
                        <a:ea typeface="Times New Roman"/>
                      </a:endParaRPr>
                    </a:p>
                  </a:txBody>
                  <a:tcPr marL="44450" marR="44450" marT="0" marB="0" anchor="ctr">
                    <a:lnL>
                      <a:noFill/>
                    </a:lnL>
                    <a:lnR>
                      <a:noFill/>
                    </a:lnR>
                    <a:lnT>
                      <a:noFill/>
                    </a:lnT>
                    <a:lnB>
                      <a:noFill/>
                    </a:lnB>
                  </a:tcPr>
                </a:tc>
              </a:tr>
              <a:tr h="271201">
                <a:tc>
                  <a:txBody>
                    <a:bodyPr/>
                    <a:lstStyle/>
                    <a:p>
                      <a:pPr algn="r">
                        <a:lnSpc>
                          <a:spcPct val="95000"/>
                        </a:lnSpc>
                        <a:spcAft>
                          <a:spcPts val="0"/>
                        </a:spcAft>
                      </a:pPr>
                      <a:r>
                        <a:rPr lang="nl-NL" sz="900" dirty="0">
                          <a:solidFill>
                            <a:srgbClr val="000000"/>
                          </a:solidFill>
                          <a:latin typeface="Calibri"/>
                          <a:ea typeface="Times New Roman"/>
                        </a:rPr>
                        <a:t>Klimaatverandering kan tegengehouden worden door onze manier van leven te veranderen.</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71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73</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68</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71</a:t>
                      </a:r>
                      <a:endParaRPr lang="nl-BE" sz="1200" dirty="0">
                        <a:latin typeface="Times New Roman"/>
                        <a:ea typeface="Times New Roman"/>
                      </a:endParaRPr>
                    </a:p>
                  </a:txBody>
                  <a:tcPr marL="44450" marR="44450" marT="0" marB="0" anchor="ctr">
                    <a:lnL>
                      <a:noFill/>
                    </a:lnL>
                    <a:lnR>
                      <a:noFill/>
                    </a:lnR>
                    <a:lnT>
                      <a:noFill/>
                    </a:lnT>
                    <a:lnB>
                      <a:noFill/>
                    </a:lnB>
                  </a:tcPr>
                </a:tc>
              </a:tr>
              <a:tr h="279256">
                <a:tc>
                  <a:txBody>
                    <a:bodyPr/>
                    <a:lstStyle/>
                    <a:p>
                      <a:pPr algn="r">
                        <a:lnSpc>
                          <a:spcPct val="95000"/>
                        </a:lnSpc>
                        <a:spcAft>
                          <a:spcPts val="0"/>
                        </a:spcAft>
                      </a:pPr>
                      <a:r>
                        <a:rPr lang="nl-NL" sz="900" dirty="0">
                          <a:solidFill>
                            <a:srgbClr val="000000"/>
                          </a:solidFill>
                          <a:latin typeface="Calibri"/>
                          <a:ea typeface="Times New Roman"/>
                        </a:rPr>
                        <a:t>Mijn handelingen kunnen een verschil </a:t>
                      </a:r>
                      <a:r>
                        <a:rPr lang="nl-NL" sz="900" dirty="0" smtClean="0">
                          <a:solidFill>
                            <a:srgbClr val="000000"/>
                          </a:solidFill>
                          <a:latin typeface="Calibri"/>
                          <a:ea typeface="Times New Roman"/>
                        </a:rPr>
                        <a:t>maken</a:t>
                      </a:r>
                      <a:r>
                        <a:rPr lang="nl-NL" sz="900" baseline="0" dirty="0" smtClean="0">
                          <a:solidFill>
                            <a:srgbClr val="000000"/>
                          </a:solidFill>
                          <a:latin typeface="Calibri"/>
                          <a:ea typeface="Times New Roman"/>
                        </a:rPr>
                        <a:t> </a:t>
                      </a:r>
                      <a:r>
                        <a:rPr lang="nl-NL" sz="900" dirty="0" smtClean="0">
                          <a:solidFill>
                            <a:srgbClr val="000000"/>
                          </a:solidFill>
                          <a:latin typeface="Calibri"/>
                          <a:ea typeface="Times New Roman"/>
                        </a:rPr>
                        <a:t>klimaatverandering</a:t>
                      </a:r>
                      <a:r>
                        <a:rPr lang="nl-NL" sz="900" dirty="0">
                          <a:solidFill>
                            <a:srgbClr val="000000"/>
                          </a:solidFill>
                          <a:latin typeface="Calibri"/>
                          <a:ea typeface="Times New Roman"/>
                        </a:rPr>
                        <a:t>.</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54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59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51</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61</a:t>
                      </a:r>
                      <a:endParaRPr lang="nl-BE" sz="1200" dirty="0">
                        <a:latin typeface="Times New Roman"/>
                        <a:ea typeface="Times New Roman"/>
                      </a:endParaRPr>
                    </a:p>
                  </a:txBody>
                  <a:tcPr marL="44450" marR="44450" marT="0" marB="0" anchor="ctr">
                    <a:lnL>
                      <a:noFill/>
                    </a:lnL>
                    <a:lnR>
                      <a:noFill/>
                    </a:lnR>
                    <a:lnT>
                      <a:noFill/>
                    </a:lnT>
                    <a:lnB>
                      <a:noFill/>
                    </a:lnB>
                  </a:tcPr>
                </a:tc>
              </a:tr>
              <a:tr h="370318">
                <a:tc>
                  <a:txBody>
                    <a:bodyPr/>
                    <a:lstStyle/>
                    <a:p>
                      <a:pPr algn="r">
                        <a:lnSpc>
                          <a:spcPct val="95000"/>
                        </a:lnSpc>
                      </a:pPr>
                      <a:r>
                        <a:rPr lang="nl-NL" sz="900" dirty="0" smtClean="0">
                          <a:solidFill>
                            <a:srgbClr val="000000"/>
                          </a:solidFill>
                          <a:latin typeface="Calibri"/>
                        </a:rPr>
                        <a:t>Klimaatverandering </a:t>
                      </a:r>
                      <a:r>
                        <a:rPr lang="nl-NL" sz="900" dirty="0">
                          <a:solidFill>
                            <a:srgbClr val="000000"/>
                          </a:solidFill>
                          <a:latin typeface="Calibri"/>
                        </a:rPr>
                        <a:t>is een ernstig verschijnsel dat een bedreiging vormt in mijn dagelijks leven.</a:t>
                      </a:r>
                      <a:r>
                        <a:rPr lang="nl-BE" sz="900" dirty="0">
                          <a:latin typeface="Times New Roman"/>
                        </a:rPr>
                        <a:t> </a:t>
                      </a: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59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53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44</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54</a:t>
                      </a:r>
                      <a:endParaRPr lang="nl-BE" sz="1200" dirty="0">
                        <a:latin typeface="Times New Roman"/>
                        <a:ea typeface="Times New Roman"/>
                      </a:endParaRPr>
                    </a:p>
                  </a:txBody>
                  <a:tcPr marL="44450" marR="44450" marT="0" marB="0" anchor="ctr">
                    <a:lnL>
                      <a:noFill/>
                    </a:lnL>
                    <a:lnR>
                      <a:noFill/>
                    </a:lnR>
                    <a:lnT>
                      <a:noFill/>
                    </a:lnT>
                    <a:lnB>
                      <a:noFill/>
                    </a:lnB>
                  </a:tcPr>
                </a:tc>
              </a:tr>
              <a:tr h="298621">
                <a:tc>
                  <a:txBody>
                    <a:bodyPr/>
                    <a:lstStyle/>
                    <a:p>
                      <a:pPr algn="r">
                        <a:lnSpc>
                          <a:spcPct val="95000"/>
                        </a:lnSpc>
                        <a:spcAft>
                          <a:spcPts val="0"/>
                        </a:spcAft>
                      </a:pPr>
                      <a:r>
                        <a:rPr lang="nl-NL" sz="900" dirty="0">
                          <a:solidFill>
                            <a:srgbClr val="000000"/>
                          </a:solidFill>
                          <a:latin typeface="Calibri"/>
                          <a:ea typeface="Times New Roman"/>
                        </a:rPr>
                        <a:t>Wat we ook doen, menselijke activiteiten zorgen voor onherstelbare schade aan het klimaat.</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58</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49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55</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50</a:t>
                      </a:r>
                      <a:endParaRPr lang="nl-BE" sz="1200" dirty="0">
                        <a:latin typeface="Times New Roman"/>
                        <a:ea typeface="Times New Roman"/>
                      </a:endParaRPr>
                    </a:p>
                  </a:txBody>
                  <a:tcPr marL="44450" marR="44450" marT="0" marB="0" anchor="ctr">
                    <a:lnL>
                      <a:noFill/>
                    </a:lnL>
                    <a:lnR>
                      <a:noFill/>
                    </a:lnR>
                    <a:lnT>
                      <a:noFill/>
                    </a:lnT>
                    <a:lnB>
                      <a:noFill/>
                    </a:lnB>
                  </a:tcPr>
                </a:tc>
              </a:tr>
              <a:tr h="398895">
                <a:tc>
                  <a:txBody>
                    <a:bodyPr/>
                    <a:lstStyle/>
                    <a:p>
                      <a:pPr algn="r">
                        <a:lnSpc>
                          <a:spcPct val="95000"/>
                        </a:lnSpc>
                        <a:spcAft>
                          <a:spcPts val="0"/>
                        </a:spcAft>
                      </a:pPr>
                      <a:r>
                        <a:rPr lang="nl-NL" sz="900" dirty="0" smtClean="0">
                          <a:solidFill>
                            <a:srgbClr val="000000"/>
                          </a:solidFill>
                          <a:latin typeface="Calibri"/>
                          <a:ea typeface="Times New Roman"/>
                        </a:rPr>
                        <a:t>Klimaatverandering </a:t>
                      </a:r>
                      <a:r>
                        <a:rPr lang="nl-NL" sz="900" dirty="0">
                          <a:solidFill>
                            <a:srgbClr val="000000"/>
                          </a:solidFill>
                          <a:latin typeface="Calibri"/>
                          <a:ea typeface="Times New Roman"/>
                        </a:rPr>
                        <a:t>is </a:t>
                      </a:r>
                      <a:r>
                        <a:rPr lang="nl-NL" sz="1100" b="1" dirty="0">
                          <a:solidFill>
                            <a:srgbClr val="000000"/>
                          </a:solidFill>
                          <a:latin typeface="Calibri"/>
                          <a:ea typeface="Times New Roman"/>
                        </a:rPr>
                        <a:t>uitsluitend </a:t>
                      </a:r>
                      <a:r>
                        <a:rPr lang="nl-NL" sz="1100" b="1" dirty="0" smtClean="0">
                          <a:solidFill>
                            <a:srgbClr val="000000"/>
                          </a:solidFill>
                          <a:latin typeface="Calibri"/>
                          <a:ea typeface="Times New Roman"/>
                        </a:rPr>
                        <a:t/>
                      </a:r>
                      <a:br>
                        <a:rPr lang="nl-NL" sz="1100" b="1" dirty="0" smtClean="0">
                          <a:solidFill>
                            <a:srgbClr val="000000"/>
                          </a:solidFill>
                          <a:latin typeface="Calibri"/>
                          <a:ea typeface="Times New Roman"/>
                        </a:rPr>
                      </a:br>
                      <a:r>
                        <a:rPr lang="nl-NL" sz="1100" b="1" dirty="0" smtClean="0">
                          <a:solidFill>
                            <a:srgbClr val="000000"/>
                          </a:solidFill>
                          <a:latin typeface="Calibri"/>
                          <a:ea typeface="Times New Roman"/>
                        </a:rPr>
                        <a:t>een </a:t>
                      </a:r>
                      <a:r>
                        <a:rPr lang="nl-NL" sz="1100" b="1" dirty="0">
                          <a:solidFill>
                            <a:srgbClr val="000000"/>
                          </a:solidFill>
                          <a:latin typeface="Calibri"/>
                          <a:ea typeface="Times New Roman"/>
                        </a:rPr>
                        <a:t>natuurlijk verschijnsel</a:t>
                      </a:r>
                      <a:r>
                        <a:rPr lang="nl-NL" sz="900" dirty="0">
                          <a:solidFill>
                            <a:srgbClr val="000000"/>
                          </a:solidFill>
                          <a:latin typeface="Calibri"/>
                          <a:ea typeface="Times New Roman"/>
                        </a:rPr>
                        <a:t>. </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12</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16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12</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a:t>
                      </a:r>
                      <a:endParaRPr lang="nl-BE" sz="1200" dirty="0">
                        <a:latin typeface="Times New Roman"/>
                        <a:ea typeface="Times New Roman"/>
                      </a:endParaRPr>
                    </a:p>
                  </a:txBody>
                  <a:tcPr marL="44450" marR="44450" marT="0" marB="0" anchor="ctr">
                    <a:lnL>
                      <a:noFill/>
                    </a:lnL>
                    <a:lnR>
                      <a:noFill/>
                    </a:lnR>
                    <a:lnT>
                      <a:noFill/>
                    </a:lnT>
                    <a:lnB>
                      <a:noFill/>
                    </a:lnB>
                  </a:tcPr>
                </a:tc>
              </a:tr>
              <a:tr h="227422">
                <a:tc>
                  <a:txBody>
                    <a:bodyPr/>
                    <a:lstStyle/>
                    <a:p>
                      <a:pPr algn="r">
                        <a:lnSpc>
                          <a:spcPct val="95000"/>
                        </a:lnSpc>
                        <a:spcAft>
                          <a:spcPts val="0"/>
                        </a:spcAft>
                      </a:pPr>
                      <a:r>
                        <a:rPr lang="nl-NL" sz="900" dirty="0">
                          <a:solidFill>
                            <a:srgbClr val="000000"/>
                          </a:solidFill>
                          <a:latin typeface="Calibri"/>
                          <a:ea typeface="Times New Roman"/>
                        </a:rPr>
                        <a:t>Er is </a:t>
                      </a:r>
                      <a:r>
                        <a:rPr lang="nl-NL" sz="1100" b="1" dirty="0">
                          <a:solidFill>
                            <a:srgbClr val="000000"/>
                          </a:solidFill>
                          <a:latin typeface="Calibri"/>
                          <a:ea typeface="Times New Roman"/>
                        </a:rPr>
                        <a:t>geen klimaatverandering. </a:t>
                      </a:r>
                      <a:endParaRPr lang="nl-BE" sz="900" b="1"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7</a:t>
                      </a:r>
                      <a:endParaRPr lang="nl-BE" sz="1200" dirty="0">
                        <a:latin typeface="Times New Roman"/>
                        <a:ea typeface="Times New Roman"/>
                      </a:endParaRPr>
                    </a:p>
                  </a:txBody>
                  <a:tcPr marL="44450" marR="44450" marT="0" marB="0" anchor="ctr">
                    <a:lnL>
                      <a:noFill/>
                    </a:lnL>
                    <a:lnR>
                      <a:noFill/>
                    </a:lnR>
                    <a:lnT>
                      <a:noFill/>
                    </a:lnT>
                    <a:lnB>
                      <a:noFill/>
                    </a:lnB>
                  </a:tcPr>
                </a:tc>
              </a:tr>
              <a:tr h="271201">
                <a:tc>
                  <a:txBody>
                    <a:bodyPr/>
                    <a:lstStyle/>
                    <a:p>
                      <a:pPr algn="r">
                        <a:lnSpc>
                          <a:spcPct val="95000"/>
                        </a:lnSpc>
                        <a:spcAft>
                          <a:spcPts val="0"/>
                        </a:spcAft>
                      </a:pPr>
                      <a:r>
                        <a:rPr lang="nl-NL" sz="900" dirty="0">
                          <a:solidFill>
                            <a:srgbClr val="000000"/>
                          </a:solidFill>
                          <a:latin typeface="Calibri"/>
                          <a:ea typeface="Times New Roman"/>
                        </a:rPr>
                        <a:t>Klimaatverandering is een verschijnsel dat zich slechts zeer lokaal voordoet. </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5</a:t>
                      </a:r>
                      <a:endParaRPr lang="nl-BE" sz="1200" dirty="0">
                        <a:latin typeface="Times New Roman"/>
                        <a:ea typeface="Times New Roman"/>
                      </a:endParaRPr>
                    </a:p>
                  </a:txBody>
                  <a:tcPr marL="44450" marR="44450" marT="0" marB="0" anchor="ctr">
                    <a:lnL>
                      <a:noFill/>
                    </a:lnL>
                    <a:lnR>
                      <a:noFill/>
                    </a:lnR>
                    <a:lnT>
                      <a:noFill/>
                    </a:lnT>
                    <a:lnB>
                      <a:noFill/>
                    </a:lnB>
                  </a:tcPr>
                </a:tc>
              </a:tr>
            </a:tbl>
          </a:graphicData>
        </a:graphic>
      </p:graphicFrame>
      <p:graphicFrame>
        <p:nvGraphicFramePr>
          <p:cNvPr id="28" name="Tabel 27"/>
          <p:cNvGraphicFramePr>
            <a:graphicFrameLocks noGrp="1"/>
          </p:cNvGraphicFramePr>
          <p:nvPr>
            <p:extLst>
              <p:ext uri="{D42A27DB-BD31-4B8C-83A1-F6EECF244321}">
                <p14:modId xmlns:p14="http://schemas.microsoft.com/office/powerpoint/2010/main" val="2247728047"/>
              </p:ext>
            </p:extLst>
          </p:nvPr>
        </p:nvGraphicFramePr>
        <p:xfrm>
          <a:off x="7956375" y="1662708"/>
          <a:ext cx="935976" cy="3893712"/>
        </p:xfrm>
        <a:graphic>
          <a:graphicData uri="http://schemas.openxmlformats.org/drawingml/2006/table">
            <a:tbl>
              <a:tblPr/>
              <a:tblGrid>
                <a:gridCol w="233994"/>
                <a:gridCol w="233994"/>
                <a:gridCol w="233994"/>
                <a:gridCol w="233994"/>
              </a:tblGrid>
              <a:tr h="266844">
                <a:tc>
                  <a:txBody>
                    <a:bodyPr/>
                    <a:lstStyle/>
                    <a:p>
                      <a:pPr algn="ctr">
                        <a:lnSpc>
                          <a:spcPct val="150000"/>
                        </a:lnSpc>
                        <a:spcAft>
                          <a:spcPts val="0"/>
                        </a:spcAft>
                      </a:pPr>
                      <a:r>
                        <a:rPr lang="nl-NL" sz="1000" b="1" u="sng" dirty="0" smtClean="0">
                          <a:solidFill>
                            <a:srgbClr val="0000FF"/>
                          </a:solidFill>
                          <a:latin typeface="Calibri"/>
                          <a:ea typeface="Times New Roman"/>
                        </a:rPr>
                        <a:t>17</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13</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09</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05</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r>
              <a:tr h="302239">
                <a:tc>
                  <a:txBody>
                    <a:bodyPr/>
                    <a:lstStyle/>
                    <a:p>
                      <a:pPr algn="ctr">
                        <a:lnSpc>
                          <a:spcPct val="150000"/>
                        </a:lnSpc>
                        <a:spcAft>
                          <a:spcPts val="0"/>
                        </a:spcAft>
                      </a:pPr>
                      <a:r>
                        <a:rPr lang="nl-NL" sz="1000" b="1">
                          <a:solidFill>
                            <a:srgbClr val="FF0000"/>
                          </a:solidFill>
                          <a:latin typeface="Calibri"/>
                          <a:ea typeface="Times New Roman"/>
                        </a:rPr>
                        <a:t>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3</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r>
              <a:tr h="302239">
                <a:tc>
                  <a:txBody>
                    <a:bodyPr/>
                    <a:lstStyle/>
                    <a:p>
                      <a:pPr algn="ctr">
                        <a:lnSpc>
                          <a:spcPct val="150000"/>
                        </a:lnSpc>
                        <a:spcAft>
                          <a:spcPts val="0"/>
                        </a:spcAft>
                      </a:pPr>
                      <a:r>
                        <a:rPr lang="nl-NL" sz="1000" b="1">
                          <a:solidFill>
                            <a:srgbClr val="FF0000"/>
                          </a:solidFill>
                          <a:latin typeface="Calibri"/>
                          <a:ea typeface="Times New Roman"/>
                        </a:rPr>
                        <a:t>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3</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r>
              <a:tr h="302239">
                <a:tc>
                  <a:txBody>
                    <a:bodyPr/>
                    <a:lstStyle/>
                    <a:p>
                      <a:pPr algn="ctr">
                        <a:lnSpc>
                          <a:spcPct val="150000"/>
                        </a:lnSpc>
                        <a:spcAft>
                          <a:spcPts val="0"/>
                        </a:spcAft>
                      </a:pPr>
                      <a:r>
                        <a:rPr lang="nl-NL" sz="1000" b="1">
                          <a:solidFill>
                            <a:srgbClr val="FF0000"/>
                          </a:solidFill>
                          <a:latin typeface="Calibri"/>
                          <a:ea typeface="Times New Roman"/>
                        </a:rPr>
                        <a:t>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r>
              <a:tr h="302239">
                <a:tc>
                  <a:txBody>
                    <a:bodyPr/>
                    <a:lstStyle/>
                    <a:p>
                      <a:pPr algn="ctr">
                        <a:lnSpc>
                          <a:spcPct val="150000"/>
                        </a:lnSpc>
                        <a:spcAft>
                          <a:spcPts val="0"/>
                        </a:spcAft>
                      </a:pPr>
                      <a:r>
                        <a:rPr lang="nl-NL" sz="1000" b="1">
                          <a:solidFill>
                            <a:srgbClr val="FF0000"/>
                          </a:solidFill>
                          <a:latin typeface="Calibri"/>
                          <a:ea typeface="Times New Roman"/>
                        </a:rPr>
                        <a:t>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r>
              <a:tr h="302239">
                <a:tc>
                  <a:txBody>
                    <a:bodyPr/>
                    <a:lstStyle/>
                    <a:p>
                      <a:pPr algn="ctr">
                        <a:lnSpc>
                          <a:spcPct val="150000"/>
                        </a:lnSpc>
                        <a:spcAft>
                          <a:spcPts val="0"/>
                        </a:spcAft>
                      </a:pPr>
                      <a:r>
                        <a:rPr lang="nl-NL" sz="1000" b="1">
                          <a:solidFill>
                            <a:srgbClr val="FF0000"/>
                          </a:solidFill>
                          <a:latin typeface="Calibri"/>
                          <a:ea typeface="Times New Roman"/>
                        </a:rPr>
                        <a:t>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10</a:t>
                      </a:r>
                      <a:endParaRPr lang="nl-BE" sz="1200">
                        <a:latin typeface="Times New Roman"/>
                        <a:ea typeface="Times New Roman"/>
                      </a:endParaRPr>
                    </a:p>
                  </a:txBody>
                  <a:tcPr marL="44450" marR="44450" marT="0" marB="0" anchor="ctr">
                    <a:lnL>
                      <a:noFill/>
                    </a:lnL>
                    <a:lnR>
                      <a:noFill/>
                    </a:lnR>
                    <a:lnT>
                      <a:noFill/>
                    </a:lnT>
                    <a:lnB>
                      <a:noFill/>
                    </a:lnB>
                  </a:tcPr>
                </a:tc>
              </a:tr>
              <a:tr h="302239">
                <a:tc>
                  <a:txBody>
                    <a:bodyPr/>
                    <a:lstStyle/>
                    <a:p>
                      <a:pPr algn="ctr">
                        <a:lnSpc>
                          <a:spcPct val="150000"/>
                        </a:lnSpc>
                        <a:spcAft>
                          <a:spcPts val="0"/>
                        </a:spcAft>
                      </a:pPr>
                      <a:r>
                        <a:rPr lang="nl-NL" sz="1000" b="1">
                          <a:solidFill>
                            <a:srgbClr val="FF0000"/>
                          </a:solidFill>
                          <a:latin typeface="Calibri"/>
                          <a:ea typeface="Times New Roman"/>
                        </a:rPr>
                        <a:t>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r>
              <a:tr h="302239">
                <a:tc>
                  <a:txBody>
                    <a:bodyPr/>
                    <a:lstStyle/>
                    <a:p>
                      <a:pPr algn="ctr">
                        <a:lnSpc>
                          <a:spcPct val="150000"/>
                        </a:lnSpc>
                        <a:spcAft>
                          <a:spcPts val="0"/>
                        </a:spcAft>
                      </a:pPr>
                      <a:r>
                        <a:rPr lang="nl-NL" sz="1000" b="1">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14</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17</a:t>
                      </a:r>
                      <a:endParaRPr lang="nl-BE" sz="1200">
                        <a:latin typeface="Times New Roman"/>
                        <a:ea typeface="Times New Roman"/>
                      </a:endParaRPr>
                    </a:p>
                  </a:txBody>
                  <a:tcPr marL="44450" marR="44450" marT="0" marB="0" anchor="ctr">
                    <a:lnL>
                      <a:noFill/>
                    </a:lnL>
                    <a:lnR>
                      <a:noFill/>
                    </a:lnR>
                    <a:lnT>
                      <a:noFill/>
                    </a:lnT>
                    <a:lnB>
                      <a:noFill/>
                    </a:lnB>
                  </a:tcPr>
                </a:tc>
              </a:tr>
              <a:tr h="302239">
                <a:tc>
                  <a:txBody>
                    <a:bodyPr/>
                    <a:lstStyle/>
                    <a:p>
                      <a:pPr algn="ctr">
                        <a:lnSpc>
                          <a:spcPct val="150000"/>
                        </a:lnSpc>
                        <a:spcAft>
                          <a:spcPts val="0"/>
                        </a:spcAft>
                      </a:pPr>
                      <a:r>
                        <a:rPr lang="nl-NL" sz="1000" b="1">
                          <a:solidFill>
                            <a:srgbClr val="FF0000"/>
                          </a:solidFill>
                          <a:latin typeface="Calibri"/>
                          <a:ea typeface="Times New Roman"/>
                        </a:rPr>
                        <a:t>17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23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17</a:t>
                      </a:r>
                      <a:endParaRPr lang="nl-BE" sz="1200">
                        <a:latin typeface="Times New Roman"/>
                        <a:ea typeface="Times New Roman"/>
                      </a:endParaRPr>
                    </a:p>
                  </a:txBody>
                  <a:tcPr marL="44450" marR="44450" marT="0" marB="0" anchor="ctr">
                    <a:lnL>
                      <a:noFill/>
                    </a:lnL>
                    <a:lnR>
                      <a:noFill/>
                    </a:lnR>
                    <a:lnT>
                      <a:noFill/>
                    </a:lnT>
                    <a:lnB>
                      <a:noFill/>
                    </a:lnB>
                  </a:tcPr>
                </a:tc>
              </a:tr>
              <a:tr h="302239">
                <a:tc>
                  <a:txBody>
                    <a:bodyPr/>
                    <a:lstStyle/>
                    <a:p>
                      <a:pPr algn="ctr">
                        <a:lnSpc>
                          <a:spcPct val="150000"/>
                        </a:lnSpc>
                        <a:spcAft>
                          <a:spcPts val="0"/>
                        </a:spcAft>
                      </a:pPr>
                      <a:r>
                        <a:rPr lang="nl-NL" sz="1000" b="1">
                          <a:solidFill>
                            <a:srgbClr val="FF0000"/>
                          </a:solidFill>
                          <a:latin typeface="Calibri"/>
                          <a:ea typeface="Times New Roman"/>
                        </a:rPr>
                        <a:t>19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21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18</a:t>
                      </a:r>
                      <a:endParaRPr lang="nl-BE" sz="1200">
                        <a:latin typeface="Times New Roman"/>
                        <a:ea typeface="Times New Roman"/>
                      </a:endParaRPr>
                    </a:p>
                  </a:txBody>
                  <a:tcPr marL="44450" marR="44450" marT="0" marB="0" anchor="ctr">
                    <a:lnL>
                      <a:noFill/>
                    </a:lnL>
                    <a:lnR>
                      <a:noFill/>
                    </a:lnR>
                    <a:lnT>
                      <a:noFill/>
                    </a:lnT>
                    <a:lnB>
                      <a:noFill/>
                    </a:lnB>
                  </a:tcPr>
                </a:tc>
              </a:tr>
              <a:tr h="302239">
                <a:tc>
                  <a:txBody>
                    <a:bodyPr/>
                    <a:lstStyle/>
                    <a:p>
                      <a:pPr algn="ctr">
                        <a:lnSpc>
                          <a:spcPct val="150000"/>
                        </a:lnSpc>
                        <a:spcAft>
                          <a:spcPts val="0"/>
                        </a:spcAft>
                      </a:pPr>
                      <a:r>
                        <a:rPr lang="nl-NL" sz="1000" b="1">
                          <a:solidFill>
                            <a:srgbClr val="FF0000"/>
                          </a:solidFill>
                          <a:latin typeface="Calibri"/>
                          <a:ea typeface="Times New Roman"/>
                        </a:rPr>
                        <a:t>74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60</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67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72</a:t>
                      </a:r>
                      <a:endParaRPr lang="nl-BE" sz="1200">
                        <a:latin typeface="Times New Roman"/>
                        <a:ea typeface="Times New Roman"/>
                      </a:endParaRPr>
                    </a:p>
                  </a:txBody>
                  <a:tcPr marL="44450" marR="44450" marT="0" marB="0" anchor="ctr">
                    <a:lnL>
                      <a:noFill/>
                    </a:lnL>
                    <a:lnR>
                      <a:noFill/>
                    </a:lnR>
                    <a:lnT>
                      <a:noFill/>
                    </a:lnT>
                    <a:lnB>
                      <a:noFill/>
                    </a:lnB>
                  </a:tcPr>
                </a:tc>
              </a:tr>
              <a:tr h="302239">
                <a:tc>
                  <a:txBody>
                    <a:bodyPr/>
                    <a:lstStyle/>
                    <a:p>
                      <a:pPr algn="ctr">
                        <a:lnSpc>
                          <a:spcPct val="150000"/>
                        </a:lnSpc>
                        <a:spcAft>
                          <a:spcPts val="0"/>
                        </a:spcAft>
                      </a:pPr>
                      <a:r>
                        <a:rPr lang="nl-NL" sz="1000" b="1" dirty="0">
                          <a:solidFill>
                            <a:srgbClr val="FF0000"/>
                          </a:solidFill>
                          <a:latin typeface="Calibri"/>
                          <a:ea typeface="Times New Roman"/>
                        </a:rPr>
                        <a:t>83</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72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r>
              <a:tr h="302239">
                <a:tc>
                  <a:txBody>
                    <a:bodyPr/>
                    <a:lstStyle/>
                    <a:p>
                      <a:pPr algn="ctr">
                        <a:lnSpc>
                          <a:spcPct val="150000"/>
                        </a:lnSpc>
                        <a:spcAft>
                          <a:spcPts val="0"/>
                        </a:spcAft>
                      </a:pPr>
                      <a:r>
                        <a:rPr lang="nl-NL" sz="1000" b="1">
                          <a:solidFill>
                            <a:srgbClr val="FF0000"/>
                          </a:solidFill>
                          <a:latin typeface="Calibri"/>
                          <a:ea typeface="Times New Roman"/>
                        </a:rPr>
                        <a:t>83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76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85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85</a:t>
                      </a:r>
                      <a:endParaRPr lang="nl-BE" sz="1200" dirty="0">
                        <a:latin typeface="Times New Roman"/>
                        <a:ea typeface="Times New Roman"/>
                      </a:endParaRPr>
                    </a:p>
                  </a:txBody>
                  <a:tcPr marL="44450" marR="44450" marT="0" marB="0" anchor="ctr">
                    <a:lnL>
                      <a:noFill/>
                    </a:lnL>
                    <a:lnR>
                      <a:noFill/>
                    </a:lnR>
                    <a:lnT>
                      <a:noFill/>
                    </a:lnT>
                    <a:lnB>
                      <a:noFill/>
                    </a:lnB>
                  </a:tcPr>
                </a:tc>
              </a:tr>
            </a:tbl>
          </a:graphicData>
        </a:graphic>
      </p:graphicFrame>
      <p:sp>
        <p:nvSpPr>
          <p:cNvPr id="29" name="Text Box 14"/>
          <p:cNvSpPr txBox="1">
            <a:spLocks noChangeArrowheads="1"/>
          </p:cNvSpPr>
          <p:nvPr/>
        </p:nvSpPr>
        <p:spPr bwMode="auto">
          <a:xfrm>
            <a:off x="3347992" y="1412776"/>
            <a:ext cx="1007984" cy="246221"/>
          </a:xfrm>
          <a:prstGeom prst="rect">
            <a:avLst/>
          </a:prstGeom>
          <a:solidFill>
            <a:srgbClr val="3C7800"/>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prstClr val="white"/>
                </a:solidFill>
                <a:cs typeface="Arial" pitchFamily="34" charset="0"/>
              </a:rPr>
              <a:t>TOP2 (%)</a:t>
            </a:r>
          </a:p>
        </p:txBody>
      </p:sp>
      <p:sp>
        <p:nvSpPr>
          <p:cNvPr id="30" name="Text Box 15"/>
          <p:cNvSpPr txBox="1">
            <a:spLocks noChangeArrowheads="1"/>
          </p:cNvSpPr>
          <p:nvPr/>
        </p:nvSpPr>
        <p:spPr bwMode="auto">
          <a:xfrm>
            <a:off x="7956376" y="1413486"/>
            <a:ext cx="936104" cy="244800"/>
          </a:xfrm>
          <a:prstGeom prst="rect">
            <a:avLst/>
          </a:prstGeom>
          <a:solidFill>
            <a:srgbClr val="B50042"/>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b="1" dirty="0" smtClean="0">
                <a:solidFill>
                  <a:prstClr val="white"/>
                </a:solidFill>
                <a:cs typeface="Arial" pitchFamily="34" charset="0"/>
              </a:rPr>
              <a:t>BOTTOM2 (%)</a:t>
            </a:r>
          </a:p>
        </p:txBody>
      </p:sp>
      <p:graphicFrame>
        <p:nvGraphicFramePr>
          <p:cNvPr id="32" name="Grafiek 31"/>
          <p:cNvGraphicFramePr/>
          <p:nvPr>
            <p:extLst>
              <p:ext uri="{D42A27DB-BD31-4B8C-83A1-F6EECF244321}">
                <p14:modId xmlns:p14="http://schemas.microsoft.com/office/powerpoint/2010/main" val="3856007085"/>
              </p:ext>
            </p:extLst>
          </p:nvPr>
        </p:nvGraphicFramePr>
        <p:xfrm>
          <a:off x="4283968" y="1844824"/>
          <a:ext cx="3744416" cy="432048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jdelijke aanduiding voor tekst 13"/>
          <p:cNvSpPr txBox="1">
            <a:spLocks/>
          </p:cNvSpPr>
          <p:nvPr/>
        </p:nvSpPr>
        <p:spPr>
          <a:xfrm rot="5400000">
            <a:off x="539552" y="1052736"/>
            <a:ext cx="504056"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sp>
        <p:nvSpPr>
          <p:cNvPr id="17" name="Stijgers"/>
          <p:cNvSpPr/>
          <p:nvPr/>
        </p:nvSpPr>
        <p:spPr>
          <a:xfrm>
            <a:off x="107504" y="1908237"/>
            <a:ext cx="8857481" cy="3726930"/>
          </a:xfrm>
          <a:custGeom>
            <a:avLst/>
            <a:gdLst>
              <a:gd name="connsiteX0" fmla="*/ 95250 w 8401050"/>
              <a:gd name="connsiteY0" fmla="*/ 2462577 h 4041255"/>
              <a:gd name="connsiteX1" fmla="*/ 95250 w 8401050"/>
              <a:gd name="connsiteY1" fmla="*/ 2665651 h 4041255"/>
              <a:gd name="connsiteX2" fmla="*/ 8088138 w 8401050"/>
              <a:gd name="connsiteY2" fmla="*/ 2665651 h 4041255"/>
              <a:gd name="connsiteX3" fmla="*/ 8088138 w 8401050"/>
              <a:gd name="connsiteY3" fmla="*/ 2462577 h 4041255"/>
              <a:gd name="connsiteX4" fmla="*/ 95250 w 8401050"/>
              <a:gd name="connsiteY4" fmla="*/ 995363 h 4041255"/>
              <a:gd name="connsiteX5" fmla="*/ 95250 w 8401050"/>
              <a:gd name="connsiteY5" fmla="*/ 1198437 h 4041255"/>
              <a:gd name="connsiteX6" fmla="*/ 8088138 w 8401050"/>
              <a:gd name="connsiteY6" fmla="*/ 1198437 h 4041255"/>
              <a:gd name="connsiteX7" fmla="*/ 8088138 w 8401050"/>
              <a:gd name="connsiteY7" fmla="*/ 995363 h 4041255"/>
              <a:gd name="connsiteX8" fmla="*/ 85724 w 8401050"/>
              <a:gd name="connsiteY8" fmla="*/ 39912 h 4041255"/>
              <a:gd name="connsiteX9" fmla="*/ 66674 w 8401050"/>
              <a:gd name="connsiteY9" fmla="*/ 496664 h 4041255"/>
              <a:gd name="connsiteX10" fmla="*/ 8220075 w 8401050"/>
              <a:gd name="connsiteY10" fmla="*/ 515714 h 4041255"/>
              <a:gd name="connsiteX11" fmla="*/ 8220075 w 8401050"/>
              <a:gd name="connsiteY11" fmla="*/ 39912 h 4041255"/>
              <a:gd name="connsiteX12" fmla="*/ 19050 w 8401050"/>
              <a:gd name="connsiteY12" fmla="*/ 0 h 4041255"/>
              <a:gd name="connsiteX13" fmla="*/ 8382000 w 8401050"/>
              <a:gd name="connsiteY13" fmla="*/ 0 h 4041255"/>
              <a:gd name="connsiteX14" fmla="*/ 8401050 w 8401050"/>
              <a:gd name="connsiteY14" fmla="*/ 4041255 h 4041255"/>
              <a:gd name="connsiteX15" fmla="*/ 0 w 8401050"/>
              <a:gd name="connsiteY15" fmla="*/ 3955530 h 4041255"/>
              <a:gd name="connsiteX16" fmla="*/ 19050 w 8401050"/>
              <a:gd name="connsiteY16" fmla="*/ 0 h 4041255"/>
              <a:gd name="connsiteX0" fmla="*/ 95250 w 8401050"/>
              <a:gd name="connsiteY0" fmla="*/ 2462577 h 4041255"/>
              <a:gd name="connsiteX1" fmla="*/ 95250 w 8401050"/>
              <a:gd name="connsiteY1" fmla="*/ 2665651 h 4041255"/>
              <a:gd name="connsiteX2" fmla="*/ 8088138 w 8401050"/>
              <a:gd name="connsiteY2" fmla="*/ 2665651 h 4041255"/>
              <a:gd name="connsiteX3" fmla="*/ 8088138 w 8401050"/>
              <a:gd name="connsiteY3" fmla="*/ 2462577 h 4041255"/>
              <a:gd name="connsiteX4" fmla="*/ 95250 w 8401050"/>
              <a:gd name="connsiteY4" fmla="*/ 2462577 h 4041255"/>
              <a:gd name="connsiteX5" fmla="*/ 95250 w 8401050"/>
              <a:gd name="connsiteY5" fmla="*/ 995363 h 4041255"/>
              <a:gd name="connsiteX6" fmla="*/ 95250 w 8401050"/>
              <a:gd name="connsiteY6" fmla="*/ 1198437 h 4041255"/>
              <a:gd name="connsiteX7" fmla="*/ 8088138 w 8401050"/>
              <a:gd name="connsiteY7" fmla="*/ 1198437 h 4041255"/>
              <a:gd name="connsiteX8" fmla="*/ 8088138 w 8401050"/>
              <a:gd name="connsiteY8" fmla="*/ 995363 h 4041255"/>
              <a:gd name="connsiteX9" fmla="*/ 95250 w 8401050"/>
              <a:gd name="connsiteY9" fmla="*/ 995363 h 4041255"/>
              <a:gd name="connsiteX10" fmla="*/ 85724 w 8401050"/>
              <a:gd name="connsiteY10" fmla="*/ 39912 h 4041255"/>
              <a:gd name="connsiteX11" fmla="*/ 66674 w 8401050"/>
              <a:gd name="connsiteY11" fmla="*/ 496664 h 4041255"/>
              <a:gd name="connsiteX12" fmla="*/ 8220075 w 8401050"/>
              <a:gd name="connsiteY12" fmla="*/ 515714 h 4041255"/>
              <a:gd name="connsiteX13" fmla="*/ 8220075 w 8401050"/>
              <a:gd name="connsiteY13" fmla="*/ 39912 h 4041255"/>
              <a:gd name="connsiteX14" fmla="*/ 85724 w 8401050"/>
              <a:gd name="connsiteY14" fmla="*/ 39912 h 4041255"/>
              <a:gd name="connsiteX15" fmla="*/ 19050 w 8401050"/>
              <a:gd name="connsiteY15" fmla="*/ 0 h 4041255"/>
              <a:gd name="connsiteX16" fmla="*/ 8382000 w 8401050"/>
              <a:gd name="connsiteY16" fmla="*/ 0 h 4041255"/>
              <a:gd name="connsiteX17" fmla="*/ 8401050 w 8401050"/>
              <a:gd name="connsiteY17" fmla="*/ 4041255 h 4041255"/>
              <a:gd name="connsiteX18" fmla="*/ 0 w 8401050"/>
              <a:gd name="connsiteY18" fmla="*/ 3707880 h 4041255"/>
              <a:gd name="connsiteX19" fmla="*/ 19050 w 8401050"/>
              <a:gd name="connsiteY19" fmla="*/ 0 h 4041255"/>
              <a:gd name="connsiteX0" fmla="*/ 95250 w 8448675"/>
              <a:gd name="connsiteY0" fmla="*/ 2462577 h 3755505"/>
              <a:gd name="connsiteX1" fmla="*/ 95250 w 8448675"/>
              <a:gd name="connsiteY1" fmla="*/ 2665651 h 3755505"/>
              <a:gd name="connsiteX2" fmla="*/ 8088138 w 8448675"/>
              <a:gd name="connsiteY2" fmla="*/ 2665651 h 3755505"/>
              <a:gd name="connsiteX3" fmla="*/ 8088138 w 8448675"/>
              <a:gd name="connsiteY3" fmla="*/ 2462577 h 3755505"/>
              <a:gd name="connsiteX4" fmla="*/ 95250 w 8448675"/>
              <a:gd name="connsiteY4" fmla="*/ 2462577 h 3755505"/>
              <a:gd name="connsiteX5" fmla="*/ 95250 w 8448675"/>
              <a:gd name="connsiteY5" fmla="*/ 995363 h 3755505"/>
              <a:gd name="connsiteX6" fmla="*/ 95250 w 8448675"/>
              <a:gd name="connsiteY6" fmla="*/ 1198437 h 3755505"/>
              <a:gd name="connsiteX7" fmla="*/ 8088138 w 8448675"/>
              <a:gd name="connsiteY7" fmla="*/ 1198437 h 3755505"/>
              <a:gd name="connsiteX8" fmla="*/ 8088138 w 8448675"/>
              <a:gd name="connsiteY8" fmla="*/ 995363 h 3755505"/>
              <a:gd name="connsiteX9" fmla="*/ 95250 w 8448675"/>
              <a:gd name="connsiteY9" fmla="*/ 995363 h 3755505"/>
              <a:gd name="connsiteX10" fmla="*/ 85724 w 8448675"/>
              <a:gd name="connsiteY10" fmla="*/ 39912 h 3755505"/>
              <a:gd name="connsiteX11" fmla="*/ 66674 w 8448675"/>
              <a:gd name="connsiteY11" fmla="*/ 496664 h 3755505"/>
              <a:gd name="connsiteX12" fmla="*/ 8220075 w 8448675"/>
              <a:gd name="connsiteY12" fmla="*/ 515714 h 3755505"/>
              <a:gd name="connsiteX13" fmla="*/ 8220075 w 8448675"/>
              <a:gd name="connsiteY13" fmla="*/ 39912 h 3755505"/>
              <a:gd name="connsiteX14" fmla="*/ 85724 w 8448675"/>
              <a:gd name="connsiteY14" fmla="*/ 39912 h 3755505"/>
              <a:gd name="connsiteX15" fmla="*/ 19050 w 8448675"/>
              <a:gd name="connsiteY15" fmla="*/ 0 h 3755505"/>
              <a:gd name="connsiteX16" fmla="*/ 8382000 w 8448675"/>
              <a:gd name="connsiteY16" fmla="*/ 0 h 3755505"/>
              <a:gd name="connsiteX17" fmla="*/ 8448675 w 8448675"/>
              <a:gd name="connsiteY17" fmla="*/ 3755505 h 3755505"/>
              <a:gd name="connsiteX18" fmla="*/ 0 w 8448675"/>
              <a:gd name="connsiteY18" fmla="*/ 3707880 h 3755505"/>
              <a:gd name="connsiteX19" fmla="*/ 19050 w 8448675"/>
              <a:gd name="connsiteY19" fmla="*/ 0 h 3755505"/>
              <a:gd name="connsiteX0" fmla="*/ 95250 w 8448675"/>
              <a:gd name="connsiteY0" fmla="*/ 2462577 h 3726930"/>
              <a:gd name="connsiteX1" fmla="*/ 95250 w 8448675"/>
              <a:gd name="connsiteY1" fmla="*/ 2665651 h 3726930"/>
              <a:gd name="connsiteX2" fmla="*/ 8088138 w 8448675"/>
              <a:gd name="connsiteY2" fmla="*/ 2665651 h 3726930"/>
              <a:gd name="connsiteX3" fmla="*/ 8088138 w 8448675"/>
              <a:gd name="connsiteY3" fmla="*/ 2462577 h 3726930"/>
              <a:gd name="connsiteX4" fmla="*/ 95250 w 8448675"/>
              <a:gd name="connsiteY4" fmla="*/ 2462577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95250 w 8448675"/>
              <a:gd name="connsiteY0" fmla="*/ 2462577 h 3726930"/>
              <a:gd name="connsiteX1" fmla="*/ 86165 w 8448675"/>
              <a:gd name="connsiteY1" fmla="*/ 3341926 h 3726930"/>
              <a:gd name="connsiteX2" fmla="*/ 8088138 w 8448675"/>
              <a:gd name="connsiteY2" fmla="*/ 2665651 h 3726930"/>
              <a:gd name="connsiteX3" fmla="*/ 8088138 w 8448675"/>
              <a:gd name="connsiteY3" fmla="*/ 2462577 h 3726930"/>
              <a:gd name="connsiteX4" fmla="*/ 95250 w 8448675"/>
              <a:gd name="connsiteY4" fmla="*/ 2462577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95250 w 8448675"/>
              <a:gd name="connsiteY0" fmla="*/ 2462577 h 3726930"/>
              <a:gd name="connsiteX1" fmla="*/ 86165 w 8448675"/>
              <a:gd name="connsiteY1" fmla="*/ 3341926 h 3726930"/>
              <a:gd name="connsiteX2" fmla="*/ 8088138 w 8448675"/>
              <a:gd name="connsiteY2" fmla="*/ 2665651 h 3726930"/>
              <a:gd name="connsiteX3" fmla="*/ 8351614 w 8448675"/>
              <a:gd name="connsiteY3" fmla="*/ 2462577 h 3726930"/>
              <a:gd name="connsiteX4" fmla="*/ 95250 w 8448675"/>
              <a:gd name="connsiteY4" fmla="*/ 2462577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95250 w 8448675"/>
              <a:gd name="connsiteY0" fmla="*/ 2462577 h 3726930"/>
              <a:gd name="connsiteX1" fmla="*/ 86165 w 8448675"/>
              <a:gd name="connsiteY1" fmla="*/ 3341926 h 3726930"/>
              <a:gd name="connsiteX2" fmla="*/ 8378871 w 8448675"/>
              <a:gd name="connsiteY2" fmla="*/ 3351451 h 3726930"/>
              <a:gd name="connsiteX3" fmla="*/ 8351614 w 8448675"/>
              <a:gd name="connsiteY3" fmla="*/ 2462577 h 3726930"/>
              <a:gd name="connsiteX4" fmla="*/ 95250 w 8448675"/>
              <a:gd name="connsiteY4" fmla="*/ 2462577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805477 h 3726930"/>
              <a:gd name="connsiteX1" fmla="*/ 86165 w 8448675"/>
              <a:gd name="connsiteY1" fmla="*/ 3341926 h 3726930"/>
              <a:gd name="connsiteX2" fmla="*/ 8378871 w 8448675"/>
              <a:gd name="connsiteY2" fmla="*/ 3351451 h 3726930"/>
              <a:gd name="connsiteX3" fmla="*/ 8351614 w 8448675"/>
              <a:gd name="connsiteY3" fmla="*/ 2462577 h 3726930"/>
              <a:gd name="connsiteX4" fmla="*/ 86165 w 8448675"/>
              <a:gd name="connsiteY4" fmla="*/ 2805477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805477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805477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833438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088138 w 8448675"/>
              <a:gd name="connsiteY7" fmla="*/ 1198437 h 3726930"/>
              <a:gd name="connsiteX8" fmla="*/ 8088138 w 8448675"/>
              <a:gd name="connsiteY8" fmla="*/ 995363 h 3726930"/>
              <a:gd name="connsiteX9" fmla="*/ 95250 w 8448675"/>
              <a:gd name="connsiteY9" fmla="*/ 833438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088138 w 8448675"/>
              <a:gd name="connsiteY7" fmla="*/ 1198437 h 3726930"/>
              <a:gd name="connsiteX8" fmla="*/ 8342529 w 8448675"/>
              <a:gd name="connsiteY8" fmla="*/ 928688 h 3726930"/>
              <a:gd name="connsiteX9" fmla="*/ 95250 w 8448675"/>
              <a:gd name="connsiteY9" fmla="*/ 833438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342529 w 8448675"/>
              <a:gd name="connsiteY7" fmla="*/ 1274637 h 3726930"/>
              <a:gd name="connsiteX8" fmla="*/ 8342529 w 8448675"/>
              <a:gd name="connsiteY8" fmla="*/ 928688 h 3726930"/>
              <a:gd name="connsiteX9" fmla="*/ 95250 w 8448675"/>
              <a:gd name="connsiteY9" fmla="*/ 833438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342529 w 8448675"/>
              <a:gd name="connsiteY7" fmla="*/ 1274637 h 3726930"/>
              <a:gd name="connsiteX8" fmla="*/ 8342529 w 8448675"/>
              <a:gd name="connsiteY8" fmla="*/ 928688 h 3726930"/>
              <a:gd name="connsiteX9" fmla="*/ 95250 w 8448675"/>
              <a:gd name="connsiteY9" fmla="*/ 833438 h 3726930"/>
              <a:gd name="connsiteX10" fmla="*/ 85724 w 8448675"/>
              <a:gd name="connsiteY10" fmla="*/ 39912 h 3726930"/>
              <a:gd name="connsiteX11" fmla="*/ 66674 w 8448675"/>
              <a:gd name="connsiteY11" fmla="*/ 496664 h 3726930"/>
              <a:gd name="connsiteX12" fmla="*/ 8220075 w 8448675"/>
              <a:gd name="connsiteY12" fmla="*/ 39912 h 3726930"/>
              <a:gd name="connsiteX13" fmla="*/ 85724 w 8448675"/>
              <a:gd name="connsiteY13" fmla="*/ 39912 h 3726930"/>
              <a:gd name="connsiteX14" fmla="*/ 19050 w 8448675"/>
              <a:gd name="connsiteY14" fmla="*/ 0 h 3726930"/>
              <a:gd name="connsiteX15" fmla="*/ 8382000 w 8448675"/>
              <a:gd name="connsiteY15" fmla="*/ 0 h 3726930"/>
              <a:gd name="connsiteX16" fmla="*/ 8448675 w 8448675"/>
              <a:gd name="connsiteY16" fmla="*/ 3726930 h 3726930"/>
              <a:gd name="connsiteX17" fmla="*/ 0 w 8448675"/>
              <a:gd name="connsiteY17" fmla="*/ 3707880 h 3726930"/>
              <a:gd name="connsiteX18" fmla="*/ 19050 w 8448675"/>
              <a:gd name="connsiteY18"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342529 w 8448675"/>
              <a:gd name="connsiteY7" fmla="*/ 1274637 h 3726930"/>
              <a:gd name="connsiteX8" fmla="*/ 8342529 w 8448675"/>
              <a:gd name="connsiteY8" fmla="*/ 928688 h 3726930"/>
              <a:gd name="connsiteX9" fmla="*/ 95250 w 8448675"/>
              <a:gd name="connsiteY9" fmla="*/ 833438 h 3726930"/>
              <a:gd name="connsiteX10" fmla="*/ 85724 w 8448675"/>
              <a:gd name="connsiteY10" fmla="*/ 39912 h 3726930"/>
              <a:gd name="connsiteX11" fmla="*/ 66674 w 8448675"/>
              <a:gd name="connsiteY11" fmla="*/ 496664 h 3726930"/>
              <a:gd name="connsiteX12" fmla="*/ 85724 w 8448675"/>
              <a:gd name="connsiteY12" fmla="*/ 39912 h 3726930"/>
              <a:gd name="connsiteX13" fmla="*/ 19050 w 8448675"/>
              <a:gd name="connsiteY13" fmla="*/ 0 h 3726930"/>
              <a:gd name="connsiteX14" fmla="*/ 8382000 w 8448675"/>
              <a:gd name="connsiteY14" fmla="*/ 0 h 3726930"/>
              <a:gd name="connsiteX15" fmla="*/ 8448675 w 8448675"/>
              <a:gd name="connsiteY15" fmla="*/ 3726930 h 3726930"/>
              <a:gd name="connsiteX16" fmla="*/ 0 w 8448675"/>
              <a:gd name="connsiteY16" fmla="*/ 3707880 h 3726930"/>
              <a:gd name="connsiteX17" fmla="*/ 19050 w 8448675"/>
              <a:gd name="connsiteY17"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342529 w 8448675"/>
              <a:gd name="connsiteY7" fmla="*/ 1274637 h 3726930"/>
              <a:gd name="connsiteX8" fmla="*/ 8342529 w 8448675"/>
              <a:gd name="connsiteY8" fmla="*/ 928688 h 3726930"/>
              <a:gd name="connsiteX9" fmla="*/ 95250 w 8448675"/>
              <a:gd name="connsiteY9" fmla="*/ 833438 h 3726930"/>
              <a:gd name="connsiteX10" fmla="*/ 19050 w 8448675"/>
              <a:gd name="connsiteY10" fmla="*/ 0 h 3726930"/>
              <a:gd name="connsiteX11" fmla="*/ 8382000 w 8448675"/>
              <a:gd name="connsiteY11" fmla="*/ 0 h 3726930"/>
              <a:gd name="connsiteX12" fmla="*/ 8448675 w 8448675"/>
              <a:gd name="connsiteY12" fmla="*/ 3726930 h 3726930"/>
              <a:gd name="connsiteX13" fmla="*/ 0 w 8448675"/>
              <a:gd name="connsiteY13" fmla="*/ 3707880 h 3726930"/>
              <a:gd name="connsiteX14" fmla="*/ 19050 w 8448675"/>
              <a:gd name="connsiteY14"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342529 w 8448675"/>
              <a:gd name="connsiteY7" fmla="*/ 1274637 h 3726930"/>
              <a:gd name="connsiteX8" fmla="*/ 8324358 w 8448675"/>
              <a:gd name="connsiteY8" fmla="*/ 871538 h 3726930"/>
              <a:gd name="connsiteX9" fmla="*/ 95250 w 8448675"/>
              <a:gd name="connsiteY9" fmla="*/ 833438 h 3726930"/>
              <a:gd name="connsiteX10" fmla="*/ 19050 w 8448675"/>
              <a:gd name="connsiteY10" fmla="*/ 0 h 3726930"/>
              <a:gd name="connsiteX11" fmla="*/ 8382000 w 8448675"/>
              <a:gd name="connsiteY11" fmla="*/ 0 h 3726930"/>
              <a:gd name="connsiteX12" fmla="*/ 8448675 w 8448675"/>
              <a:gd name="connsiteY12" fmla="*/ 3726930 h 3726930"/>
              <a:gd name="connsiteX13" fmla="*/ 0 w 8448675"/>
              <a:gd name="connsiteY13" fmla="*/ 3707880 h 3726930"/>
              <a:gd name="connsiteX14" fmla="*/ 19050 w 8448675"/>
              <a:gd name="connsiteY14"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776288 h 3726930"/>
              <a:gd name="connsiteX6" fmla="*/ 113421 w 8448675"/>
              <a:gd name="connsiteY6" fmla="*/ 1265112 h 3726930"/>
              <a:gd name="connsiteX7" fmla="*/ 8342529 w 8448675"/>
              <a:gd name="connsiteY7" fmla="*/ 1274637 h 3726930"/>
              <a:gd name="connsiteX8" fmla="*/ 8324358 w 8448675"/>
              <a:gd name="connsiteY8" fmla="*/ 871538 h 3726930"/>
              <a:gd name="connsiteX9" fmla="*/ 95250 w 8448675"/>
              <a:gd name="connsiteY9" fmla="*/ 776288 h 3726930"/>
              <a:gd name="connsiteX10" fmla="*/ 19050 w 8448675"/>
              <a:gd name="connsiteY10" fmla="*/ 0 h 3726930"/>
              <a:gd name="connsiteX11" fmla="*/ 8382000 w 8448675"/>
              <a:gd name="connsiteY11" fmla="*/ 0 h 3726930"/>
              <a:gd name="connsiteX12" fmla="*/ 8448675 w 8448675"/>
              <a:gd name="connsiteY12" fmla="*/ 3726930 h 3726930"/>
              <a:gd name="connsiteX13" fmla="*/ 0 w 8448675"/>
              <a:gd name="connsiteY13" fmla="*/ 3707880 h 3726930"/>
              <a:gd name="connsiteX14" fmla="*/ 19050 w 8448675"/>
              <a:gd name="connsiteY14"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776288 h 3726930"/>
              <a:gd name="connsiteX6" fmla="*/ 113421 w 8448675"/>
              <a:gd name="connsiteY6" fmla="*/ 1265112 h 3726930"/>
              <a:gd name="connsiteX7" fmla="*/ 8342529 w 8448675"/>
              <a:gd name="connsiteY7" fmla="*/ 1274637 h 3726930"/>
              <a:gd name="connsiteX8" fmla="*/ 8324358 w 8448675"/>
              <a:gd name="connsiteY8" fmla="*/ 871538 h 3726930"/>
              <a:gd name="connsiteX9" fmla="*/ 95250 w 8448675"/>
              <a:gd name="connsiteY9" fmla="*/ 776288 h 3726930"/>
              <a:gd name="connsiteX10" fmla="*/ 19050 w 8448675"/>
              <a:gd name="connsiteY10" fmla="*/ 0 h 3726930"/>
              <a:gd name="connsiteX11" fmla="*/ 8382000 w 8448675"/>
              <a:gd name="connsiteY11" fmla="*/ 0 h 3726930"/>
              <a:gd name="connsiteX12" fmla="*/ 8448675 w 8448675"/>
              <a:gd name="connsiteY12" fmla="*/ 3726930 h 3726930"/>
              <a:gd name="connsiteX13" fmla="*/ 0 w 8448675"/>
              <a:gd name="connsiteY13" fmla="*/ 3707880 h 3726930"/>
              <a:gd name="connsiteX14" fmla="*/ 19050 w 8448675"/>
              <a:gd name="connsiteY14"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776288 h 3726930"/>
              <a:gd name="connsiteX6" fmla="*/ 113421 w 8448675"/>
              <a:gd name="connsiteY6" fmla="*/ 1265112 h 3726930"/>
              <a:gd name="connsiteX7" fmla="*/ 8342529 w 8448675"/>
              <a:gd name="connsiteY7" fmla="*/ 1274637 h 3726930"/>
              <a:gd name="connsiteX8" fmla="*/ 8324358 w 8448675"/>
              <a:gd name="connsiteY8" fmla="*/ 871538 h 3726930"/>
              <a:gd name="connsiteX9" fmla="*/ 95250 w 8448675"/>
              <a:gd name="connsiteY9" fmla="*/ 776288 h 3726930"/>
              <a:gd name="connsiteX10" fmla="*/ 19050 w 8448675"/>
              <a:gd name="connsiteY10" fmla="*/ 0 h 3726930"/>
              <a:gd name="connsiteX11" fmla="*/ 8382000 w 8448675"/>
              <a:gd name="connsiteY11" fmla="*/ 0 h 3726930"/>
              <a:gd name="connsiteX12" fmla="*/ 8448675 w 8448675"/>
              <a:gd name="connsiteY12" fmla="*/ 3726930 h 3726930"/>
              <a:gd name="connsiteX13" fmla="*/ 0 w 8448675"/>
              <a:gd name="connsiteY13" fmla="*/ 3707880 h 3726930"/>
              <a:gd name="connsiteX14" fmla="*/ 19050 w 8448675"/>
              <a:gd name="connsiteY14" fmla="*/ 0 h 372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48675" h="3726930">
                <a:moveTo>
                  <a:pt x="86165" y="2757852"/>
                </a:moveTo>
                <a:cubicBezTo>
                  <a:pt x="83137" y="3050968"/>
                  <a:pt x="89193" y="3048810"/>
                  <a:pt x="86165" y="3341926"/>
                </a:cubicBezTo>
                <a:lnTo>
                  <a:pt x="8378871" y="3351451"/>
                </a:lnTo>
                <a:lnTo>
                  <a:pt x="8397041" y="2719752"/>
                </a:lnTo>
                <a:lnTo>
                  <a:pt x="86165" y="2757852"/>
                </a:lnTo>
                <a:close/>
                <a:moveTo>
                  <a:pt x="95250" y="776288"/>
                </a:moveTo>
                <a:lnTo>
                  <a:pt x="113421" y="1265112"/>
                </a:lnTo>
                <a:lnTo>
                  <a:pt x="8342529" y="1274637"/>
                </a:lnTo>
                <a:lnTo>
                  <a:pt x="8324358" y="871538"/>
                </a:lnTo>
                <a:cubicBezTo>
                  <a:pt x="4645528" y="973138"/>
                  <a:pt x="2838286" y="808038"/>
                  <a:pt x="95250" y="776288"/>
                </a:cubicBezTo>
                <a:close/>
                <a:moveTo>
                  <a:pt x="19050" y="0"/>
                </a:moveTo>
                <a:lnTo>
                  <a:pt x="8382000" y="0"/>
                </a:lnTo>
                <a:lnTo>
                  <a:pt x="8448675" y="3726930"/>
                </a:lnTo>
                <a:lnTo>
                  <a:pt x="0" y="3707880"/>
                </a:lnTo>
                <a:cubicBezTo>
                  <a:pt x="0" y="3589520"/>
                  <a:pt x="19050" y="118360"/>
                  <a:pt x="19050"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244097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11" name="Tekstvak 10"/>
          <p:cNvSpPr txBox="1"/>
          <p:nvPr/>
        </p:nvSpPr>
        <p:spPr>
          <a:xfrm>
            <a:off x="611560" y="905902"/>
            <a:ext cx="8424936" cy="340519"/>
          </a:xfrm>
          <a:prstGeom prst="roundRect">
            <a:avLst/>
          </a:prstGeom>
          <a:solidFill>
            <a:schemeClr val="bg1"/>
          </a:solidFill>
          <a:ln w="28575">
            <a:solidFill>
              <a:srgbClr val="3E7800"/>
            </a:solidFill>
          </a:ln>
        </p:spPr>
        <p:txBody>
          <a:bodyPr wrap="square" rtlCol="0">
            <a:spAutoFit/>
          </a:bodyPr>
          <a:lstStyle/>
          <a:p>
            <a:pPr marL="216000" defTabSz="914400"/>
            <a:r>
              <a:rPr lang="nl-BE" sz="1400" dirty="0" smtClean="0">
                <a:solidFill>
                  <a:srgbClr val="003300"/>
                </a:solidFill>
                <a:latin typeface="Arial" pitchFamily="34" charset="0"/>
                <a:cs typeface="Arial" pitchFamily="34" charset="0"/>
              </a:rPr>
              <a:t>V7. Zal klimaatverandering leiden tot de volgende verschijnselen?</a:t>
            </a:r>
          </a:p>
        </p:txBody>
      </p:sp>
      <p:sp>
        <p:nvSpPr>
          <p:cNvPr id="14" name="Rechthoek 13"/>
          <p:cNvSpPr/>
          <p:nvPr/>
        </p:nvSpPr>
        <p:spPr>
          <a:xfrm>
            <a:off x="5436096" y="347855"/>
            <a:ext cx="3610176" cy="261610"/>
          </a:xfrm>
          <a:prstGeom prst="rect">
            <a:avLst/>
          </a:prstGeom>
        </p:spPr>
        <p:txBody>
          <a:bodyPr wrap="square">
            <a:noAutofit/>
          </a:bodyPr>
          <a:lstStyle/>
          <a:p>
            <a:pPr algn="r" defTabSz="914400"/>
            <a:r>
              <a:rPr lang="nl-BE" sz="1400" b="1" dirty="0" smtClean="0">
                <a:solidFill>
                  <a:prstClr val="white"/>
                </a:solidFill>
                <a:latin typeface="Arial" pitchFamily="34" charset="0"/>
                <a:cs typeface="Arial" pitchFamily="34" charset="0"/>
              </a:rPr>
              <a:t>Gevolgen</a:t>
            </a:r>
          </a:p>
        </p:txBody>
      </p:sp>
      <p:sp>
        <p:nvSpPr>
          <p:cNvPr id="15"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smtClean="0"/>
              <a:t>Kennis</a:t>
            </a:r>
            <a:endParaRPr lang="nl-BE" sz="1400" dirty="0"/>
          </a:p>
        </p:txBody>
      </p:sp>
      <p:graphicFrame>
        <p:nvGraphicFramePr>
          <p:cNvPr id="16" name="Grafiek 15"/>
          <p:cNvGraphicFramePr/>
          <p:nvPr>
            <p:extLst/>
          </p:nvPr>
        </p:nvGraphicFramePr>
        <p:xfrm>
          <a:off x="3282448" y="1861509"/>
          <a:ext cx="4385896" cy="43037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Tabel 16"/>
          <p:cNvGraphicFramePr>
            <a:graphicFrameLocks noGrp="1"/>
          </p:cNvGraphicFramePr>
          <p:nvPr>
            <p:extLst/>
          </p:nvPr>
        </p:nvGraphicFramePr>
        <p:xfrm>
          <a:off x="323528" y="1628800"/>
          <a:ext cx="3816425" cy="4104461"/>
        </p:xfrm>
        <a:graphic>
          <a:graphicData uri="http://schemas.openxmlformats.org/drawingml/2006/table">
            <a:tbl>
              <a:tblPr/>
              <a:tblGrid>
                <a:gridCol w="2376265"/>
                <a:gridCol w="432048"/>
                <a:gridCol w="288032"/>
                <a:gridCol w="277393"/>
                <a:gridCol w="442687"/>
              </a:tblGrid>
              <a:tr h="296475">
                <a:tc>
                  <a:txBody>
                    <a:bodyPr/>
                    <a:lstStyle/>
                    <a:p>
                      <a:pPr algn="ctr">
                        <a:lnSpc>
                          <a:spcPct val="150000"/>
                        </a:lnSpc>
                        <a:spcAft>
                          <a:spcPts val="0"/>
                        </a:spcAft>
                      </a:pPr>
                      <a:endParaRPr lang="nl-NL" sz="900" dirty="0">
                        <a:solidFill>
                          <a:srgbClr val="000000"/>
                        </a:solidFill>
                        <a:latin typeface="Calibri"/>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05</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09</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13</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u="sng" dirty="0" smtClean="0">
                          <a:solidFill>
                            <a:srgbClr val="0000FF"/>
                          </a:solidFill>
                          <a:latin typeface="Calibri"/>
                          <a:ea typeface="Times New Roman"/>
                        </a:rPr>
                        <a:t>17</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r>
              <a:tr h="292922">
                <a:tc>
                  <a:txBody>
                    <a:bodyPr/>
                    <a:lstStyle/>
                    <a:p>
                      <a:pPr algn="r">
                        <a:lnSpc>
                          <a:spcPct val="75000"/>
                        </a:lnSpc>
                        <a:spcAft>
                          <a:spcPts val="0"/>
                        </a:spcAft>
                      </a:pPr>
                      <a:r>
                        <a:rPr lang="nl-NL" sz="1000" smtClean="0">
                          <a:solidFill>
                            <a:srgbClr val="000000"/>
                          </a:solidFill>
                          <a:latin typeface="Calibri"/>
                          <a:ea typeface="Times New Roman"/>
                        </a:rPr>
                        <a:t>het </a:t>
                      </a:r>
                      <a:r>
                        <a:rPr lang="nl-NL" sz="1000" dirty="0">
                          <a:solidFill>
                            <a:srgbClr val="000000"/>
                          </a:solidFill>
                          <a:latin typeface="Calibri"/>
                          <a:ea typeface="Times New Roman"/>
                        </a:rPr>
                        <a:t>afsmelten van gletsjers</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93</a:t>
                      </a:r>
                      <a:endParaRPr lang="nl-BE" sz="1000" dirty="0">
                        <a:latin typeface="Times New Roman"/>
                        <a:ea typeface="Times New Roman"/>
                      </a:endParaRPr>
                    </a:p>
                  </a:txBody>
                  <a:tcPr marL="38981" marR="38981" marT="0" marB="0" anchor="ctr">
                    <a:lnL>
                      <a:noFill/>
                    </a:lnL>
                    <a:lnR>
                      <a:noFill/>
                    </a:lnR>
                    <a:lnT>
                      <a:noFill/>
                    </a:lnT>
                    <a:lnB>
                      <a:noFill/>
                    </a:lnB>
                  </a:tcPr>
                </a:tc>
              </a:tr>
              <a:tr h="292922">
                <a:tc>
                  <a:txBody>
                    <a:bodyPr/>
                    <a:lstStyle/>
                    <a:p>
                      <a:pPr algn="r">
                        <a:lnSpc>
                          <a:spcPct val="75000"/>
                        </a:lnSpc>
                        <a:spcAft>
                          <a:spcPts val="0"/>
                        </a:spcAft>
                      </a:pPr>
                      <a:r>
                        <a:rPr lang="nl-NL" sz="1000" dirty="0">
                          <a:solidFill>
                            <a:srgbClr val="000000"/>
                          </a:solidFill>
                          <a:latin typeface="Calibri"/>
                          <a:ea typeface="Times New Roman"/>
                        </a:rPr>
                        <a:t>het afsmelten van de ijskap in het noorden</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96</a:t>
                      </a:r>
                      <a:endParaRPr lang="nl-BE" sz="100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92</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88</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92</a:t>
                      </a:r>
                      <a:endParaRPr lang="nl-BE" sz="1000" dirty="0">
                        <a:latin typeface="Times New Roman"/>
                        <a:ea typeface="Times New Roman"/>
                      </a:endParaRPr>
                    </a:p>
                  </a:txBody>
                  <a:tcPr marL="38981" marR="38981" marT="0" marB="0" anchor="ctr">
                    <a:lnL>
                      <a:noFill/>
                    </a:lnL>
                    <a:lnR>
                      <a:noFill/>
                    </a:lnR>
                    <a:lnT>
                      <a:noFill/>
                    </a:lnT>
                    <a:lnB>
                      <a:noFill/>
                    </a:lnB>
                  </a:tcPr>
                </a:tc>
              </a:tr>
              <a:tr h="292922">
                <a:tc>
                  <a:txBody>
                    <a:bodyPr/>
                    <a:lstStyle/>
                    <a:p>
                      <a:pPr algn="r">
                        <a:lnSpc>
                          <a:spcPct val="75000"/>
                        </a:lnSpc>
                        <a:spcAft>
                          <a:spcPts val="0"/>
                        </a:spcAft>
                      </a:pPr>
                      <a:r>
                        <a:rPr lang="nl-NL" sz="1000" dirty="0">
                          <a:solidFill>
                            <a:srgbClr val="000000"/>
                          </a:solidFill>
                          <a:latin typeface="Calibri"/>
                          <a:ea typeface="Times New Roman"/>
                        </a:rPr>
                        <a:t>een verhoging van de zeespiegel</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87</a:t>
                      </a:r>
                      <a:endParaRPr lang="nl-BE" sz="100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88</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82</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90</a:t>
                      </a:r>
                      <a:endParaRPr lang="nl-BE" sz="1000" dirty="0">
                        <a:latin typeface="Times New Roman"/>
                        <a:ea typeface="Times New Roman"/>
                      </a:endParaRPr>
                    </a:p>
                  </a:txBody>
                  <a:tcPr marL="38981" marR="38981" marT="0" marB="0" anchor="ctr">
                    <a:lnL>
                      <a:noFill/>
                    </a:lnL>
                    <a:lnR>
                      <a:noFill/>
                    </a:lnR>
                    <a:lnT>
                      <a:noFill/>
                    </a:lnT>
                    <a:lnB>
                      <a:noFill/>
                    </a:lnB>
                  </a:tcPr>
                </a:tc>
              </a:tr>
              <a:tr h="292922">
                <a:tc>
                  <a:txBody>
                    <a:bodyPr/>
                    <a:lstStyle/>
                    <a:p>
                      <a:pPr algn="r">
                        <a:lnSpc>
                          <a:spcPct val="75000"/>
                        </a:lnSpc>
                        <a:spcAft>
                          <a:spcPts val="0"/>
                        </a:spcAft>
                      </a:pPr>
                      <a:r>
                        <a:rPr lang="nl-NL" sz="1000" dirty="0" smtClean="0">
                          <a:solidFill>
                            <a:srgbClr val="000000"/>
                          </a:solidFill>
                          <a:latin typeface="Calibri"/>
                          <a:ea typeface="Times New Roman"/>
                        </a:rPr>
                        <a:t>meer </a:t>
                      </a:r>
                      <a:r>
                        <a:rPr lang="nl-NL" sz="1000" dirty="0">
                          <a:solidFill>
                            <a:srgbClr val="000000"/>
                          </a:solidFill>
                          <a:latin typeface="Calibri"/>
                          <a:ea typeface="Times New Roman"/>
                        </a:rPr>
                        <a:t>hittegolven</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89</a:t>
                      </a:r>
                      <a:endParaRPr lang="nl-BE" sz="100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81</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81</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87</a:t>
                      </a:r>
                      <a:endParaRPr lang="nl-BE" sz="1000" dirty="0">
                        <a:latin typeface="Times New Roman"/>
                        <a:ea typeface="Times New Roman"/>
                      </a:endParaRPr>
                    </a:p>
                  </a:txBody>
                  <a:tcPr marL="38981" marR="38981" marT="0" marB="0" anchor="ctr">
                    <a:lnL>
                      <a:noFill/>
                    </a:lnL>
                    <a:lnR>
                      <a:noFill/>
                    </a:lnR>
                    <a:lnT>
                      <a:noFill/>
                    </a:lnT>
                    <a:lnB>
                      <a:noFill/>
                    </a:lnB>
                  </a:tcPr>
                </a:tc>
              </a:tr>
              <a:tr h="292922">
                <a:tc>
                  <a:txBody>
                    <a:bodyPr/>
                    <a:lstStyle/>
                    <a:p>
                      <a:pPr algn="r">
                        <a:lnSpc>
                          <a:spcPct val="75000"/>
                        </a:lnSpc>
                        <a:spcAft>
                          <a:spcPts val="0"/>
                        </a:spcAft>
                      </a:pPr>
                      <a:r>
                        <a:rPr lang="nl-NL" sz="1000" dirty="0">
                          <a:solidFill>
                            <a:srgbClr val="000000"/>
                          </a:solidFill>
                          <a:latin typeface="Calibri"/>
                          <a:ea typeface="Times New Roman"/>
                        </a:rPr>
                        <a:t>meer orkanen en stormen</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90</a:t>
                      </a:r>
                      <a:endParaRPr lang="nl-BE" sz="100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84</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84</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87</a:t>
                      </a:r>
                      <a:endParaRPr lang="nl-BE" sz="1000" dirty="0">
                        <a:latin typeface="Times New Roman"/>
                        <a:ea typeface="Times New Roman"/>
                      </a:endParaRPr>
                    </a:p>
                  </a:txBody>
                  <a:tcPr marL="38981" marR="38981" marT="0" marB="0" anchor="ctr">
                    <a:lnL>
                      <a:noFill/>
                    </a:lnL>
                    <a:lnR>
                      <a:noFill/>
                    </a:lnR>
                    <a:lnT>
                      <a:noFill/>
                    </a:lnT>
                    <a:lnB>
                      <a:noFill/>
                    </a:lnB>
                  </a:tcPr>
                </a:tc>
              </a:tr>
              <a:tr h="292922">
                <a:tc>
                  <a:txBody>
                    <a:bodyPr/>
                    <a:lstStyle/>
                    <a:p>
                      <a:pPr algn="r">
                        <a:lnSpc>
                          <a:spcPct val="75000"/>
                        </a:lnSpc>
                        <a:spcAft>
                          <a:spcPts val="0"/>
                        </a:spcAft>
                      </a:pPr>
                      <a:r>
                        <a:rPr lang="nl-NL" sz="1000" dirty="0">
                          <a:solidFill>
                            <a:srgbClr val="000000"/>
                          </a:solidFill>
                          <a:latin typeface="Calibri"/>
                          <a:ea typeface="Times New Roman"/>
                        </a:rPr>
                        <a:t>meer neerslag in bepaalde regio’s, minder elders</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a:t>
                      </a:r>
                      <a:endParaRPr lang="nl-BE" sz="100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76</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76</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84</a:t>
                      </a:r>
                      <a:endParaRPr lang="nl-BE" sz="1000" dirty="0">
                        <a:latin typeface="Times New Roman"/>
                        <a:ea typeface="Times New Roman"/>
                      </a:endParaRPr>
                    </a:p>
                  </a:txBody>
                  <a:tcPr marL="38981" marR="38981" marT="0" marB="0" anchor="ctr">
                    <a:lnL>
                      <a:noFill/>
                    </a:lnL>
                    <a:lnR>
                      <a:noFill/>
                    </a:lnR>
                    <a:lnT>
                      <a:noFill/>
                    </a:lnT>
                    <a:lnB>
                      <a:noFill/>
                    </a:lnB>
                  </a:tcPr>
                </a:tc>
              </a:tr>
              <a:tr h="292922">
                <a:tc>
                  <a:txBody>
                    <a:bodyPr/>
                    <a:lstStyle/>
                    <a:p>
                      <a:pPr algn="r">
                        <a:lnSpc>
                          <a:spcPct val="75000"/>
                        </a:lnSpc>
                        <a:spcAft>
                          <a:spcPts val="0"/>
                        </a:spcAft>
                      </a:pPr>
                      <a:r>
                        <a:rPr lang="nl-NL" sz="1000" dirty="0">
                          <a:solidFill>
                            <a:srgbClr val="000000"/>
                          </a:solidFill>
                          <a:latin typeface="Calibri"/>
                          <a:ea typeface="Times New Roman"/>
                        </a:rPr>
                        <a:t>het uitsterven van dier- en plantensoorten</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75</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74</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79</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83</a:t>
                      </a:r>
                      <a:endParaRPr lang="nl-BE" sz="1000" dirty="0">
                        <a:latin typeface="Times New Roman"/>
                        <a:ea typeface="Times New Roman"/>
                      </a:endParaRPr>
                    </a:p>
                  </a:txBody>
                  <a:tcPr marL="38981" marR="38981" marT="0" marB="0" anchor="ctr">
                    <a:lnL>
                      <a:noFill/>
                    </a:lnL>
                    <a:lnR>
                      <a:noFill/>
                    </a:lnR>
                    <a:lnT>
                      <a:noFill/>
                    </a:lnT>
                    <a:lnB>
                      <a:noFill/>
                    </a:lnB>
                  </a:tcPr>
                </a:tc>
              </a:tr>
              <a:tr h="292922">
                <a:tc>
                  <a:txBody>
                    <a:bodyPr/>
                    <a:lstStyle/>
                    <a:p>
                      <a:pPr algn="r">
                        <a:lnSpc>
                          <a:spcPct val="75000"/>
                        </a:lnSpc>
                        <a:spcAft>
                          <a:spcPts val="0"/>
                        </a:spcAft>
                      </a:pPr>
                      <a:r>
                        <a:rPr lang="nl-NL" sz="1000" dirty="0">
                          <a:solidFill>
                            <a:srgbClr val="000000"/>
                          </a:solidFill>
                          <a:latin typeface="Calibri"/>
                          <a:ea typeface="Times New Roman"/>
                        </a:rPr>
                        <a:t>ondervoeding en hongersnood in de wereld</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60</a:t>
                      </a:r>
                      <a:endParaRPr lang="nl-BE" sz="100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53</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56</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68</a:t>
                      </a:r>
                      <a:endParaRPr lang="nl-BE" sz="1000" dirty="0">
                        <a:latin typeface="Times New Roman"/>
                        <a:ea typeface="Times New Roman"/>
                      </a:endParaRPr>
                    </a:p>
                  </a:txBody>
                  <a:tcPr marL="38981" marR="38981" marT="0" marB="0" anchor="ctr">
                    <a:lnL>
                      <a:noFill/>
                    </a:lnL>
                    <a:lnR>
                      <a:noFill/>
                    </a:lnR>
                    <a:lnT>
                      <a:noFill/>
                    </a:lnT>
                    <a:lnB>
                      <a:noFill/>
                    </a:lnB>
                  </a:tcPr>
                </a:tc>
              </a:tr>
              <a:tr h="292922">
                <a:tc>
                  <a:txBody>
                    <a:bodyPr/>
                    <a:lstStyle/>
                    <a:p>
                      <a:pPr algn="r">
                        <a:lnSpc>
                          <a:spcPct val="75000"/>
                        </a:lnSpc>
                        <a:spcAft>
                          <a:spcPts val="0"/>
                        </a:spcAft>
                      </a:pPr>
                      <a:r>
                        <a:rPr lang="nl-NL" sz="1000" dirty="0">
                          <a:solidFill>
                            <a:srgbClr val="000000"/>
                          </a:solidFill>
                          <a:latin typeface="Calibri"/>
                          <a:ea typeface="Times New Roman"/>
                        </a:rPr>
                        <a:t>malaria en gele koorts in onze streken</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21</a:t>
                      </a:r>
                      <a:endParaRPr lang="nl-BE" sz="100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21</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18</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20</a:t>
                      </a:r>
                      <a:endParaRPr lang="nl-BE" sz="1000" dirty="0">
                        <a:latin typeface="Times New Roman"/>
                        <a:ea typeface="Times New Roman"/>
                      </a:endParaRPr>
                    </a:p>
                  </a:txBody>
                  <a:tcPr marL="38981" marR="38981" marT="0" marB="0" anchor="ctr">
                    <a:lnL>
                      <a:noFill/>
                    </a:lnL>
                    <a:lnR>
                      <a:noFill/>
                    </a:lnR>
                    <a:lnT>
                      <a:noFill/>
                    </a:lnT>
                    <a:lnB>
                      <a:noFill/>
                    </a:lnB>
                  </a:tcPr>
                </a:tc>
              </a:tr>
              <a:tr h="292922">
                <a:tc>
                  <a:txBody>
                    <a:bodyPr/>
                    <a:lstStyle/>
                    <a:p>
                      <a:pPr algn="r">
                        <a:lnSpc>
                          <a:spcPct val="75000"/>
                        </a:lnSpc>
                        <a:spcAft>
                          <a:spcPts val="0"/>
                        </a:spcAft>
                      </a:pPr>
                      <a:r>
                        <a:rPr lang="nl-NL" sz="1000" dirty="0">
                          <a:solidFill>
                            <a:srgbClr val="000000"/>
                          </a:solidFill>
                          <a:latin typeface="Calibri"/>
                          <a:ea typeface="Times New Roman"/>
                        </a:rPr>
                        <a:t>meer </a:t>
                      </a:r>
                      <a:r>
                        <a:rPr lang="nl-NL" sz="1000" dirty="0" err="1">
                          <a:solidFill>
                            <a:srgbClr val="000000"/>
                          </a:solidFill>
                          <a:latin typeface="Calibri"/>
                          <a:ea typeface="Times New Roman"/>
                        </a:rPr>
                        <a:t>tsunami’s</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a:t>
                      </a:r>
                      <a:endParaRPr lang="nl-BE" sz="100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53</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60</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59</a:t>
                      </a:r>
                      <a:endParaRPr lang="nl-BE" sz="1000" dirty="0">
                        <a:latin typeface="Times New Roman"/>
                        <a:ea typeface="Times New Roman"/>
                      </a:endParaRPr>
                    </a:p>
                  </a:txBody>
                  <a:tcPr marL="38981" marR="38981" marT="0" marB="0" anchor="ctr">
                    <a:lnL>
                      <a:noFill/>
                    </a:lnL>
                    <a:lnR>
                      <a:noFill/>
                    </a:lnR>
                    <a:lnT>
                      <a:noFill/>
                    </a:lnT>
                    <a:lnB>
                      <a:noFill/>
                    </a:lnB>
                  </a:tcPr>
                </a:tc>
              </a:tr>
              <a:tr h="292922">
                <a:tc>
                  <a:txBody>
                    <a:bodyPr/>
                    <a:lstStyle/>
                    <a:p>
                      <a:pPr algn="r">
                        <a:lnSpc>
                          <a:spcPct val="75000"/>
                        </a:lnSpc>
                        <a:spcAft>
                          <a:spcPts val="0"/>
                        </a:spcAft>
                      </a:pPr>
                      <a:r>
                        <a:rPr lang="nl-NL" sz="1000" dirty="0">
                          <a:solidFill>
                            <a:srgbClr val="000000"/>
                          </a:solidFill>
                          <a:latin typeface="Calibri"/>
                          <a:ea typeface="Times New Roman"/>
                        </a:rPr>
                        <a:t>huidkanker</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66</a:t>
                      </a:r>
                      <a:endParaRPr lang="nl-BE" sz="100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46</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47</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49</a:t>
                      </a:r>
                      <a:endParaRPr lang="nl-BE" sz="1000" dirty="0">
                        <a:latin typeface="Times New Roman"/>
                        <a:ea typeface="Times New Roman"/>
                      </a:endParaRPr>
                    </a:p>
                  </a:txBody>
                  <a:tcPr marL="38981" marR="38981" marT="0" marB="0" anchor="ctr">
                    <a:lnL>
                      <a:noFill/>
                    </a:lnL>
                    <a:lnR>
                      <a:noFill/>
                    </a:lnR>
                    <a:lnT>
                      <a:noFill/>
                    </a:lnT>
                    <a:lnB>
                      <a:noFill/>
                    </a:lnB>
                  </a:tcPr>
                </a:tc>
              </a:tr>
              <a:tr h="292922">
                <a:tc>
                  <a:txBody>
                    <a:bodyPr/>
                    <a:lstStyle/>
                    <a:p>
                      <a:pPr algn="r">
                        <a:lnSpc>
                          <a:spcPct val="75000"/>
                        </a:lnSpc>
                        <a:spcAft>
                          <a:spcPts val="0"/>
                        </a:spcAft>
                      </a:pPr>
                      <a:r>
                        <a:rPr lang="nl-NL" sz="1000" dirty="0">
                          <a:solidFill>
                            <a:srgbClr val="000000"/>
                          </a:solidFill>
                          <a:latin typeface="Calibri"/>
                          <a:ea typeface="Times New Roman"/>
                        </a:rPr>
                        <a:t>het opdrogen van de Middellandse Zee</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a:t>
                      </a:r>
                      <a:endParaRPr lang="nl-BE" sz="100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36</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15</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17</a:t>
                      </a:r>
                      <a:endParaRPr lang="nl-BE" sz="1000" dirty="0">
                        <a:latin typeface="Times New Roman"/>
                        <a:ea typeface="Times New Roman"/>
                      </a:endParaRPr>
                    </a:p>
                  </a:txBody>
                  <a:tcPr marL="38981" marR="38981" marT="0" marB="0" anchor="ctr">
                    <a:lnL>
                      <a:noFill/>
                    </a:lnL>
                    <a:lnR>
                      <a:noFill/>
                    </a:lnR>
                    <a:lnT>
                      <a:noFill/>
                    </a:lnT>
                    <a:lnB>
                      <a:noFill/>
                    </a:lnB>
                  </a:tcPr>
                </a:tc>
              </a:tr>
              <a:tr h="292922">
                <a:tc>
                  <a:txBody>
                    <a:bodyPr/>
                    <a:lstStyle/>
                    <a:p>
                      <a:pPr algn="r">
                        <a:lnSpc>
                          <a:spcPct val="75000"/>
                        </a:lnSpc>
                        <a:spcAft>
                          <a:spcPts val="0"/>
                        </a:spcAft>
                      </a:pPr>
                      <a:r>
                        <a:rPr lang="nl-NL" sz="1000" dirty="0">
                          <a:solidFill>
                            <a:srgbClr val="000000"/>
                          </a:solidFill>
                          <a:latin typeface="Calibri"/>
                          <a:ea typeface="Times New Roman"/>
                        </a:rPr>
                        <a:t>meer heetwaterbronnen in IJsland</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40</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23</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11</a:t>
                      </a:r>
                      <a:endParaRPr lang="nl-BE" sz="1000" dirty="0">
                        <a:latin typeface="Times New Roman"/>
                        <a:ea typeface="Times New Roman"/>
                      </a:endParaRPr>
                    </a:p>
                  </a:txBody>
                  <a:tcPr marL="38981" marR="3898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12</a:t>
                      </a:r>
                      <a:endParaRPr lang="nl-BE" sz="1000" dirty="0">
                        <a:latin typeface="Times New Roman"/>
                        <a:ea typeface="Times New Roman"/>
                      </a:endParaRPr>
                    </a:p>
                  </a:txBody>
                  <a:tcPr marL="38981" marR="38981" marT="0" marB="0" anchor="ctr">
                    <a:lnL>
                      <a:noFill/>
                    </a:lnL>
                    <a:lnR>
                      <a:noFill/>
                    </a:lnR>
                    <a:lnT>
                      <a:noFill/>
                    </a:lnT>
                    <a:lnB>
                      <a:noFill/>
                    </a:lnB>
                  </a:tcPr>
                </a:tc>
              </a:tr>
            </a:tbl>
          </a:graphicData>
        </a:graphic>
      </p:graphicFrame>
      <p:sp>
        <p:nvSpPr>
          <p:cNvPr id="169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nl-BE" smtClean="0">
                <a:solidFill>
                  <a:prstClr val="black"/>
                </a:solidFill>
                <a:latin typeface="Arial" pitchFamily="34" charset="0"/>
                <a:cs typeface="Arial" pitchFamily="34" charset="0"/>
              </a:rPr>
              <a:t/>
            </a:r>
            <a:br>
              <a:rPr lang="nl-BE" smtClean="0">
                <a:solidFill>
                  <a:prstClr val="black"/>
                </a:solidFill>
                <a:latin typeface="Arial" pitchFamily="34" charset="0"/>
                <a:cs typeface="Arial" pitchFamily="34" charset="0"/>
              </a:rPr>
            </a:br>
            <a:endParaRPr lang="nl-BE" smtClean="0">
              <a:solidFill>
                <a:prstClr val="black"/>
              </a:solidFill>
              <a:latin typeface="Arial" pitchFamily="34" charset="0"/>
              <a:cs typeface="Arial" pitchFamily="34" charset="0"/>
            </a:endParaRPr>
          </a:p>
        </p:txBody>
      </p:sp>
      <p:sp>
        <p:nvSpPr>
          <p:cNvPr id="169989" name="Text Box 5"/>
          <p:cNvSpPr txBox="1">
            <a:spLocks noChangeArrowheads="1"/>
          </p:cNvSpPr>
          <p:nvPr/>
        </p:nvSpPr>
        <p:spPr bwMode="auto">
          <a:xfrm rot="16200000">
            <a:off x="-103380" y="5167886"/>
            <a:ext cx="654694" cy="277972"/>
          </a:xfrm>
          <a:prstGeom prst="rect">
            <a:avLst/>
          </a:prstGeom>
          <a:solidFill>
            <a:srgbClr val="B50042"/>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dirty="0" smtClean="0">
                <a:solidFill>
                  <a:srgbClr val="FFFFFF"/>
                </a:solidFill>
                <a:cs typeface="Arial" pitchFamily="34" charset="0"/>
              </a:rPr>
              <a:t>FOUTIEF</a:t>
            </a:r>
            <a:endParaRPr lang="nl-BE" dirty="0" smtClean="0">
              <a:solidFill>
                <a:prstClr val="black"/>
              </a:solidFill>
              <a:latin typeface="Arial" pitchFamily="34" charset="0"/>
              <a:cs typeface="Arial" pitchFamily="34" charset="0"/>
            </a:endParaRPr>
          </a:p>
        </p:txBody>
      </p:sp>
      <p:sp>
        <p:nvSpPr>
          <p:cNvPr id="169990" name="AutoShape 58"/>
          <p:cNvSpPr>
            <a:spLocks noChangeArrowheads="1"/>
          </p:cNvSpPr>
          <p:nvPr/>
        </p:nvSpPr>
        <p:spPr bwMode="auto">
          <a:xfrm flipH="1">
            <a:off x="107504" y="4185656"/>
            <a:ext cx="361950" cy="293071"/>
          </a:xfrm>
          <a:custGeom>
            <a:avLst/>
            <a:gdLst>
              <a:gd name="T0" fmla="*/ 258543 w 21600"/>
              <a:gd name="T1" fmla="*/ 0 h 21600"/>
              <a:gd name="T2" fmla="*/ 155119 w 21600"/>
              <a:gd name="T3" fmla="*/ 104775 h 21600"/>
              <a:gd name="T4" fmla="*/ 0 w 21600"/>
              <a:gd name="T5" fmla="*/ 261952 h 21600"/>
              <a:gd name="T6" fmla="*/ 155119 w 21600"/>
              <a:gd name="T7" fmla="*/ 314325 h 21600"/>
              <a:gd name="T8" fmla="*/ 310238 w 21600"/>
              <a:gd name="T9" fmla="*/ 218281 h 21600"/>
              <a:gd name="T10" fmla="*/ 361950 w 21600"/>
              <a:gd name="T11" fmla="*/ 1047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8000"/>
          </a:solidFill>
          <a:ln w="38100">
            <a:solidFill>
              <a:srgbClr val="008000"/>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defTabSz="914400"/>
            <a:endParaRPr lang="nl-BE">
              <a:solidFill>
                <a:prstClr val="black"/>
              </a:solidFill>
            </a:endParaRPr>
          </a:p>
        </p:txBody>
      </p:sp>
      <p:sp>
        <p:nvSpPr>
          <p:cNvPr id="169991" name="AutoShape 59"/>
          <p:cNvSpPr>
            <a:spLocks noChangeArrowheads="1"/>
          </p:cNvSpPr>
          <p:nvPr/>
        </p:nvSpPr>
        <p:spPr bwMode="auto">
          <a:xfrm rot="10800000">
            <a:off x="97979" y="4612190"/>
            <a:ext cx="381000" cy="293071"/>
          </a:xfrm>
          <a:custGeom>
            <a:avLst/>
            <a:gdLst>
              <a:gd name="T0" fmla="*/ 272150 w 21600"/>
              <a:gd name="T1" fmla="*/ 0 h 21600"/>
              <a:gd name="T2" fmla="*/ 163283 w 21600"/>
              <a:gd name="T3" fmla="*/ 104775 h 21600"/>
              <a:gd name="T4" fmla="*/ 0 w 21600"/>
              <a:gd name="T5" fmla="*/ 261952 h 21600"/>
              <a:gd name="T6" fmla="*/ 163283 w 21600"/>
              <a:gd name="T7" fmla="*/ 314325 h 21600"/>
              <a:gd name="T8" fmla="*/ 326566 w 21600"/>
              <a:gd name="T9" fmla="*/ 218281 h 21600"/>
              <a:gd name="T10" fmla="*/ 381000 w 21600"/>
              <a:gd name="T11" fmla="*/ 1047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B50042"/>
          </a:solidFill>
          <a:ln w="38100">
            <a:solidFill>
              <a:srgbClr val="B5004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defTabSz="914400"/>
            <a:endParaRPr lang="nl-BE">
              <a:solidFill>
                <a:prstClr val="black"/>
              </a:solidFill>
            </a:endParaRPr>
          </a:p>
        </p:txBody>
      </p:sp>
      <p:graphicFrame>
        <p:nvGraphicFramePr>
          <p:cNvPr id="25" name="Tabel 24"/>
          <p:cNvGraphicFramePr>
            <a:graphicFrameLocks noGrp="1"/>
          </p:cNvGraphicFramePr>
          <p:nvPr/>
        </p:nvGraphicFramePr>
        <p:xfrm>
          <a:off x="7524328" y="1680092"/>
          <a:ext cx="1296144" cy="4053164"/>
        </p:xfrm>
        <a:graphic>
          <a:graphicData uri="http://schemas.openxmlformats.org/drawingml/2006/table">
            <a:tbl>
              <a:tblPr/>
              <a:tblGrid>
                <a:gridCol w="323798"/>
                <a:gridCol w="324274"/>
                <a:gridCol w="323798"/>
                <a:gridCol w="324274"/>
              </a:tblGrid>
              <a:tr h="315125">
                <a:tc>
                  <a:txBody>
                    <a:bodyPr/>
                    <a:lstStyle/>
                    <a:p>
                      <a:pPr algn="ctr">
                        <a:lnSpc>
                          <a:spcPct val="150000"/>
                        </a:lnSpc>
                        <a:spcAft>
                          <a:spcPts val="0"/>
                        </a:spcAft>
                      </a:pPr>
                      <a:r>
                        <a:rPr lang="nl-NL" sz="1000" b="1" u="sng" dirty="0" smtClean="0">
                          <a:solidFill>
                            <a:srgbClr val="0000FF"/>
                          </a:solidFill>
                          <a:latin typeface="Calibri"/>
                          <a:ea typeface="Times New Roman"/>
                        </a:rPr>
                        <a:t>17</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13</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09</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05</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r>
              <a:tr h="281235">
                <a:tc>
                  <a:txBody>
                    <a:bodyPr/>
                    <a:lstStyle/>
                    <a:p>
                      <a:pPr algn="ctr">
                        <a:lnSpc>
                          <a:spcPct val="150000"/>
                        </a:lnSpc>
                        <a:spcAft>
                          <a:spcPts val="0"/>
                        </a:spcAft>
                      </a:pPr>
                      <a:r>
                        <a:rPr lang="nl-NL" sz="1000" b="1">
                          <a:solidFill>
                            <a:srgbClr val="FF0000"/>
                          </a:solidFill>
                          <a:latin typeface="Calibri"/>
                          <a:ea typeface="Times New Roman"/>
                        </a:rPr>
                        <a:t>1</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a:t>
                      </a:r>
                      <a:endParaRPr lang="nl-BE" sz="1000" dirty="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000">
                        <a:latin typeface="Times New Roman"/>
                        <a:ea typeface="Times New Roman"/>
                      </a:endParaRPr>
                    </a:p>
                  </a:txBody>
                  <a:tcPr marL="39045" marR="39045" marT="0" marB="0" anchor="ctr">
                    <a:lnL>
                      <a:noFill/>
                    </a:lnL>
                    <a:lnR>
                      <a:noFill/>
                    </a:lnR>
                    <a:lnT>
                      <a:noFill/>
                    </a:lnT>
                    <a:lnB>
                      <a:noFill/>
                    </a:lnB>
                  </a:tcPr>
                </a:tc>
              </a:tr>
              <a:tr h="288067">
                <a:tc>
                  <a:txBody>
                    <a:bodyPr/>
                    <a:lstStyle/>
                    <a:p>
                      <a:pPr algn="ctr">
                        <a:lnSpc>
                          <a:spcPct val="150000"/>
                        </a:lnSpc>
                        <a:spcAft>
                          <a:spcPts val="0"/>
                        </a:spcAft>
                      </a:pPr>
                      <a:r>
                        <a:rPr lang="nl-NL" sz="1000" b="1">
                          <a:solidFill>
                            <a:srgbClr val="FF0000"/>
                          </a:solidFill>
                          <a:latin typeface="Calibri"/>
                          <a:ea typeface="Times New Roman"/>
                        </a:rPr>
                        <a:t>2</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2</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2</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a:t>
                      </a:r>
                      <a:endParaRPr lang="nl-BE" sz="1000" dirty="0">
                        <a:latin typeface="Times New Roman"/>
                        <a:ea typeface="Times New Roman"/>
                      </a:endParaRPr>
                    </a:p>
                  </a:txBody>
                  <a:tcPr marL="39045" marR="39045" marT="0" marB="0" anchor="ctr">
                    <a:lnL>
                      <a:noFill/>
                    </a:lnL>
                    <a:lnR>
                      <a:noFill/>
                    </a:lnR>
                    <a:lnT>
                      <a:noFill/>
                    </a:lnT>
                    <a:lnB>
                      <a:noFill/>
                    </a:lnB>
                  </a:tcPr>
                </a:tc>
              </a:tr>
              <a:tr h="288067">
                <a:tc>
                  <a:txBody>
                    <a:bodyPr/>
                    <a:lstStyle/>
                    <a:p>
                      <a:pPr algn="ctr">
                        <a:lnSpc>
                          <a:spcPct val="150000"/>
                        </a:lnSpc>
                        <a:spcAft>
                          <a:spcPts val="0"/>
                        </a:spcAft>
                      </a:pPr>
                      <a:r>
                        <a:rPr lang="nl-NL" sz="1000" b="1" dirty="0">
                          <a:solidFill>
                            <a:srgbClr val="FF0000"/>
                          </a:solidFill>
                          <a:latin typeface="Calibri"/>
                          <a:ea typeface="Times New Roman"/>
                        </a:rPr>
                        <a:t>2</a:t>
                      </a:r>
                      <a:endParaRPr lang="nl-BE" sz="1000" dirty="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3</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3</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a:t>
                      </a:r>
                      <a:endParaRPr lang="nl-BE" sz="1000" dirty="0">
                        <a:latin typeface="Times New Roman"/>
                        <a:ea typeface="Times New Roman"/>
                      </a:endParaRPr>
                    </a:p>
                  </a:txBody>
                  <a:tcPr marL="39045" marR="39045" marT="0" marB="0" anchor="ctr">
                    <a:lnL>
                      <a:noFill/>
                    </a:lnL>
                    <a:lnR>
                      <a:noFill/>
                    </a:lnR>
                    <a:lnT>
                      <a:noFill/>
                    </a:lnT>
                    <a:lnB>
                      <a:noFill/>
                    </a:lnB>
                  </a:tcPr>
                </a:tc>
              </a:tr>
              <a:tr h="288067">
                <a:tc>
                  <a:txBody>
                    <a:bodyPr/>
                    <a:lstStyle/>
                    <a:p>
                      <a:pPr algn="ctr">
                        <a:lnSpc>
                          <a:spcPct val="150000"/>
                        </a:lnSpc>
                        <a:spcAft>
                          <a:spcPts val="0"/>
                        </a:spcAft>
                      </a:pPr>
                      <a:r>
                        <a:rPr lang="nl-NL" sz="1000" b="1">
                          <a:solidFill>
                            <a:srgbClr val="FF0000"/>
                          </a:solidFill>
                          <a:latin typeface="Calibri"/>
                          <a:ea typeface="Times New Roman"/>
                        </a:rPr>
                        <a:t>3</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5</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3</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a:t>
                      </a:r>
                      <a:endParaRPr lang="nl-BE" sz="1000" dirty="0">
                        <a:latin typeface="Times New Roman"/>
                        <a:ea typeface="Times New Roman"/>
                      </a:endParaRPr>
                    </a:p>
                  </a:txBody>
                  <a:tcPr marL="39045" marR="39045" marT="0" marB="0" anchor="ctr">
                    <a:lnL>
                      <a:noFill/>
                    </a:lnL>
                    <a:lnR>
                      <a:noFill/>
                    </a:lnR>
                    <a:lnT>
                      <a:noFill/>
                    </a:lnT>
                    <a:lnB>
                      <a:noFill/>
                    </a:lnB>
                  </a:tcPr>
                </a:tc>
              </a:tr>
              <a:tr h="288067">
                <a:tc>
                  <a:txBody>
                    <a:bodyPr/>
                    <a:lstStyle/>
                    <a:p>
                      <a:pPr algn="ctr">
                        <a:lnSpc>
                          <a:spcPct val="150000"/>
                        </a:lnSpc>
                        <a:spcAft>
                          <a:spcPts val="0"/>
                        </a:spcAft>
                      </a:pPr>
                      <a:r>
                        <a:rPr lang="nl-NL" sz="1000" b="1">
                          <a:solidFill>
                            <a:srgbClr val="FF0000"/>
                          </a:solidFill>
                          <a:latin typeface="Calibri"/>
                          <a:ea typeface="Times New Roman"/>
                        </a:rPr>
                        <a:t>3</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3</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4</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a:t>
                      </a:r>
                      <a:endParaRPr lang="nl-BE" sz="1000" dirty="0">
                        <a:latin typeface="Times New Roman"/>
                        <a:ea typeface="Times New Roman"/>
                      </a:endParaRPr>
                    </a:p>
                  </a:txBody>
                  <a:tcPr marL="39045" marR="39045" marT="0" marB="0" anchor="ctr">
                    <a:lnL>
                      <a:noFill/>
                    </a:lnL>
                    <a:lnR>
                      <a:noFill/>
                    </a:lnR>
                    <a:lnT>
                      <a:noFill/>
                    </a:lnT>
                    <a:lnB>
                      <a:noFill/>
                    </a:lnB>
                  </a:tcPr>
                </a:tc>
              </a:tr>
              <a:tr h="288067">
                <a:tc>
                  <a:txBody>
                    <a:bodyPr/>
                    <a:lstStyle/>
                    <a:p>
                      <a:pPr algn="ctr">
                        <a:lnSpc>
                          <a:spcPct val="150000"/>
                        </a:lnSpc>
                        <a:spcAft>
                          <a:spcPts val="0"/>
                        </a:spcAft>
                      </a:pPr>
                      <a:r>
                        <a:rPr lang="nl-NL" sz="1000" b="1">
                          <a:solidFill>
                            <a:srgbClr val="FF0000"/>
                          </a:solidFill>
                          <a:latin typeface="Calibri"/>
                          <a:ea typeface="Times New Roman"/>
                        </a:rPr>
                        <a:t>3</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5</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5</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a:t>
                      </a:r>
                      <a:endParaRPr lang="nl-BE" sz="1000" dirty="0">
                        <a:latin typeface="Times New Roman"/>
                        <a:ea typeface="Times New Roman"/>
                      </a:endParaRPr>
                    </a:p>
                  </a:txBody>
                  <a:tcPr marL="39045" marR="39045" marT="0" marB="0" anchor="ctr">
                    <a:lnL>
                      <a:noFill/>
                    </a:lnL>
                    <a:lnR>
                      <a:noFill/>
                    </a:lnR>
                    <a:lnT>
                      <a:noFill/>
                    </a:lnT>
                    <a:lnB>
                      <a:noFill/>
                    </a:lnB>
                  </a:tcPr>
                </a:tc>
              </a:tr>
              <a:tr h="288067">
                <a:tc>
                  <a:txBody>
                    <a:bodyPr/>
                    <a:lstStyle/>
                    <a:p>
                      <a:pPr algn="ctr">
                        <a:lnSpc>
                          <a:spcPct val="150000"/>
                        </a:lnSpc>
                        <a:spcAft>
                          <a:spcPts val="0"/>
                        </a:spcAft>
                      </a:pPr>
                      <a:r>
                        <a:rPr lang="nl-NL" sz="1000" b="1">
                          <a:solidFill>
                            <a:srgbClr val="FF0000"/>
                          </a:solidFill>
                          <a:latin typeface="Calibri"/>
                          <a:ea typeface="Times New Roman"/>
                        </a:rPr>
                        <a:t>4</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5</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7</a:t>
                      </a:r>
                      <a:endParaRPr lang="nl-BE" sz="1000" dirty="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a:t>
                      </a:r>
                      <a:endParaRPr lang="nl-BE" sz="1000" dirty="0">
                        <a:latin typeface="Times New Roman"/>
                        <a:ea typeface="Times New Roman"/>
                      </a:endParaRPr>
                    </a:p>
                  </a:txBody>
                  <a:tcPr marL="39045" marR="39045" marT="0" marB="0" anchor="ctr">
                    <a:lnL>
                      <a:noFill/>
                    </a:lnL>
                    <a:lnR>
                      <a:noFill/>
                    </a:lnR>
                    <a:lnT>
                      <a:noFill/>
                    </a:lnT>
                    <a:lnB>
                      <a:noFill/>
                    </a:lnB>
                  </a:tcPr>
                </a:tc>
              </a:tr>
              <a:tr h="288067">
                <a:tc>
                  <a:txBody>
                    <a:bodyPr/>
                    <a:lstStyle/>
                    <a:p>
                      <a:pPr algn="ctr">
                        <a:lnSpc>
                          <a:spcPct val="150000"/>
                        </a:lnSpc>
                        <a:spcAft>
                          <a:spcPts val="0"/>
                        </a:spcAft>
                      </a:pPr>
                      <a:r>
                        <a:rPr lang="nl-NL" sz="1000" b="1">
                          <a:solidFill>
                            <a:srgbClr val="FF0000"/>
                          </a:solidFill>
                          <a:latin typeface="Calibri"/>
                          <a:ea typeface="Times New Roman"/>
                        </a:rPr>
                        <a:t>10</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14</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20</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a:t>
                      </a:r>
                      <a:endParaRPr lang="nl-BE" sz="1000" dirty="0">
                        <a:latin typeface="Times New Roman"/>
                        <a:ea typeface="Times New Roman"/>
                      </a:endParaRPr>
                    </a:p>
                  </a:txBody>
                  <a:tcPr marL="39045" marR="39045" marT="0" marB="0" anchor="ctr">
                    <a:lnL>
                      <a:noFill/>
                    </a:lnL>
                    <a:lnR>
                      <a:noFill/>
                    </a:lnR>
                    <a:lnT>
                      <a:noFill/>
                    </a:lnT>
                    <a:lnB>
                      <a:noFill/>
                    </a:lnB>
                  </a:tcPr>
                </a:tc>
              </a:tr>
              <a:tr h="288067">
                <a:tc>
                  <a:txBody>
                    <a:bodyPr/>
                    <a:lstStyle/>
                    <a:p>
                      <a:pPr algn="ctr">
                        <a:lnSpc>
                          <a:spcPct val="150000"/>
                        </a:lnSpc>
                        <a:spcAft>
                          <a:spcPts val="0"/>
                        </a:spcAft>
                      </a:pPr>
                      <a:r>
                        <a:rPr lang="nl-NL" sz="1000" b="1">
                          <a:solidFill>
                            <a:srgbClr val="FF0000"/>
                          </a:solidFill>
                          <a:latin typeface="Calibri"/>
                          <a:ea typeface="Times New Roman"/>
                        </a:rPr>
                        <a:t>24</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21</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38</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a:t>
                      </a:r>
                      <a:endParaRPr lang="nl-BE" sz="1000" dirty="0">
                        <a:latin typeface="Times New Roman"/>
                        <a:ea typeface="Times New Roman"/>
                      </a:endParaRPr>
                    </a:p>
                  </a:txBody>
                  <a:tcPr marL="39045" marR="39045" marT="0" marB="0" anchor="ctr">
                    <a:lnL>
                      <a:noFill/>
                    </a:lnL>
                    <a:lnR>
                      <a:noFill/>
                    </a:lnR>
                    <a:lnT>
                      <a:noFill/>
                    </a:lnT>
                    <a:lnB>
                      <a:noFill/>
                    </a:lnB>
                  </a:tcPr>
                </a:tc>
              </a:tr>
              <a:tr h="288067">
                <a:tc>
                  <a:txBody>
                    <a:bodyPr/>
                    <a:lstStyle/>
                    <a:p>
                      <a:pPr algn="ctr">
                        <a:lnSpc>
                          <a:spcPct val="150000"/>
                        </a:lnSpc>
                        <a:spcAft>
                          <a:spcPts val="0"/>
                        </a:spcAft>
                      </a:pPr>
                      <a:r>
                        <a:rPr lang="nl-NL" sz="1000" b="1">
                          <a:solidFill>
                            <a:srgbClr val="FF0000"/>
                          </a:solidFill>
                          <a:latin typeface="Calibri"/>
                          <a:ea typeface="Times New Roman"/>
                        </a:rPr>
                        <a:t>16</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15</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23</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a:t>
                      </a:r>
                      <a:endParaRPr lang="nl-BE" sz="1000" dirty="0">
                        <a:latin typeface="Times New Roman"/>
                        <a:ea typeface="Times New Roman"/>
                      </a:endParaRPr>
                    </a:p>
                  </a:txBody>
                  <a:tcPr marL="39045" marR="39045" marT="0" marB="0" anchor="ctr">
                    <a:lnL>
                      <a:noFill/>
                    </a:lnL>
                    <a:lnR>
                      <a:noFill/>
                    </a:lnR>
                    <a:lnT>
                      <a:noFill/>
                    </a:lnT>
                    <a:lnB>
                      <a:noFill/>
                    </a:lnB>
                  </a:tcPr>
                </a:tc>
              </a:tr>
              <a:tr h="288067">
                <a:tc>
                  <a:txBody>
                    <a:bodyPr/>
                    <a:lstStyle/>
                    <a:p>
                      <a:pPr algn="ctr">
                        <a:lnSpc>
                          <a:spcPct val="150000"/>
                        </a:lnSpc>
                        <a:spcAft>
                          <a:spcPts val="0"/>
                        </a:spcAft>
                      </a:pPr>
                      <a:r>
                        <a:rPr lang="nl-NL" sz="1000" b="1">
                          <a:solidFill>
                            <a:srgbClr val="FF0000"/>
                          </a:solidFill>
                          <a:latin typeface="Calibri"/>
                          <a:ea typeface="Times New Roman"/>
                        </a:rPr>
                        <a:t>18</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15</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23</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a:t>
                      </a:r>
                      <a:endParaRPr lang="nl-BE" sz="1000" dirty="0">
                        <a:latin typeface="Times New Roman"/>
                        <a:ea typeface="Times New Roman"/>
                      </a:endParaRPr>
                    </a:p>
                  </a:txBody>
                  <a:tcPr marL="39045" marR="39045" marT="0" marB="0" anchor="ctr">
                    <a:lnL>
                      <a:noFill/>
                    </a:lnL>
                    <a:lnR>
                      <a:noFill/>
                    </a:lnR>
                    <a:lnT>
                      <a:noFill/>
                    </a:lnT>
                    <a:lnB>
                      <a:noFill/>
                    </a:lnB>
                  </a:tcPr>
                </a:tc>
              </a:tr>
              <a:tr h="288067">
                <a:tc>
                  <a:txBody>
                    <a:bodyPr/>
                    <a:lstStyle/>
                    <a:p>
                      <a:pPr algn="ctr">
                        <a:lnSpc>
                          <a:spcPct val="150000"/>
                        </a:lnSpc>
                        <a:spcAft>
                          <a:spcPts val="0"/>
                        </a:spcAft>
                      </a:pPr>
                      <a:r>
                        <a:rPr lang="nl-NL" sz="1000" b="1">
                          <a:solidFill>
                            <a:srgbClr val="FF0000"/>
                          </a:solidFill>
                          <a:latin typeface="Calibri"/>
                          <a:ea typeface="Times New Roman"/>
                        </a:rPr>
                        <a:t>32</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31</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31</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a:t>
                      </a:r>
                      <a:endParaRPr lang="nl-BE" sz="1000" dirty="0">
                        <a:latin typeface="Times New Roman"/>
                        <a:ea typeface="Times New Roman"/>
                      </a:endParaRPr>
                    </a:p>
                  </a:txBody>
                  <a:tcPr marL="39045" marR="39045" marT="0" marB="0" anchor="ctr">
                    <a:lnL>
                      <a:noFill/>
                    </a:lnL>
                    <a:lnR>
                      <a:noFill/>
                    </a:lnR>
                    <a:lnT>
                      <a:noFill/>
                    </a:lnT>
                    <a:lnB>
                      <a:noFill/>
                    </a:lnB>
                  </a:tcPr>
                </a:tc>
              </a:tr>
              <a:tr h="288067">
                <a:tc>
                  <a:txBody>
                    <a:bodyPr/>
                    <a:lstStyle/>
                    <a:p>
                      <a:pPr algn="ctr">
                        <a:lnSpc>
                          <a:spcPct val="150000"/>
                        </a:lnSpc>
                        <a:spcAft>
                          <a:spcPts val="0"/>
                        </a:spcAft>
                      </a:pPr>
                      <a:r>
                        <a:rPr lang="nl-NL" sz="1000" b="1">
                          <a:solidFill>
                            <a:srgbClr val="FF0000"/>
                          </a:solidFill>
                          <a:latin typeface="Calibri"/>
                          <a:ea typeface="Times New Roman"/>
                        </a:rPr>
                        <a:t>21</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20</a:t>
                      </a:r>
                      <a:endParaRPr lang="nl-BE" sz="1000" dirty="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41</a:t>
                      </a:r>
                      <a:endParaRPr lang="nl-BE" sz="1000">
                        <a:latin typeface="Times New Roman"/>
                        <a:ea typeface="Times New Roman"/>
                      </a:endParaRPr>
                    </a:p>
                  </a:txBody>
                  <a:tcPr marL="39045" marR="39045"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a:t>
                      </a:r>
                      <a:endParaRPr lang="nl-BE" sz="1000" dirty="0">
                        <a:latin typeface="Times New Roman"/>
                        <a:ea typeface="Times New Roman"/>
                      </a:endParaRPr>
                    </a:p>
                  </a:txBody>
                  <a:tcPr marL="39045" marR="39045" marT="0" marB="0" anchor="ctr">
                    <a:lnL>
                      <a:noFill/>
                    </a:lnL>
                    <a:lnR>
                      <a:noFill/>
                    </a:lnR>
                    <a:lnT>
                      <a:noFill/>
                    </a:lnT>
                    <a:lnB>
                      <a:noFill/>
                    </a:lnB>
                  </a:tcPr>
                </a:tc>
              </a:tr>
            </a:tbl>
          </a:graphicData>
        </a:graphic>
      </p:graphicFrame>
      <p:sp>
        <p:nvSpPr>
          <p:cNvPr id="169993" name="Text Box 9"/>
          <p:cNvSpPr txBox="1">
            <a:spLocks noChangeArrowheads="1"/>
          </p:cNvSpPr>
          <p:nvPr/>
        </p:nvSpPr>
        <p:spPr bwMode="auto">
          <a:xfrm>
            <a:off x="2843808" y="1407121"/>
            <a:ext cx="1224136" cy="293687"/>
          </a:xfrm>
          <a:prstGeom prst="rect">
            <a:avLst/>
          </a:prstGeom>
          <a:solidFill>
            <a:srgbClr val="3E7800"/>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dirty="0" smtClean="0">
                <a:solidFill>
                  <a:srgbClr val="FFFFFF"/>
                </a:solidFill>
                <a:cs typeface="Arial" pitchFamily="34" charset="0"/>
              </a:rPr>
              <a:t>JA</a:t>
            </a:r>
            <a:endParaRPr lang="nl-BE" dirty="0" smtClean="0">
              <a:solidFill>
                <a:prstClr val="black"/>
              </a:solidFill>
              <a:latin typeface="Arial" pitchFamily="34" charset="0"/>
              <a:cs typeface="Arial" pitchFamily="34" charset="0"/>
            </a:endParaRPr>
          </a:p>
        </p:txBody>
      </p:sp>
      <p:sp>
        <p:nvSpPr>
          <p:cNvPr id="169994" name="Text Box 10"/>
          <p:cNvSpPr txBox="1">
            <a:spLocks noChangeArrowheads="1"/>
          </p:cNvSpPr>
          <p:nvPr/>
        </p:nvSpPr>
        <p:spPr bwMode="auto">
          <a:xfrm>
            <a:off x="7524329" y="1407121"/>
            <a:ext cx="1296143" cy="287337"/>
          </a:xfrm>
          <a:prstGeom prst="rect">
            <a:avLst/>
          </a:prstGeom>
          <a:solidFill>
            <a:srgbClr val="B50042"/>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dirty="0" smtClean="0">
                <a:solidFill>
                  <a:srgbClr val="FFFFFF"/>
                </a:solidFill>
                <a:cs typeface="Arial" pitchFamily="34" charset="0"/>
              </a:rPr>
              <a:t>NEE</a:t>
            </a:r>
            <a:endParaRPr lang="nl-BE" dirty="0" smtClean="0">
              <a:solidFill>
                <a:prstClr val="black"/>
              </a:solidFill>
              <a:latin typeface="Arial" pitchFamily="34" charset="0"/>
              <a:cs typeface="Arial" pitchFamily="34" charset="0"/>
            </a:endParaRPr>
          </a:p>
        </p:txBody>
      </p:sp>
      <p:sp>
        <p:nvSpPr>
          <p:cNvPr id="19" name="Text Box 28"/>
          <p:cNvSpPr txBox="1">
            <a:spLocks noChangeArrowheads="1"/>
          </p:cNvSpPr>
          <p:nvPr/>
        </p:nvSpPr>
        <p:spPr bwMode="auto">
          <a:xfrm>
            <a:off x="107504" y="6021288"/>
            <a:ext cx="2448272"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Basis: alle respondenten (N=1.540)</a:t>
            </a:r>
            <a:endParaRPr lang="nl-BE" sz="1000" dirty="0">
              <a:solidFill>
                <a:srgbClr val="0000FF"/>
              </a:solidFill>
              <a:ea typeface="Verdana" pitchFamily="34" charset="0"/>
              <a:cs typeface="Arial" pitchFamily="34" charset="0"/>
            </a:endParaRPr>
          </a:p>
        </p:txBody>
      </p:sp>
      <p:sp>
        <p:nvSpPr>
          <p:cNvPr id="21" name="Text Box 11"/>
          <p:cNvSpPr txBox="1">
            <a:spLocks noChangeArrowheads="1"/>
          </p:cNvSpPr>
          <p:nvPr/>
        </p:nvSpPr>
        <p:spPr bwMode="auto">
          <a:xfrm rot="16200000">
            <a:off x="-136073" y="3614621"/>
            <a:ext cx="720081" cy="277972"/>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ct val="0"/>
              </a:spcBef>
            </a:pPr>
            <a:endParaRPr lang="nl-BE" sz="300" dirty="0" smtClean="0">
              <a:solidFill>
                <a:srgbClr val="FFFFFF"/>
              </a:solidFill>
              <a:cs typeface="Arial" pitchFamily="34" charset="0"/>
            </a:endParaRPr>
          </a:p>
          <a:p>
            <a:pPr algn="ctr" defTabSz="914400" fontAlgn="base">
              <a:spcBef>
                <a:spcPct val="0"/>
              </a:spcBef>
            </a:pPr>
            <a:r>
              <a:rPr lang="nl-BE" sz="1000" dirty="0" smtClean="0">
                <a:solidFill>
                  <a:srgbClr val="FFFFFF"/>
                </a:solidFill>
                <a:cs typeface="Arial" pitchFamily="34" charset="0"/>
              </a:rPr>
              <a:t>CORRECT</a:t>
            </a:r>
            <a:endParaRPr lang="nl-BE" sz="1000" dirty="0" smtClean="0">
              <a:solidFill>
                <a:prstClr val="black"/>
              </a:solidFill>
              <a:latin typeface="Arial" pitchFamily="34" charset="0"/>
              <a:cs typeface="Arial" pitchFamily="34" charset="0"/>
            </a:endParaRPr>
          </a:p>
        </p:txBody>
      </p:sp>
      <p:cxnSp>
        <p:nvCxnSpPr>
          <p:cNvPr id="22" name="AutoShape 14"/>
          <p:cNvCxnSpPr>
            <a:cxnSpLocks noChangeShapeType="1"/>
          </p:cNvCxnSpPr>
          <p:nvPr/>
        </p:nvCxnSpPr>
        <p:spPr bwMode="auto">
          <a:xfrm flipV="1">
            <a:off x="478979" y="4553698"/>
            <a:ext cx="8485509" cy="5919"/>
          </a:xfrm>
          <a:prstGeom prst="straightConnector1">
            <a:avLst/>
          </a:prstGeom>
          <a:noFill/>
          <a:ln w="19050">
            <a:solidFill>
              <a:srgbClr val="000000"/>
            </a:solidFill>
            <a:round/>
            <a:headEnd/>
            <a:tailEnd/>
          </a:ln>
        </p:spPr>
      </p:cxnSp>
      <p:sp>
        <p:nvSpPr>
          <p:cNvPr id="26" name="Tijdelijke aanduiding voor tekst 13"/>
          <p:cNvSpPr txBox="1">
            <a:spLocks/>
          </p:cNvSpPr>
          <p:nvPr/>
        </p:nvSpPr>
        <p:spPr>
          <a:xfrm rot="5400000">
            <a:off x="539552" y="1052736"/>
            <a:ext cx="504056"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spTree>
    <p:extLst>
      <p:ext uri="{BB962C8B-B14F-4D97-AF65-F5344CB8AC3E}">
        <p14:creationId xmlns:p14="http://schemas.microsoft.com/office/powerpoint/2010/main" val="257739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51" name="Text Box 28"/>
          <p:cNvSpPr txBox="1">
            <a:spLocks noChangeArrowheads="1"/>
          </p:cNvSpPr>
          <p:nvPr/>
        </p:nvSpPr>
        <p:spPr bwMode="auto">
          <a:xfrm>
            <a:off x="107504" y="6021288"/>
            <a:ext cx="2448272"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Basis: alle respondenten (N=1.540)</a:t>
            </a:r>
            <a:endParaRPr lang="nl-BE" sz="1000" dirty="0">
              <a:solidFill>
                <a:srgbClr val="0000FF"/>
              </a:solidFill>
              <a:ea typeface="Verdana" pitchFamily="34" charset="0"/>
              <a:cs typeface="Arial" pitchFamily="34" charset="0"/>
            </a:endParaRPr>
          </a:p>
        </p:txBody>
      </p:sp>
      <p:graphicFrame>
        <p:nvGraphicFramePr>
          <p:cNvPr id="10" name="Tabel 9"/>
          <p:cNvGraphicFramePr>
            <a:graphicFrameLocks noGrp="1"/>
          </p:cNvGraphicFramePr>
          <p:nvPr>
            <p:extLst>
              <p:ext uri="{D42A27DB-BD31-4B8C-83A1-F6EECF244321}">
                <p14:modId xmlns:p14="http://schemas.microsoft.com/office/powerpoint/2010/main" val="3113687355"/>
              </p:ext>
            </p:extLst>
          </p:nvPr>
        </p:nvGraphicFramePr>
        <p:xfrm>
          <a:off x="216152" y="1556792"/>
          <a:ext cx="3765242" cy="4032452"/>
        </p:xfrm>
        <a:graphic>
          <a:graphicData uri="http://schemas.openxmlformats.org/drawingml/2006/table">
            <a:tbl>
              <a:tblPr/>
              <a:tblGrid>
                <a:gridCol w="2613242"/>
                <a:gridCol w="288000"/>
                <a:gridCol w="288000"/>
                <a:gridCol w="288000"/>
                <a:gridCol w="288000"/>
              </a:tblGrid>
              <a:tr h="302572">
                <a:tc>
                  <a:txBody>
                    <a:bodyPr/>
                    <a:lstStyle/>
                    <a:p>
                      <a:pPr algn="ctr">
                        <a:lnSpc>
                          <a:spcPct val="150000"/>
                        </a:lnSpc>
                        <a:spcAft>
                          <a:spcPts val="0"/>
                        </a:spcAft>
                      </a:pPr>
                      <a:endParaRPr lang="nl-NL" sz="900" dirty="0">
                        <a:solidFill>
                          <a:srgbClr val="000000"/>
                        </a:solidFill>
                        <a:latin typeface="Calibri"/>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05</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09</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13</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u="sng" dirty="0" smtClean="0">
                          <a:solidFill>
                            <a:srgbClr val="0000FF"/>
                          </a:solidFill>
                          <a:latin typeface="Calibri"/>
                          <a:ea typeface="Times New Roman"/>
                        </a:rPr>
                        <a:t>17</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r>
              <a:tr h="339080">
                <a:tc>
                  <a:txBody>
                    <a:bodyPr/>
                    <a:lstStyle/>
                    <a:p>
                      <a:pPr algn="r">
                        <a:lnSpc>
                          <a:spcPct val="150000"/>
                        </a:lnSpc>
                        <a:spcAft>
                          <a:spcPts val="0"/>
                        </a:spcAft>
                      </a:pPr>
                      <a:r>
                        <a:rPr lang="nl-NL" sz="1000" dirty="0">
                          <a:solidFill>
                            <a:srgbClr val="000000"/>
                          </a:solidFill>
                          <a:latin typeface="Calibri"/>
                          <a:ea typeface="Times New Roman"/>
                        </a:rPr>
                        <a:t>De </a:t>
                      </a:r>
                      <a:r>
                        <a:rPr lang="nl-NL" sz="1000" b="1" dirty="0">
                          <a:solidFill>
                            <a:srgbClr val="000000"/>
                          </a:solidFill>
                          <a:latin typeface="Calibri"/>
                          <a:ea typeface="Times New Roman"/>
                        </a:rPr>
                        <a:t>uitstoot</a:t>
                      </a:r>
                      <a:r>
                        <a:rPr lang="nl-NL" sz="1000" dirty="0">
                          <a:solidFill>
                            <a:srgbClr val="000000"/>
                          </a:solidFill>
                          <a:latin typeface="Calibri"/>
                          <a:ea typeface="Times New Roman"/>
                        </a:rPr>
                        <a:t> door de industrie</a:t>
                      </a:r>
                      <a:endParaRPr lang="nl-BE" sz="12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94</a:t>
                      </a:r>
                      <a:endParaRPr lang="nl-BE" sz="12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95</a:t>
                      </a:r>
                      <a:endParaRPr lang="nl-BE" sz="12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91</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b="1">
                          <a:solidFill>
                            <a:srgbClr val="00B050"/>
                          </a:solidFill>
                          <a:latin typeface="Calibri"/>
                          <a:ea typeface="Times New Roman"/>
                        </a:rPr>
                        <a:t>91</a:t>
                      </a:r>
                      <a:endParaRPr lang="nl-BE" sz="1200">
                        <a:latin typeface="Times New Roman"/>
                        <a:ea typeface="Times New Roman"/>
                      </a:endParaRPr>
                    </a:p>
                  </a:txBody>
                  <a:tcPr marL="44450" marR="44450" marT="0" marB="0" anchor="b">
                    <a:lnL>
                      <a:noFill/>
                    </a:lnL>
                    <a:lnR>
                      <a:noFill/>
                    </a:lnR>
                    <a:lnT>
                      <a:noFill/>
                    </a:lnT>
                    <a:lnB>
                      <a:noFill/>
                    </a:lnB>
                  </a:tcPr>
                </a:tc>
              </a:tr>
              <a:tr h="339080">
                <a:tc>
                  <a:txBody>
                    <a:bodyPr/>
                    <a:lstStyle/>
                    <a:p>
                      <a:pPr algn="r">
                        <a:lnSpc>
                          <a:spcPct val="150000"/>
                        </a:lnSpc>
                        <a:spcAft>
                          <a:spcPts val="0"/>
                        </a:spcAft>
                      </a:pPr>
                      <a:r>
                        <a:rPr lang="nl-NL" sz="1000" dirty="0">
                          <a:solidFill>
                            <a:srgbClr val="000000"/>
                          </a:solidFill>
                          <a:latin typeface="Calibri"/>
                          <a:ea typeface="Times New Roman"/>
                        </a:rPr>
                        <a:t>De </a:t>
                      </a:r>
                      <a:r>
                        <a:rPr lang="nl-NL" sz="1000" b="1" dirty="0">
                          <a:solidFill>
                            <a:srgbClr val="000000"/>
                          </a:solidFill>
                          <a:latin typeface="Calibri"/>
                          <a:ea typeface="Times New Roman"/>
                        </a:rPr>
                        <a:t>uitstoot</a:t>
                      </a:r>
                      <a:r>
                        <a:rPr lang="nl-NL" sz="1000" dirty="0">
                          <a:solidFill>
                            <a:srgbClr val="000000"/>
                          </a:solidFill>
                          <a:latin typeface="Calibri"/>
                          <a:ea typeface="Times New Roman"/>
                        </a:rPr>
                        <a:t> van broeikasgassen</a:t>
                      </a:r>
                      <a:endParaRPr lang="nl-BE" sz="12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91</a:t>
                      </a:r>
                      <a:endParaRPr lang="nl-BE" sz="12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91</a:t>
                      </a:r>
                      <a:endParaRPr lang="nl-BE" sz="12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85</a:t>
                      </a:r>
                      <a:endParaRPr lang="nl-BE" sz="12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87</a:t>
                      </a:r>
                      <a:endParaRPr lang="nl-BE" sz="1200" dirty="0">
                        <a:latin typeface="Times New Roman"/>
                        <a:ea typeface="Times New Roman"/>
                      </a:endParaRPr>
                    </a:p>
                  </a:txBody>
                  <a:tcPr marL="44450" marR="44450" marT="0" marB="0" anchor="b">
                    <a:lnL>
                      <a:noFill/>
                    </a:lnL>
                    <a:lnR>
                      <a:noFill/>
                    </a:lnR>
                    <a:lnT>
                      <a:noFill/>
                    </a:lnT>
                    <a:lnB>
                      <a:noFill/>
                    </a:lnB>
                  </a:tcPr>
                </a:tc>
              </a:tr>
              <a:tr h="339080">
                <a:tc>
                  <a:txBody>
                    <a:bodyPr/>
                    <a:lstStyle/>
                    <a:p>
                      <a:pPr algn="r">
                        <a:lnSpc>
                          <a:spcPct val="150000"/>
                        </a:lnSpc>
                        <a:spcAft>
                          <a:spcPts val="0"/>
                        </a:spcAft>
                      </a:pPr>
                      <a:r>
                        <a:rPr lang="nl-NL" sz="1000" dirty="0">
                          <a:solidFill>
                            <a:srgbClr val="000000"/>
                          </a:solidFill>
                          <a:latin typeface="Calibri"/>
                          <a:ea typeface="Times New Roman"/>
                        </a:rPr>
                        <a:t>De </a:t>
                      </a:r>
                      <a:r>
                        <a:rPr lang="nl-NL" sz="1000" b="1" dirty="0">
                          <a:solidFill>
                            <a:srgbClr val="000000"/>
                          </a:solidFill>
                          <a:latin typeface="Calibri"/>
                          <a:ea typeface="Times New Roman"/>
                        </a:rPr>
                        <a:t>ontbossing</a:t>
                      </a:r>
                      <a:endParaRPr lang="nl-BE" sz="1200" b="1"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80</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85</a:t>
                      </a:r>
                      <a:endParaRPr lang="nl-BE" sz="12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85</a:t>
                      </a:r>
                      <a:endParaRPr lang="nl-BE" sz="12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87</a:t>
                      </a:r>
                      <a:endParaRPr lang="nl-BE" sz="1200" dirty="0">
                        <a:latin typeface="Times New Roman"/>
                        <a:ea typeface="Times New Roman"/>
                      </a:endParaRPr>
                    </a:p>
                  </a:txBody>
                  <a:tcPr marL="44450" marR="44450" marT="0" marB="0" anchor="b">
                    <a:lnL>
                      <a:noFill/>
                    </a:lnL>
                    <a:lnR>
                      <a:noFill/>
                    </a:lnR>
                    <a:lnT>
                      <a:noFill/>
                    </a:lnT>
                    <a:lnB>
                      <a:noFill/>
                    </a:lnB>
                  </a:tcPr>
                </a:tc>
              </a:tr>
              <a:tr h="339080">
                <a:tc>
                  <a:txBody>
                    <a:bodyPr/>
                    <a:lstStyle/>
                    <a:p>
                      <a:pPr algn="r">
                        <a:lnSpc>
                          <a:spcPct val="150000"/>
                        </a:lnSpc>
                        <a:spcAft>
                          <a:spcPts val="0"/>
                        </a:spcAft>
                      </a:pPr>
                      <a:r>
                        <a:rPr lang="nl-NL" sz="1000" dirty="0">
                          <a:solidFill>
                            <a:srgbClr val="000000"/>
                          </a:solidFill>
                          <a:latin typeface="Calibri"/>
                          <a:ea typeface="Times New Roman"/>
                        </a:rPr>
                        <a:t>De </a:t>
                      </a:r>
                      <a:r>
                        <a:rPr lang="nl-NL" sz="1000" b="1" dirty="0">
                          <a:solidFill>
                            <a:srgbClr val="000000"/>
                          </a:solidFill>
                          <a:latin typeface="Calibri"/>
                          <a:ea typeface="Times New Roman"/>
                        </a:rPr>
                        <a:t>uitstoot</a:t>
                      </a:r>
                      <a:r>
                        <a:rPr lang="nl-NL" sz="1000" dirty="0">
                          <a:solidFill>
                            <a:srgbClr val="000000"/>
                          </a:solidFill>
                          <a:latin typeface="Calibri"/>
                          <a:ea typeface="Times New Roman"/>
                        </a:rPr>
                        <a:t> van auto’s</a:t>
                      </a:r>
                      <a:endParaRPr lang="nl-BE" sz="12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92</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88</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84</a:t>
                      </a:r>
                      <a:endParaRPr lang="nl-BE" sz="12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85</a:t>
                      </a:r>
                      <a:endParaRPr lang="nl-BE" sz="1200" dirty="0">
                        <a:latin typeface="Times New Roman"/>
                        <a:ea typeface="Times New Roman"/>
                      </a:endParaRPr>
                    </a:p>
                  </a:txBody>
                  <a:tcPr marL="44450" marR="44450" marT="0" marB="0" anchor="b">
                    <a:lnL>
                      <a:noFill/>
                    </a:lnL>
                    <a:lnR>
                      <a:noFill/>
                    </a:lnR>
                    <a:lnT>
                      <a:noFill/>
                    </a:lnT>
                    <a:lnB>
                      <a:noFill/>
                    </a:lnB>
                  </a:tcPr>
                </a:tc>
              </a:tr>
              <a:tr h="339080">
                <a:tc>
                  <a:txBody>
                    <a:bodyPr/>
                    <a:lstStyle/>
                    <a:p>
                      <a:pPr algn="r">
                        <a:lnSpc>
                          <a:spcPct val="150000"/>
                        </a:lnSpc>
                        <a:spcAft>
                          <a:spcPts val="0"/>
                        </a:spcAft>
                      </a:pPr>
                      <a:r>
                        <a:rPr lang="nl-NL" sz="1000" dirty="0">
                          <a:solidFill>
                            <a:srgbClr val="000000"/>
                          </a:solidFill>
                          <a:latin typeface="Calibri"/>
                          <a:ea typeface="Times New Roman"/>
                        </a:rPr>
                        <a:t>De </a:t>
                      </a:r>
                      <a:r>
                        <a:rPr lang="nl-NL" sz="1000" b="1" dirty="0">
                          <a:solidFill>
                            <a:srgbClr val="000000"/>
                          </a:solidFill>
                          <a:latin typeface="Calibri"/>
                          <a:ea typeface="Times New Roman"/>
                        </a:rPr>
                        <a:t>uitstoot</a:t>
                      </a:r>
                      <a:r>
                        <a:rPr lang="nl-NL" sz="1000" dirty="0">
                          <a:solidFill>
                            <a:srgbClr val="000000"/>
                          </a:solidFill>
                          <a:latin typeface="Calibri"/>
                          <a:ea typeface="Times New Roman"/>
                        </a:rPr>
                        <a:t> van vliegtuigen</a:t>
                      </a:r>
                      <a:endParaRPr lang="nl-BE" sz="12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84</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80</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81</a:t>
                      </a:r>
                      <a:endParaRPr lang="nl-BE" sz="1200" dirty="0">
                        <a:latin typeface="Times New Roman"/>
                        <a:ea typeface="Times New Roman"/>
                      </a:endParaRPr>
                    </a:p>
                  </a:txBody>
                  <a:tcPr marL="44450" marR="44450" marT="0" marB="0" anchor="b">
                    <a:lnL>
                      <a:noFill/>
                    </a:lnL>
                    <a:lnR>
                      <a:noFill/>
                    </a:lnR>
                    <a:lnT>
                      <a:noFill/>
                    </a:lnT>
                    <a:lnB>
                      <a:noFill/>
                    </a:lnB>
                  </a:tcPr>
                </a:tc>
              </a:tr>
              <a:tr h="339080">
                <a:tc>
                  <a:txBody>
                    <a:bodyPr/>
                    <a:lstStyle/>
                    <a:p>
                      <a:pPr algn="r">
                        <a:lnSpc>
                          <a:spcPct val="150000"/>
                        </a:lnSpc>
                        <a:spcAft>
                          <a:spcPts val="0"/>
                        </a:spcAft>
                      </a:pPr>
                      <a:r>
                        <a:rPr lang="nl-NL" sz="1000" dirty="0">
                          <a:solidFill>
                            <a:srgbClr val="000000"/>
                          </a:solidFill>
                          <a:latin typeface="Calibri"/>
                          <a:ea typeface="Times New Roman"/>
                        </a:rPr>
                        <a:t>De </a:t>
                      </a:r>
                      <a:r>
                        <a:rPr lang="nl-NL" sz="1000" b="1" dirty="0">
                          <a:solidFill>
                            <a:srgbClr val="000000"/>
                          </a:solidFill>
                          <a:latin typeface="Calibri"/>
                          <a:ea typeface="Times New Roman"/>
                        </a:rPr>
                        <a:t>uitstoot</a:t>
                      </a:r>
                      <a:r>
                        <a:rPr lang="nl-NL" sz="1000" dirty="0">
                          <a:solidFill>
                            <a:srgbClr val="000000"/>
                          </a:solidFill>
                          <a:latin typeface="Calibri"/>
                          <a:ea typeface="Times New Roman"/>
                        </a:rPr>
                        <a:t> van (vracht)schepen</a:t>
                      </a:r>
                      <a:endParaRPr lang="nl-BE" sz="12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66</a:t>
                      </a:r>
                      <a:endParaRPr lang="nl-BE" sz="1200" dirty="0">
                        <a:latin typeface="Times New Roman"/>
                        <a:ea typeface="Times New Roman"/>
                      </a:endParaRPr>
                    </a:p>
                  </a:txBody>
                  <a:tcPr marL="44450" marR="44450" marT="0" marB="0" anchor="b">
                    <a:lnL>
                      <a:noFill/>
                    </a:lnL>
                    <a:lnR>
                      <a:noFill/>
                    </a:lnR>
                    <a:lnT>
                      <a:noFill/>
                    </a:lnT>
                    <a:lnB>
                      <a:noFill/>
                    </a:lnB>
                  </a:tcPr>
                </a:tc>
              </a:tr>
              <a:tr h="339080">
                <a:tc>
                  <a:txBody>
                    <a:bodyPr/>
                    <a:lstStyle/>
                    <a:p>
                      <a:pPr algn="r">
                        <a:lnSpc>
                          <a:spcPct val="150000"/>
                        </a:lnSpc>
                        <a:spcAft>
                          <a:spcPts val="0"/>
                        </a:spcAft>
                      </a:pPr>
                      <a:r>
                        <a:rPr lang="nl-NL" sz="1000" dirty="0">
                          <a:solidFill>
                            <a:srgbClr val="000000"/>
                          </a:solidFill>
                          <a:latin typeface="Calibri"/>
                          <a:ea typeface="Times New Roman"/>
                        </a:rPr>
                        <a:t>Het </a:t>
                      </a:r>
                      <a:r>
                        <a:rPr lang="nl-NL" sz="1000" b="1" dirty="0">
                          <a:solidFill>
                            <a:srgbClr val="000000"/>
                          </a:solidFill>
                          <a:latin typeface="Calibri"/>
                          <a:ea typeface="Times New Roman"/>
                        </a:rPr>
                        <a:t>verwarmen</a:t>
                      </a:r>
                      <a:r>
                        <a:rPr lang="nl-NL" sz="1000" dirty="0">
                          <a:solidFill>
                            <a:srgbClr val="000000"/>
                          </a:solidFill>
                          <a:latin typeface="Calibri"/>
                          <a:ea typeface="Times New Roman"/>
                        </a:rPr>
                        <a:t> van huizen</a:t>
                      </a:r>
                      <a:endParaRPr lang="nl-BE" sz="12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65</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68</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54</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57</a:t>
                      </a:r>
                      <a:endParaRPr lang="nl-BE" sz="1200" dirty="0">
                        <a:latin typeface="Times New Roman"/>
                        <a:ea typeface="Times New Roman"/>
                      </a:endParaRPr>
                    </a:p>
                  </a:txBody>
                  <a:tcPr marL="44450" marR="44450" marT="0" marB="0" anchor="b">
                    <a:lnL>
                      <a:noFill/>
                    </a:lnL>
                    <a:lnR>
                      <a:noFill/>
                    </a:lnR>
                    <a:lnT>
                      <a:noFill/>
                    </a:lnT>
                    <a:lnB>
                      <a:noFill/>
                    </a:lnB>
                  </a:tcPr>
                </a:tc>
              </a:tr>
              <a:tr h="339080">
                <a:tc>
                  <a:txBody>
                    <a:bodyPr/>
                    <a:lstStyle/>
                    <a:p>
                      <a:pPr algn="r">
                        <a:lnSpc>
                          <a:spcPct val="150000"/>
                        </a:lnSpc>
                        <a:spcAft>
                          <a:spcPts val="0"/>
                        </a:spcAft>
                      </a:pPr>
                      <a:r>
                        <a:rPr lang="nl-NL" sz="1000" dirty="0">
                          <a:solidFill>
                            <a:srgbClr val="000000"/>
                          </a:solidFill>
                          <a:latin typeface="Calibri"/>
                          <a:ea typeface="Times New Roman"/>
                        </a:rPr>
                        <a:t>Het gebruik van </a:t>
                      </a:r>
                      <a:r>
                        <a:rPr lang="nl-NL" sz="1000" b="1" dirty="0">
                          <a:solidFill>
                            <a:srgbClr val="000000"/>
                          </a:solidFill>
                          <a:latin typeface="Calibri"/>
                          <a:ea typeface="Times New Roman"/>
                        </a:rPr>
                        <a:t>spuitbussen</a:t>
                      </a:r>
                      <a:endParaRPr lang="nl-BE" sz="1200" b="1"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75</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69</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56</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57</a:t>
                      </a:r>
                      <a:endParaRPr lang="nl-BE" sz="1200" dirty="0">
                        <a:latin typeface="Times New Roman"/>
                        <a:ea typeface="Times New Roman"/>
                      </a:endParaRPr>
                    </a:p>
                  </a:txBody>
                  <a:tcPr marL="44450" marR="44450" marT="0" marB="0" anchor="b">
                    <a:lnL>
                      <a:noFill/>
                    </a:lnL>
                    <a:lnR>
                      <a:noFill/>
                    </a:lnR>
                    <a:lnT>
                      <a:noFill/>
                    </a:lnT>
                    <a:lnB>
                      <a:noFill/>
                    </a:lnB>
                  </a:tcPr>
                </a:tc>
              </a:tr>
              <a:tr h="339080">
                <a:tc>
                  <a:txBody>
                    <a:bodyPr/>
                    <a:lstStyle/>
                    <a:p>
                      <a:pPr algn="r">
                        <a:lnSpc>
                          <a:spcPct val="150000"/>
                        </a:lnSpc>
                        <a:spcAft>
                          <a:spcPts val="0"/>
                        </a:spcAft>
                      </a:pPr>
                      <a:r>
                        <a:rPr lang="nl-NL" sz="1000" dirty="0">
                          <a:solidFill>
                            <a:srgbClr val="000000"/>
                          </a:solidFill>
                          <a:latin typeface="Calibri"/>
                          <a:ea typeface="Times New Roman"/>
                        </a:rPr>
                        <a:t>Het </a:t>
                      </a:r>
                      <a:r>
                        <a:rPr lang="nl-NL" sz="1000" b="1" dirty="0">
                          <a:solidFill>
                            <a:srgbClr val="000000"/>
                          </a:solidFill>
                          <a:latin typeface="Calibri"/>
                          <a:ea typeface="Times New Roman"/>
                        </a:rPr>
                        <a:t>eten</a:t>
                      </a:r>
                      <a:r>
                        <a:rPr lang="nl-NL" sz="1000" dirty="0">
                          <a:solidFill>
                            <a:srgbClr val="000000"/>
                          </a:solidFill>
                          <a:latin typeface="Calibri"/>
                          <a:ea typeface="Times New Roman"/>
                        </a:rPr>
                        <a:t> van vlees</a:t>
                      </a:r>
                      <a:endParaRPr lang="nl-BE" sz="12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37</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47</a:t>
                      </a:r>
                      <a:endParaRPr lang="nl-BE" sz="1200" dirty="0">
                        <a:latin typeface="Times New Roman"/>
                        <a:ea typeface="Times New Roman"/>
                      </a:endParaRPr>
                    </a:p>
                  </a:txBody>
                  <a:tcPr marL="44450" marR="44450" marT="0" marB="0" anchor="b">
                    <a:lnL>
                      <a:noFill/>
                    </a:lnL>
                    <a:lnR>
                      <a:noFill/>
                    </a:lnR>
                    <a:lnT>
                      <a:noFill/>
                    </a:lnT>
                    <a:lnB>
                      <a:noFill/>
                    </a:lnB>
                  </a:tcPr>
                </a:tc>
              </a:tr>
              <a:tr h="339080">
                <a:tc>
                  <a:txBody>
                    <a:bodyPr/>
                    <a:lstStyle/>
                    <a:p>
                      <a:pPr algn="r">
                        <a:lnSpc>
                          <a:spcPct val="150000"/>
                        </a:lnSpc>
                        <a:spcAft>
                          <a:spcPts val="0"/>
                        </a:spcAft>
                      </a:pPr>
                      <a:r>
                        <a:rPr lang="nl-NL" sz="1000" dirty="0">
                          <a:solidFill>
                            <a:srgbClr val="000000"/>
                          </a:solidFill>
                          <a:latin typeface="Calibri"/>
                          <a:ea typeface="Times New Roman"/>
                        </a:rPr>
                        <a:t>Het gebruik van </a:t>
                      </a:r>
                      <a:r>
                        <a:rPr lang="nl-NL" sz="1000" b="1" dirty="0">
                          <a:solidFill>
                            <a:srgbClr val="000000"/>
                          </a:solidFill>
                          <a:latin typeface="Calibri"/>
                          <a:ea typeface="Times New Roman"/>
                        </a:rPr>
                        <a:t>elektriciteit</a:t>
                      </a:r>
                      <a:endParaRPr lang="nl-BE" sz="1200" b="1"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39</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57</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39</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43</a:t>
                      </a:r>
                      <a:endParaRPr lang="nl-BE" sz="1200" dirty="0">
                        <a:latin typeface="Times New Roman"/>
                        <a:ea typeface="Times New Roman"/>
                      </a:endParaRPr>
                    </a:p>
                  </a:txBody>
                  <a:tcPr marL="44450" marR="44450" marT="0" marB="0" anchor="b">
                    <a:lnL>
                      <a:noFill/>
                    </a:lnL>
                    <a:lnR>
                      <a:noFill/>
                    </a:lnR>
                    <a:lnT>
                      <a:noFill/>
                    </a:lnT>
                    <a:lnB>
                      <a:noFill/>
                    </a:lnB>
                  </a:tcPr>
                </a:tc>
              </a:tr>
              <a:tr h="339080">
                <a:tc>
                  <a:txBody>
                    <a:bodyPr/>
                    <a:lstStyle/>
                    <a:p>
                      <a:pPr algn="r">
                        <a:lnSpc>
                          <a:spcPct val="150000"/>
                        </a:lnSpc>
                        <a:spcAft>
                          <a:spcPts val="0"/>
                        </a:spcAft>
                      </a:pPr>
                      <a:r>
                        <a:rPr lang="nl-NL" sz="1000" dirty="0">
                          <a:solidFill>
                            <a:srgbClr val="000000"/>
                          </a:solidFill>
                          <a:latin typeface="Calibri"/>
                          <a:ea typeface="Times New Roman"/>
                        </a:rPr>
                        <a:t>Het </a:t>
                      </a:r>
                      <a:r>
                        <a:rPr lang="nl-NL" sz="1000" b="1" dirty="0">
                          <a:solidFill>
                            <a:srgbClr val="000000"/>
                          </a:solidFill>
                          <a:latin typeface="Calibri"/>
                          <a:ea typeface="Times New Roman"/>
                        </a:rPr>
                        <a:t>eten</a:t>
                      </a:r>
                      <a:r>
                        <a:rPr lang="nl-NL" sz="1000" dirty="0">
                          <a:solidFill>
                            <a:srgbClr val="000000"/>
                          </a:solidFill>
                          <a:latin typeface="Calibri"/>
                          <a:ea typeface="Times New Roman"/>
                        </a:rPr>
                        <a:t> van exotisch fruit en groenten</a:t>
                      </a:r>
                      <a:endParaRPr lang="nl-BE" sz="12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34</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31</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40</a:t>
                      </a:r>
                      <a:endParaRPr lang="nl-BE" sz="1200" dirty="0">
                        <a:latin typeface="Times New Roman"/>
                        <a:ea typeface="Times New Roman"/>
                      </a:endParaRPr>
                    </a:p>
                  </a:txBody>
                  <a:tcPr marL="44450" marR="44450" marT="0" marB="0" anchor="b">
                    <a:lnL>
                      <a:noFill/>
                    </a:lnL>
                    <a:lnR>
                      <a:noFill/>
                    </a:lnR>
                    <a:lnT>
                      <a:noFill/>
                    </a:lnT>
                    <a:lnB>
                      <a:noFill/>
                    </a:lnB>
                  </a:tcPr>
                </a:tc>
              </a:tr>
            </a:tbl>
          </a:graphicData>
        </a:graphic>
      </p:graphicFrame>
      <p:graphicFrame>
        <p:nvGraphicFramePr>
          <p:cNvPr id="11" name="Tabel 10"/>
          <p:cNvGraphicFramePr>
            <a:graphicFrameLocks noGrp="1"/>
          </p:cNvGraphicFramePr>
          <p:nvPr/>
        </p:nvGraphicFramePr>
        <p:xfrm>
          <a:off x="7668472" y="1556792"/>
          <a:ext cx="1152000" cy="4032448"/>
        </p:xfrm>
        <a:graphic>
          <a:graphicData uri="http://schemas.openxmlformats.org/drawingml/2006/table">
            <a:tbl>
              <a:tblPr/>
              <a:tblGrid>
                <a:gridCol w="288000"/>
                <a:gridCol w="288000"/>
                <a:gridCol w="288000"/>
                <a:gridCol w="288000"/>
              </a:tblGrid>
              <a:tr h="299609">
                <a:tc>
                  <a:txBody>
                    <a:bodyPr/>
                    <a:lstStyle/>
                    <a:p>
                      <a:pPr algn="ctr">
                        <a:lnSpc>
                          <a:spcPct val="150000"/>
                        </a:lnSpc>
                        <a:spcAft>
                          <a:spcPts val="0"/>
                        </a:spcAft>
                      </a:pPr>
                      <a:r>
                        <a:rPr lang="nl-NL" sz="1000" b="1" u="sng" dirty="0" smtClean="0">
                          <a:solidFill>
                            <a:srgbClr val="0000FF"/>
                          </a:solidFill>
                          <a:latin typeface="Calibri"/>
                          <a:ea typeface="Times New Roman"/>
                        </a:rPr>
                        <a:t>17</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13</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09</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05</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r>
              <a:tr h="339349">
                <a:tc>
                  <a:txBody>
                    <a:bodyPr/>
                    <a:lstStyle/>
                    <a:p>
                      <a:pPr algn="ctr">
                        <a:lnSpc>
                          <a:spcPct val="150000"/>
                        </a:lnSpc>
                        <a:spcAft>
                          <a:spcPts val="0"/>
                        </a:spcAft>
                      </a:pPr>
                      <a:r>
                        <a:rPr lang="nl-NL" sz="1000" b="1">
                          <a:solidFill>
                            <a:srgbClr val="FF0000"/>
                          </a:solidFill>
                          <a:latin typeface="Calibri"/>
                          <a:ea typeface="Times New Roman"/>
                        </a:rPr>
                        <a:t>1</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2</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2</a:t>
                      </a:r>
                      <a:endParaRPr lang="nl-BE" sz="1200">
                        <a:latin typeface="Times New Roman"/>
                        <a:ea typeface="Times New Roman"/>
                      </a:endParaRPr>
                    </a:p>
                  </a:txBody>
                  <a:tcPr marL="44450" marR="44450" marT="0" marB="0" anchor="b">
                    <a:lnL>
                      <a:noFill/>
                    </a:lnL>
                    <a:lnR>
                      <a:noFill/>
                    </a:lnR>
                    <a:lnT>
                      <a:noFill/>
                    </a:lnT>
                    <a:lnB>
                      <a:noFill/>
                    </a:lnB>
                  </a:tcPr>
                </a:tc>
              </a:tr>
              <a:tr h="339349">
                <a:tc>
                  <a:txBody>
                    <a:bodyPr/>
                    <a:lstStyle/>
                    <a:p>
                      <a:pPr algn="ctr">
                        <a:lnSpc>
                          <a:spcPct val="150000"/>
                        </a:lnSpc>
                        <a:spcAft>
                          <a:spcPts val="0"/>
                        </a:spcAft>
                      </a:pPr>
                      <a:r>
                        <a:rPr lang="nl-NL" sz="1000" b="1">
                          <a:solidFill>
                            <a:srgbClr val="FF0000"/>
                          </a:solidFill>
                          <a:latin typeface="Calibri"/>
                          <a:ea typeface="Times New Roman"/>
                        </a:rPr>
                        <a:t>2</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2</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3</a:t>
                      </a:r>
                      <a:endParaRPr lang="nl-BE" sz="1200">
                        <a:latin typeface="Times New Roman"/>
                        <a:ea typeface="Times New Roman"/>
                      </a:endParaRPr>
                    </a:p>
                  </a:txBody>
                  <a:tcPr marL="44450" marR="44450" marT="0" marB="0" anchor="b">
                    <a:lnL>
                      <a:noFill/>
                    </a:lnL>
                    <a:lnR>
                      <a:noFill/>
                    </a:lnR>
                    <a:lnT>
                      <a:noFill/>
                    </a:lnT>
                    <a:lnB>
                      <a:noFill/>
                    </a:lnB>
                  </a:tcPr>
                </a:tc>
              </a:tr>
              <a:tr h="339349">
                <a:tc>
                  <a:txBody>
                    <a:bodyPr/>
                    <a:lstStyle/>
                    <a:p>
                      <a:pPr algn="ctr">
                        <a:lnSpc>
                          <a:spcPct val="150000"/>
                        </a:lnSpc>
                        <a:spcAft>
                          <a:spcPts val="0"/>
                        </a:spcAft>
                      </a:pPr>
                      <a:r>
                        <a:rPr lang="nl-NL" sz="1000" b="1">
                          <a:solidFill>
                            <a:srgbClr val="FF0000"/>
                          </a:solidFill>
                          <a:latin typeface="Calibri"/>
                          <a:ea typeface="Times New Roman"/>
                        </a:rPr>
                        <a:t>2</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4</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4</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7</a:t>
                      </a:r>
                      <a:endParaRPr lang="nl-BE" sz="1200">
                        <a:latin typeface="Times New Roman"/>
                        <a:ea typeface="Times New Roman"/>
                      </a:endParaRPr>
                    </a:p>
                  </a:txBody>
                  <a:tcPr marL="44450" marR="44450" marT="0" marB="0" anchor="b">
                    <a:lnL>
                      <a:noFill/>
                    </a:lnL>
                    <a:lnR>
                      <a:noFill/>
                    </a:lnR>
                    <a:lnT>
                      <a:noFill/>
                    </a:lnT>
                    <a:lnB>
                      <a:noFill/>
                    </a:lnB>
                  </a:tcPr>
                </a:tc>
              </a:tr>
              <a:tr h="339349">
                <a:tc>
                  <a:txBody>
                    <a:bodyPr/>
                    <a:lstStyle/>
                    <a:p>
                      <a:pPr algn="ctr">
                        <a:lnSpc>
                          <a:spcPct val="150000"/>
                        </a:lnSpc>
                        <a:spcAft>
                          <a:spcPts val="0"/>
                        </a:spcAft>
                      </a:pPr>
                      <a:r>
                        <a:rPr lang="nl-NL" sz="1000" b="1">
                          <a:solidFill>
                            <a:srgbClr val="FF0000"/>
                          </a:solidFill>
                          <a:latin typeface="Calibri"/>
                          <a:ea typeface="Times New Roman"/>
                        </a:rPr>
                        <a:t>3</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4</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2</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3</a:t>
                      </a:r>
                      <a:endParaRPr lang="nl-BE" sz="1200">
                        <a:latin typeface="Times New Roman"/>
                        <a:ea typeface="Times New Roman"/>
                      </a:endParaRPr>
                    </a:p>
                  </a:txBody>
                  <a:tcPr marL="44450" marR="44450" marT="0" marB="0" anchor="b">
                    <a:lnL>
                      <a:noFill/>
                    </a:lnL>
                    <a:lnR>
                      <a:noFill/>
                    </a:lnR>
                    <a:lnT>
                      <a:noFill/>
                    </a:lnT>
                    <a:lnB>
                      <a:noFill/>
                    </a:lnB>
                  </a:tcPr>
                </a:tc>
              </a:tr>
              <a:tr h="339349">
                <a:tc>
                  <a:txBody>
                    <a:bodyPr/>
                    <a:lstStyle/>
                    <a:p>
                      <a:pPr algn="ctr">
                        <a:lnSpc>
                          <a:spcPct val="150000"/>
                        </a:lnSpc>
                        <a:spcAft>
                          <a:spcPts val="0"/>
                        </a:spcAft>
                      </a:pPr>
                      <a:r>
                        <a:rPr lang="nl-NL" sz="1000" b="1">
                          <a:solidFill>
                            <a:srgbClr val="FF0000"/>
                          </a:solidFill>
                          <a:latin typeface="Calibri"/>
                          <a:ea typeface="Times New Roman"/>
                        </a:rPr>
                        <a:t>4</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4</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4</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b">
                    <a:lnL>
                      <a:noFill/>
                    </a:lnL>
                    <a:lnR>
                      <a:noFill/>
                    </a:lnR>
                    <a:lnT>
                      <a:noFill/>
                    </a:lnT>
                    <a:lnB>
                      <a:noFill/>
                    </a:lnB>
                  </a:tcPr>
                </a:tc>
              </a:tr>
              <a:tr h="339349">
                <a:tc>
                  <a:txBody>
                    <a:bodyPr/>
                    <a:lstStyle/>
                    <a:p>
                      <a:pPr algn="ctr">
                        <a:lnSpc>
                          <a:spcPct val="150000"/>
                        </a:lnSpc>
                        <a:spcAft>
                          <a:spcPts val="0"/>
                        </a:spcAft>
                      </a:pPr>
                      <a:r>
                        <a:rPr lang="nl-NL" sz="1000" b="1">
                          <a:solidFill>
                            <a:srgbClr val="FF0000"/>
                          </a:solidFill>
                          <a:latin typeface="Calibri"/>
                          <a:ea typeface="Times New Roman"/>
                        </a:rPr>
                        <a:t>9</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b">
                    <a:lnL>
                      <a:noFill/>
                    </a:lnL>
                    <a:lnR>
                      <a:noFill/>
                    </a:lnR>
                    <a:lnT>
                      <a:noFill/>
                    </a:lnT>
                    <a:lnB>
                      <a:noFill/>
                    </a:lnB>
                  </a:tcPr>
                </a:tc>
              </a:tr>
              <a:tr h="339349">
                <a:tc>
                  <a:txBody>
                    <a:bodyPr/>
                    <a:lstStyle/>
                    <a:p>
                      <a:pPr algn="ctr">
                        <a:lnSpc>
                          <a:spcPct val="150000"/>
                        </a:lnSpc>
                        <a:spcAft>
                          <a:spcPts val="0"/>
                        </a:spcAft>
                      </a:pPr>
                      <a:r>
                        <a:rPr lang="nl-NL" sz="1000" b="1">
                          <a:solidFill>
                            <a:srgbClr val="FF0000"/>
                          </a:solidFill>
                          <a:latin typeface="Calibri"/>
                          <a:ea typeface="Times New Roman"/>
                        </a:rPr>
                        <a:t>10</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11</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7</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11</a:t>
                      </a:r>
                      <a:endParaRPr lang="nl-BE" sz="1200">
                        <a:latin typeface="Times New Roman"/>
                        <a:ea typeface="Times New Roman"/>
                      </a:endParaRPr>
                    </a:p>
                  </a:txBody>
                  <a:tcPr marL="44450" marR="44450" marT="0" marB="0" anchor="b">
                    <a:lnL>
                      <a:noFill/>
                    </a:lnL>
                    <a:lnR>
                      <a:noFill/>
                    </a:lnR>
                    <a:lnT>
                      <a:noFill/>
                    </a:lnT>
                    <a:lnB>
                      <a:noFill/>
                    </a:lnB>
                  </a:tcPr>
                </a:tc>
              </a:tr>
              <a:tr h="339349">
                <a:tc>
                  <a:txBody>
                    <a:bodyPr/>
                    <a:lstStyle/>
                    <a:p>
                      <a:pPr algn="ctr">
                        <a:lnSpc>
                          <a:spcPct val="150000"/>
                        </a:lnSpc>
                        <a:spcAft>
                          <a:spcPts val="0"/>
                        </a:spcAft>
                      </a:pPr>
                      <a:r>
                        <a:rPr lang="nl-NL" sz="1000" b="1">
                          <a:solidFill>
                            <a:srgbClr val="FF0000"/>
                          </a:solidFill>
                          <a:latin typeface="Calibri"/>
                          <a:ea typeface="Times New Roman"/>
                        </a:rPr>
                        <a:t>15</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13</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9</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9</a:t>
                      </a:r>
                      <a:endParaRPr lang="nl-BE" sz="1200">
                        <a:latin typeface="Times New Roman"/>
                        <a:ea typeface="Times New Roman"/>
                      </a:endParaRPr>
                    </a:p>
                  </a:txBody>
                  <a:tcPr marL="44450" marR="44450" marT="0" marB="0" anchor="b">
                    <a:lnL>
                      <a:noFill/>
                    </a:lnL>
                    <a:lnR>
                      <a:noFill/>
                    </a:lnR>
                    <a:lnT>
                      <a:noFill/>
                    </a:lnT>
                    <a:lnB>
                      <a:noFill/>
                    </a:lnB>
                  </a:tcPr>
                </a:tc>
              </a:tr>
              <a:tr h="339349">
                <a:tc>
                  <a:txBody>
                    <a:bodyPr/>
                    <a:lstStyle/>
                    <a:p>
                      <a:pPr algn="ctr">
                        <a:lnSpc>
                          <a:spcPct val="150000"/>
                        </a:lnSpc>
                        <a:spcAft>
                          <a:spcPts val="0"/>
                        </a:spcAft>
                      </a:pPr>
                      <a:r>
                        <a:rPr lang="nl-NL" sz="1000" b="1">
                          <a:solidFill>
                            <a:srgbClr val="FF0000"/>
                          </a:solidFill>
                          <a:latin typeface="Calibri"/>
                          <a:ea typeface="Times New Roman"/>
                        </a:rPr>
                        <a:t>22</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26</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b">
                    <a:lnL>
                      <a:noFill/>
                    </a:lnL>
                    <a:lnR>
                      <a:noFill/>
                    </a:lnR>
                    <a:lnT>
                      <a:noFill/>
                    </a:lnT>
                    <a:lnB>
                      <a:noFill/>
                    </a:lnB>
                  </a:tcPr>
                </a:tc>
              </a:tr>
              <a:tr h="339349">
                <a:tc>
                  <a:txBody>
                    <a:bodyPr/>
                    <a:lstStyle/>
                    <a:p>
                      <a:pPr algn="ctr">
                        <a:lnSpc>
                          <a:spcPct val="150000"/>
                        </a:lnSpc>
                        <a:spcAft>
                          <a:spcPts val="0"/>
                        </a:spcAft>
                      </a:pPr>
                      <a:r>
                        <a:rPr lang="nl-NL" sz="1000" b="1">
                          <a:solidFill>
                            <a:srgbClr val="FF0000"/>
                          </a:solidFill>
                          <a:latin typeface="Calibri"/>
                          <a:ea typeface="Times New Roman"/>
                        </a:rPr>
                        <a:t>17</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18</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13</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28</a:t>
                      </a:r>
                      <a:endParaRPr lang="nl-BE" sz="1200">
                        <a:latin typeface="Times New Roman"/>
                        <a:ea typeface="Times New Roman"/>
                      </a:endParaRPr>
                    </a:p>
                  </a:txBody>
                  <a:tcPr marL="44450" marR="44450" marT="0" marB="0" anchor="b">
                    <a:lnL>
                      <a:noFill/>
                    </a:lnL>
                    <a:lnR>
                      <a:noFill/>
                    </a:lnR>
                    <a:lnT>
                      <a:noFill/>
                    </a:lnT>
                    <a:lnB>
                      <a:noFill/>
                    </a:lnB>
                  </a:tcPr>
                </a:tc>
              </a:tr>
              <a:tr h="339349">
                <a:tc>
                  <a:txBody>
                    <a:bodyPr/>
                    <a:lstStyle/>
                    <a:p>
                      <a:pPr algn="ctr">
                        <a:lnSpc>
                          <a:spcPct val="150000"/>
                        </a:lnSpc>
                        <a:spcAft>
                          <a:spcPts val="0"/>
                        </a:spcAft>
                      </a:pPr>
                      <a:r>
                        <a:rPr lang="nl-NL" sz="1000" b="1">
                          <a:solidFill>
                            <a:srgbClr val="FF0000"/>
                          </a:solidFill>
                          <a:latin typeface="Calibri"/>
                          <a:ea typeface="Times New Roman"/>
                        </a:rPr>
                        <a:t>27</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34</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45</a:t>
                      </a:r>
                      <a:endParaRPr lang="nl-BE" sz="1200">
                        <a:latin typeface="Times New Roman"/>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a:t>
                      </a:r>
                      <a:endParaRPr lang="nl-BE" sz="1200" dirty="0">
                        <a:latin typeface="Times New Roman"/>
                        <a:ea typeface="Times New Roman"/>
                      </a:endParaRPr>
                    </a:p>
                  </a:txBody>
                  <a:tcPr marL="44450" marR="44450" marT="0" marB="0" anchor="b">
                    <a:lnL>
                      <a:noFill/>
                    </a:lnL>
                    <a:lnR>
                      <a:noFill/>
                    </a:lnR>
                    <a:lnT>
                      <a:noFill/>
                    </a:lnT>
                    <a:lnB>
                      <a:noFill/>
                    </a:lnB>
                  </a:tcPr>
                </a:tc>
              </a:tr>
            </a:tbl>
          </a:graphicData>
        </a:graphic>
      </p:graphicFrame>
      <p:sp>
        <p:nvSpPr>
          <p:cNvPr id="12" name="Text Box 14"/>
          <p:cNvSpPr txBox="1">
            <a:spLocks noChangeArrowheads="1"/>
          </p:cNvSpPr>
          <p:nvPr/>
        </p:nvSpPr>
        <p:spPr bwMode="auto">
          <a:xfrm>
            <a:off x="2915944" y="1376062"/>
            <a:ext cx="1007984" cy="246221"/>
          </a:xfrm>
          <a:prstGeom prst="rect">
            <a:avLst/>
          </a:prstGeom>
          <a:solidFill>
            <a:srgbClr val="3C7800"/>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prstClr val="white"/>
                </a:solidFill>
                <a:cs typeface="Arial" pitchFamily="34" charset="0"/>
              </a:rPr>
              <a:t>TOP2 (%)</a:t>
            </a:r>
          </a:p>
        </p:txBody>
      </p:sp>
      <p:sp>
        <p:nvSpPr>
          <p:cNvPr id="13" name="Text Box 15"/>
          <p:cNvSpPr txBox="1">
            <a:spLocks noChangeArrowheads="1"/>
          </p:cNvSpPr>
          <p:nvPr/>
        </p:nvSpPr>
        <p:spPr bwMode="auto">
          <a:xfrm>
            <a:off x="7740353" y="1376772"/>
            <a:ext cx="1008240" cy="244800"/>
          </a:xfrm>
          <a:prstGeom prst="rect">
            <a:avLst/>
          </a:prstGeom>
          <a:solidFill>
            <a:srgbClr val="B50042"/>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b="1" dirty="0" smtClean="0">
                <a:solidFill>
                  <a:prstClr val="white"/>
                </a:solidFill>
                <a:cs typeface="Arial" pitchFamily="34" charset="0"/>
              </a:rPr>
              <a:t>BOTTOM2 (%)</a:t>
            </a:r>
          </a:p>
        </p:txBody>
      </p:sp>
      <p:sp>
        <p:nvSpPr>
          <p:cNvPr id="14" name="Tekstvak 13"/>
          <p:cNvSpPr txBox="1"/>
          <p:nvPr/>
        </p:nvSpPr>
        <p:spPr>
          <a:xfrm>
            <a:off x="611560" y="905902"/>
            <a:ext cx="8424936" cy="340519"/>
          </a:xfrm>
          <a:prstGeom prst="roundRect">
            <a:avLst/>
          </a:prstGeom>
          <a:solidFill>
            <a:schemeClr val="bg1"/>
          </a:solidFill>
          <a:ln w="28575">
            <a:solidFill>
              <a:srgbClr val="3E7800"/>
            </a:solidFill>
          </a:ln>
        </p:spPr>
        <p:txBody>
          <a:bodyPr wrap="square" rtlCol="0">
            <a:spAutoFit/>
          </a:bodyPr>
          <a:lstStyle/>
          <a:p>
            <a:pPr marL="216000" defTabSz="914400"/>
            <a:r>
              <a:rPr lang="nl-BE" sz="1400" dirty="0" smtClean="0">
                <a:solidFill>
                  <a:srgbClr val="003300"/>
                </a:solidFill>
                <a:latin typeface="Arial" pitchFamily="34" charset="0"/>
                <a:cs typeface="Arial" pitchFamily="34" charset="0"/>
              </a:rPr>
              <a:t>V4. In welke mate hebben de volgende menselijke activiteiten een effect op klimaatverandering?</a:t>
            </a:r>
          </a:p>
        </p:txBody>
      </p:sp>
      <p:sp>
        <p:nvSpPr>
          <p:cNvPr id="19" name="Rechthoek 18"/>
          <p:cNvSpPr/>
          <p:nvPr/>
        </p:nvSpPr>
        <p:spPr>
          <a:xfrm>
            <a:off x="5436096" y="347855"/>
            <a:ext cx="3610176" cy="261610"/>
          </a:xfrm>
          <a:prstGeom prst="rect">
            <a:avLst/>
          </a:prstGeom>
        </p:spPr>
        <p:txBody>
          <a:bodyPr wrap="square">
            <a:noAutofit/>
          </a:bodyPr>
          <a:lstStyle/>
          <a:p>
            <a:pPr algn="r" defTabSz="914400"/>
            <a:r>
              <a:rPr lang="nl-BE" sz="1400" b="1" dirty="0" smtClean="0">
                <a:solidFill>
                  <a:prstClr val="white"/>
                </a:solidFill>
                <a:latin typeface="Arial" pitchFamily="34" charset="0"/>
                <a:cs typeface="Arial" pitchFamily="34" charset="0"/>
              </a:rPr>
              <a:t>Oorzaken</a:t>
            </a:r>
          </a:p>
        </p:txBody>
      </p:sp>
      <p:sp>
        <p:nvSpPr>
          <p:cNvPr id="20"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smtClean="0"/>
              <a:t>Kennis</a:t>
            </a:r>
            <a:endParaRPr lang="nl-BE" sz="1400" dirty="0"/>
          </a:p>
        </p:txBody>
      </p:sp>
      <p:graphicFrame>
        <p:nvGraphicFramePr>
          <p:cNvPr id="21" name="Grafiek 20"/>
          <p:cNvGraphicFramePr/>
          <p:nvPr>
            <p:extLst>
              <p:ext uri="{D42A27DB-BD31-4B8C-83A1-F6EECF244321}">
                <p14:modId xmlns:p14="http://schemas.microsoft.com/office/powerpoint/2010/main" val="3783610257"/>
              </p:ext>
            </p:extLst>
          </p:nvPr>
        </p:nvGraphicFramePr>
        <p:xfrm>
          <a:off x="3995936" y="1844823"/>
          <a:ext cx="3744416" cy="4423325"/>
        </p:xfrm>
        <a:graphic>
          <a:graphicData uri="http://schemas.openxmlformats.org/drawingml/2006/chart">
            <c:chart xmlns:c="http://schemas.openxmlformats.org/drawingml/2006/chart" xmlns:r="http://schemas.openxmlformats.org/officeDocument/2006/relationships" r:id="rId4"/>
          </a:graphicData>
        </a:graphic>
      </p:graphicFrame>
      <p:sp>
        <p:nvSpPr>
          <p:cNvPr id="16" name="Tijdelijke aanduiding voor tekst 13"/>
          <p:cNvSpPr txBox="1">
            <a:spLocks/>
          </p:cNvSpPr>
          <p:nvPr/>
        </p:nvSpPr>
        <p:spPr>
          <a:xfrm rot="5400000">
            <a:off x="539552" y="1052736"/>
            <a:ext cx="504056"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sp>
        <p:nvSpPr>
          <p:cNvPr id="22" name="Text Box 5"/>
          <p:cNvSpPr txBox="1">
            <a:spLocks noChangeArrowheads="1"/>
          </p:cNvSpPr>
          <p:nvPr/>
        </p:nvSpPr>
        <p:spPr bwMode="auto">
          <a:xfrm>
            <a:off x="117849" y="4474216"/>
            <a:ext cx="796435" cy="277972"/>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dirty="0" smtClean="0">
                <a:solidFill>
                  <a:srgbClr val="FFFFFF"/>
                </a:solidFill>
                <a:cs typeface="Arial" pitchFamily="34" charset="0"/>
              </a:rPr>
              <a:t>“INDIRECT”</a:t>
            </a:r>
            <a:endParaRPr lang="nl-BE" dirty="0" smtClean="0">
              <a:solidFill>
                <a:prstClr val="black"/>
              </a:solidFill>
              <a:latin typeface="Arial" pitchFamily="34" charset="0"/>
              <a:cs typeface="Arial" pitchFamily="34" charset="0"/>
            </a:endParaRPr>
          </a:p>
        </p:txBody>
      </p:sp>
      <p:sp>
        <p:nvSpPr>
          <p:cNvPr id="24" name="AutoShape 58"/>
          <p:cNvSpPr>
            <a:spLocks noChangeArrowheads="1"/>
          </p:cNvSpPr>
          <p:nvPr/>
        </p:nvSpPr>
        <p:spPr bwMode="auto">
          <a:xfrm flipH="1">
            <a:off x="107504" y="3560816"/>
            <a:ext cx="361950" cy="293071"/>
          </a:xfrm>
          <a:custGeom>
            <a:avLst/>
            <a:gdLst>
              <a:gd name="T0" fmla="*/ 258543 w 21600"/>
              <a:gd name="T1" fmla="*/ 0 h 21600"/>
              <a:gd name="T2" fmla="*/ 155119 w 21600"/>
              <a:gd name="T3" fmla="*/ 104775 h 21600"/>
              <a:gd name="T4" fmla="*/ 0 w 21600"/>
              <a:gd name="T5" fmla="*/ 261952 h 21600"/>
              <a:gd name="T6" fmla="*/ 155119 w 21600"/>
              <a:gd name="T7" fmla="*/ 314325 h 21600"/>
              <a:gd name="T8" fmla="*/ 310238 w 21600"/>
              <a:gd name="T9" fmla="*/ 218281 h 21600"/>
              <a:gd name="T10" fmla="*/ 361950 w 21600"/>
              <a:gd name="T11" fmla="*/ 1047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1">
              <a:lumMod val="50000"/>
            </a:schemeClr>
          </a:solidFill>
          <a:ln w="38100">
            <a:solidFill>
              <a:schemeClr val="bg1">
                <a:lumMod val="50000"/>
              </a:schemeClr>
            </a:solidFill>
            <a:miter lim="800000"/>
            <a:headEnd/>
            <a:tailEnd/>
          </a:ln>
          <a:effectLst/>
        </p:spPr>
        <p:txBody>
          <a:bodyPr vert="horz" wrap="square" lIns="91440" tIns="45720" rIns="91440" bIns="45720" numCol="1" anchor="t" anchorCtr="0" compatLnSpc="1">
            <a:prstTxWarp prst="textNoShape">
              <a:avLst/>
            </a:prstTxWarp>
          </a:bodyPr>
          <a:lstStyle/>
          <a:p>
            <a:pPr defTabSz="914400"/>
            <a:endParaRPr lang="nl-BE">
              <a:solidFill>
                <a:prstClr val="black"/>
              </a:solidFill>
            </a:endParaRPr>
          </a:p>
        </p:txBody>
      </p:sp>
      <p:sp>
        <p:nvSpPr>
          <p:cNvPr id="25" name="AutoShape 59"/>
          <p:cNvSpPr>
            <a:spLocks noChangeArrowheads="1"/>
          </p:cNvSpPr>
          <p:nvPr/>
        </p:nvSpPr>
        <p:spPr bwMode="auto">
          <a:xfrm rot="10800000">
            <a:off x="97979" y="3987350"/>
            <a:ext cx="381000" cy="293071"/>
          </a:xfrm>
          <a:custGeom>
            <a:avLst/>
            <a:gdLst>
              <a:gd name="T0" fmla="*/ 272150 w 21600"/>
              <a:gd name="T1" fmla="*/ 0 h 21600"/>
              <a:gd name="T2" fmla="*/ 163283 w 21600"/>
              <a:gd name="T3" fmla="*/ 104775 h 21600"/>
              <a:gd name="T4" fmla="*/ 0 w 21600"/>
              <a:gd name="T5" fmla="*/ 261952 h 21600"/>
              <a:gd name="T6" fmla="*/ 163283 w 21600"/>
              <a:gd name="T7" fmla="*/ 314325 h 21600"/>
              <a:gd name="T8" fmla="*/ 326566 w 21600"/>
              <a:gd name="T9" fmla="*/ 218281 h 21600"/>
              <a:gd name="T10" fmla="*/ 381000 w 21600"/>
              <a:gd name="T11" fmla="*/ 1047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1">
              <a:lumMod val="50000"/>
            </a:schemeClr>
          </a:solidFill>
          <a:ln w="38100">
            <a:solidFill>
              <a:schemeClr val="bg1">
                <a:lumMod val="50000"/>
              </a:schemeClr>
            </a:solidFill>
            <a:miter lim="800000"/>
            <a:headEnd/>
            <a:tailEnd/>
          </a:ln>
          <a:effectLst/>
        </p:spPr>
        <p:txBody>
          <a:bodyPr vert="horz" wrap="square" lIns="91440" tIns="45720" rIns="91440" bIns="45720" numCol="1" anchor="t" anchorCtr="0" compatLnSpc="1">
            <a:prstTxWarp prst="textNoShape">
              <a:avLst/>
            </a:prstTxWarp>
          </a:bodyPr>
          <a:lstStyle/>
          <a:p>
            <a:pPr defTabSz="914400"/>
            <a:endParaRPr lang="nl-BE">
              <a:solidFill>
                <a:prstClr val="black"/>
              </a:solidFill>
            </a:endParaRPr>
          </a:p>
        </p:txBody>
      </p:sp>
      <p:sp>
        <p:nvSpPr>
          <p:cNvPr id="26" name="Text Box 11"/>
          <p:cNvSpPr txBox="1">
            <a:spLocks noChangeArrowheads="1"/>
          </p:cNvSpPr>
          <p:nvPr/>
        </p:nvSpPr>
        <p:spPr bwMode="auto">
          <a:xfrm>
            <a:off x="156027" y="3104081"/>
            <a:ext cx="720081" cy="277972"/>
          </a:xfrm>
          <a:prstGeom prst="rect">
            <a:avLst/>
          </a:prstGeom>
          <a:solidFill>
            <a:schemeClr val="bg1">
              <a:lumMod val="50000"/>
            </a:schemeClr>
          </a:solidFill>
          <a:ln w="9525">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ct val="0"/>
              </a:spcBef>
            </a:pPr>
            <a:endParaRPr lang="nl-BE" sz="300" dirty="0" smtClean="0">
              <a:solidFill>
                <a:srgbClr val="FFFFFF"/>
              </a:solidFill>
              <a:cs typeface="Arial" pitchFamily="34" charset="0"/>
            </a:endParaRPr>
          </a:p>
          <a:p>
            <a:pPr algn="ctr" defTabSz="914400" fontAlgn="base">
              <a:spcBef>
                <a:spcPct val="0"/>
              </a:spcBef>
            </a:pPr>
            <a:r>
              <a:rPr lang="nl-BE" sz="1000" dirty="0" smtClean="0">
                <a:solidFill>
                  <a:srgbClr val="FFFFFF"/>
                </a:solidFill>
                <a:cs typeface="Arial" pitchFamily="34" charset="0"/>
              </a:rPr>
              <a:t>“DIRECT”</a:t>
            </a:r>
            <a:endParaRPr lang="nl-BE" sz="1000" dirty="0" smtClean="0">
              <a:solidFill>
                <a:prstClr val="black"/>
              </a:solidFill>
              <a:latin typeface="Arial" pitchFamily="34" charset="0"/>
              <a:cs typeface="Arial" pitchFamily="34" charset="0"/>
            </a:endParaRPr>
          </a:p>
        </p:txBody>
      </p:sp>
      <p:cxnSp>
        <p:nvCxnSpPr>
          <p:cNvPr id="27" name="AutoShape 14"/>
          <p:cNvCxnSpPr>
            <a:cxnSpLocks noChangeShapeType="1"/>
          </p:cNvCxnSpPr>
          <p:nvPr/>
        </p:nvCxnSpPr>
        <p:spPr bwMode="auto">
          <a:xfrm flipV="1">
            <a:off x="478979" y="3928858"/>
            <a:ext cx="8485509" cy="5919"/>
          </a:xfrm>
          <a:prstGeom prst="straightConnector1">
            <a:avLst/>
          </a:prstGeom>
          <a:noFill/>
          <a:ln w="19050">
            <a:solidFill>
              <a:srgbClr val="000000"/>
            </a:solidFill>
            <a:round/>
            <a:headEnd/>
            <a:tailEnd/>
          </a:ln>
        </p:spPr>
      </p:cxnSp>
    </p:spTree>
    <p:extLst>
      <p:ext uri="{BB962C8B-B14F-4D97-AF65-F5344CB8AC3E}">
        <p14:creationId xmlns:p14="http://schemas.microsoft.com/office/powerpoint/2010/main" val="3639345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7" name="Tekstvak 6"/>
          <p:cNvSpPr txBox="1"/>
          <p:nvPr/>
        </p:nvSpPr>
        <p:spPr>
          <a:xfrm>
            <a:off x="611560" y="1049918"/>
            <a:ext cx="8424936" cy="340519"/>
          </a:xfrm>
          <a:prstGeom prst="roundRect">
            <a:avLst/>
          </a:prstGeom>
          <a:solidFill>
            <a:schemeClr val="bg1"/>
          </a:solidFill>
          <a:ln w="28575">
            <a:solidFill>
              <a:srgbClr val="3E7800"/>
            </a:solidFill>
          </a:ln>
        </p:spPr>
        <p:txBody>
          <a:bodyPr wrap="square" rtlCol="0">
            <a:spAutoFit/>
          </a:bodyPr>
          <a:lstStyle/>
          <a:p>
            <a:pPr marL="216000"/>
            <a:r>
              <a:rPr lang="nl-BE" sz="1400" dirty="0" smtClean="0">
                <a:solidFill>
                  <a:srgbClr val="003300"/>
                </a:solidFill>
                <a:latin typeface="Arial" pitchFamily="34" charset="0"/>
                <a:cs typeface="Arial" pitchFamily="34" charset="0"/>
              </a:rPr>
              <a:t>V6. Wie/wat beïnvloedt volgens u in België het meest de klimaatverandering? (1)</a:t>
            </a:r>
          </a:p>
        </p:txBody>
      </p:sp>
      <p:sp>
        <p:nvSpPr>
          <p:cNvPr id="8" name="Tijdelijke aanduiding voor tekst 13"/>
          <p:cNvSpPr txBox="1">
            <a:spLocks/>
          </p:cNvSpPr>
          <p:nvPr/>
        </p:nvSpPr>
        <p:spPr>
          <a:xfrm rot="5400000">
            <a:off x="539552" y="1196752"/>
            <a:ext cx="504056"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nl-BE" sz="1300" b="1" i="1" u="none" strike="noStrike" kern="1200" cap="none" spc="50" normalizeH="0" baseline="0" noProof="0" dirty="0">
              <a:ln>
                <a:noFill/>
              </a:ln>
              <a:solidFill>
                <a:srgbClr val="F2F4F3"/>
              </a:solidFill>
              <a:effectLst/>
              <a:uLnTx/>
              <a:uFillTx/>
              <a:latin typeface="Arial" pitchFamily="34" charset="0"/>
              <a:ea typeface="+mn-ea"/>
              <a:cs typeface="Arial" pitchFamily="34" charset="0"/>
            </a:endParaRPr>
          </a:p>
        </p:txBody>
      </p:sp>
      <p:sp>
        <p:nvSpPr>
          <p:cNvPr id="17" name="Rechthoek 16"/>
          <p:cNvSpPr/>
          <p:nvPr/>
        </p:nvSpPr>
        <p:spPr>
          <a:xfrm>
            <a:off x="5436096" y="347855"/>
            <a:ext cx="3610176" cy="261610"/>
          </a:xfrm>
          <a:prstGeom prst="rect">
            <a:avLst/>
          </a:prstGeom>
        </p:spPr>
        <p:txBody>
          <a:bodyPr wrap="square">
            <a:noAutofit/>
          </a:bodyPr>
          <a:lstStyle/>
          <a:p>
            <a:pPr algn="r"/>
            <a:r>
              <a:rPr lang="nl-BE" sz="1400" b="1" dirty="0" smtClean="0">
                <a:solidFill>
                  <a:schemeClr val="bg1"/>
                </a:solidFill>
                <a:latin typeface="Arial" pitchFamily="34" charset="0"/>
                <a:cs typeface="Arial" pitchFamily="34" charset="0"/>
              </a:rPr>
              <a:t>Perceptie van verantwoordelijkheid</a:t>
            </a:r>
          </a:p>
        </p:txBody>
      </p:sp>
      <p:sp>
        <p:nvSpPr>
          <p:cNvPr id="18"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smtClean="0"/>
              <a:t>Attitude</a:t>
            </a:r>
            <a:endParaRPr lang="nl-BE" sz="1400" dirty="0"/>
          </a:p>
        </p:txBody>
      </p:sp>
      <p:sp>
        <p:nvSpPr>
          <p:cNvPr id="48130" name="AutoShape 2"/>
          <p:cNvSpPr>
            <a:spLocks noChangeArrowheads="1"/>
          </p:cNvSpPr>
          <p:nvPr/>
        </p:nvSpPr>
        <p:spPr bwMode="auto">
          <a:xfrm>
            <a:off x="1780382" y="4797152"/>
            <a:ext cx="487362" cy="298450"/>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BE" sz="1000" b="1" i="0" u="none" strike="noStrike" cap="none" normalizeH="0" baseline="0" dirty="0" smtClean="0">
                <a:ln>
                  <a:noFill/>
                </a:ln>
                <a:solidFill>
                  <a:srgbClr val="FFFFFF"/>
                </a:solidFill>
                <a:effectLst/>
                <a:latin typeface="Calibri" pitchFamily="34" charset="0"/>
                <a:cs typeface="Arial" pitchFamily="34" charset="0"/>
              </a:rPr>
              <a:t>91%</a:t>
            </a: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1" name="AutoShape 3"/>
          <p:cNvSpPr>
            <a:spLocks noChangeArrowheads="1"/>
          </p:cNvSpPr>
          <p:nvPr/>
        </p:nvSpPr>
        <p:spPr bwMode="auto">
          <a:xfrm>
            <a:off x="3131840" y="4797152"/>
            <a:ext cx="487362" cy="298450"/>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BE" sz="1000" b="1" i="0" u="none" strike="noStrike" cap="none" normalizeH="0" baseline="0" dirty="0" smtClean="0">
                <a:ln>
                  <a:noFill/>
                </a:ln>
                <a:solidFill>
                  <a:srgbClr val="FFFFFF"/>
                </a:solidFill>
                <a:effectLst/>
                <a:latin typeface="Calibri" pitchFamily="34" charset="0"/>
                <a:cs typeface="Arial" pitchFamily="34" charset="0"/>
              </a:rPr>
              <a:t>83%</a:t>
            </a: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2" name="AutoShape 4"/>
          <p:cNvSpPr>
            <a:spLocks noChangeArrowheads="1"/>
          </p:cNvSpPr>
          <p:nvPr/>
        </p:nvSpPr>
        <p:spPr bwMode="auto">
          <a:xfrm>
            <a:off x="4446265" y="4797152"/>
            <a:ext cx="485775" cy="298450"/>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BE" sz="1000" b="1" i="0" u="none" strike="noStrike" cap="none" normalizeH="0" baseline="0" dirty="0" smtClean="0">
                <a:ln>
                  <a:noFill/>
                </a:ln>
                <a:solidFill>
                  <a:srgbClr val="FFFFFF"/>
                </a:solidFill>
                <a:effectLst/>
                <a:latin typeface="Calibri" pitchFamily="34" charset="0"/>
                <a:cs typeface="Arial" pitchFamily="34" charset="0"/>
              </a:rPr>
              <a:t>64%</a:t>
            </a: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3" name="AutoShape 318"/>
          <p:cNvSpPr>
            <a:spLocks noChangeArrowheads="1"/>
          </p:cNvSpPr>
          <p:nvPr/>
        </p:nvSpPr>
        <p:spPr bwMode="auto">
          <a:xfrm>
            <a:off x="5796136" y="4797152"/>
            <a:ext cx="485775" cy="298450"/>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BE" sz="1000" b="1" i="0" u="none" strike="noStrike" cap="none" normalizeH="0" baseline="0" smtClean="0">
                <a:ln>
                  <a:noFill/>
                </a:ln>
                <a:solidFill>
                  <a:srgbClr val="FFFFFF"/>
                </a:solidFill>
                <a:effectLst/>
                <a:latin typeface="Calibri" pitchFamily="34" charset="0"/>
                <a:cs typeface="Arial" pitchFamily="34" charset="0"/>
              </a:rPr>
              <a:t>44%</a:t>
            </a:r>
            <a:endParaRPr kumimoji="0" lang="nl-BE" sz="1800" b="0" i="0" u="none" strike="noStrike" cap="none" normalizeH="0" baseline="0" smtClean="0">
              <a:ln>
                <a:noFill/>
              </a:ln>
              <a:solidFill>
                <a:schemeClr val="tx1"/>
              </a:solidFill>
              <a:effectLst/>
              <a:latin typeface="Arial" pitchFamily="34" charset="0"/>
              <a:cs typeface="Arial" pitchFamily="34" charset="0"/>
            </a:endParaRPr>
          </a:p>
        </p:txBody>
      </p:sp>
      <p:sp>
        <p:nvSpPr>
          <p:cNvPr id="48134" name="AutoShape 6"/>
          <p:cNvSpPr>
            <a:spLocks noChangeArrowheads="1"/>
          </p:cNvSpPr>
          <p:nvPr/>
        </p:nvSpPr>
        <p:spPr bwMode="auto">
          <a:xfrm>
            <a:off x="7108974" y="4797152"/>
            <a:ext cx="487362" cy="298450"/>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BE" sz="1000" b="1" i="0" u="none" strike="noStrike" cap="none" normalizeH="0" baseline="0" smtClean="0">
                <a:ln>
                  <a:noFill/>
                </a:ln>
                <a:solidFill>
                  <a:srgbClr val="FFFFFF"/>
                </a:solidFill>
                <a:effectLst/>
                <a:latin typeface="Calibri" pitchFamily="34" charset="0"/>
                <a:cs typeface="Arial" pitchFamily="34" charset="0"/>
              </a:rPr>
              <a:t>34%</a:t>
            </a:r>
            <a:endParaRPr kumimoji="0" lang="nl-BE"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9" name="Grafiek 18"/>
          <p:cNvGraphicFramePr/>
          <p:nvPr>
            <p:extLst>
              <p:ext uri="{D42A27DB-BD31-4B8C-83A1-F6EECF244321}">
                <p14:modId xmlns:p14="http://schemas.microsoft.com/office/powerpoint/2010/main" val="3804584165"/>
              </p:ext>
            </p:extLst>
          </p:nvPr>
        </p:nvGraphicFramePr>
        <p:xfrm>
          <a:off x="683568" y="1628800"/>
          <a:ext cx="7848872"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 Box 28"/>
          <p:cNvSpPr txBox="1">
            <a:spLocks noChangeArrowheads="1"/>
          </p:cNvSpPr>
          <p:nvPr/>
        </p:nvSpPr>
        <p:spPr bwMode="auto">
          <a:xfrm>
            <a:off x="107504" y="6021288"/>
            <a:ext cx="2448272"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b="0" dirty="0" smtClean="0">
                <a:solidFill>
                  <a:srgbClr val="0000FF"/>
                </a:solidFill>
                <a:ea typeface="Verdana" pitchFamily="34" charset="0"/>
                <a:cs typeface="Arial" pitchFamily="34" charset="0"/>
              </a:rPr>
              <a:t>Basis: alle respondenten (N=1.540)</a:t>
            </a:r>
            <a:endParaRPr lang="nl-BE" sz="1000" b="0" dirty="0">
              <a:solidFill>
                <a:srgbClr val="0000FF"/>
              </a:solidFill>
              <a:ea typeface="Verdana" pitchFamily="34" charset="0"/>
              <a:cs typeface="Arial" pitchFamily="34" charset="0"/>
            </a:endParaRPr>
          </a:p>
        </p:txBody>
      </p:sp>
    </p:spTree>
    <p:extLst>
      <p:ext uri="{BB962C8B-B14F-4D97-AF65-F5344CB8AC3E}">
        <p14:creationId xmlns:p14="http://schemas.microsoft.com/office/powerpoint/2010/main" val="2910340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51" name="Text Box 28"/>
          <p:cNvSpPr txBox="1">
            <a:spLocks noChangeArrowheads="1"/>
          </p:cNvSpPr>
          <p:nvPr/>
        </p:nvSpPr>
        <p:spPr bwMode="auto">
          <a:xfrm>
            <a:off x="107504" y="6021288"/>
            <a:ext cx="2448272"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Basis: alle respondenten (N=1.540)</a:t>
            </a:r>
            <a:endParaRPr lang="nl-BE" sz="1000" dirty="0">
              <a:solidFill>
                <a:srgbClr val="0000FF"/>
              </a:solidFill>
              <a:ea typeface="Verdana" pitchFamily="34" charset="0"/>
              <a:cs typeface="Arial" pitchFamily="34" charset="0"/>
            </a:endParaRPr>
          </a:p>
        </p:txBody>
      </p:sp>
      <p:graphicFrame>
        <p:nvGraphicFramePr>
          <p:cNvPr id="18" name="Grafiek 17"/>
          <p:cNvGraphicFramePr/>
          <p:nvPr/>
        </p:nvGraphicFramePr>
        <p:xfrm>
          <a:off x="3131840" y="5949280"/>
          <a:ext cx="5531077" cy="21602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vak 13"/>
          <p:cNvSpPr txBox="1"/>
          <p:nvPr/>
        </p:nvSpPr>
        <p:spPr>
          <a:xfrm>
            <a:off x="611560" y="905902"/>
            <a:ext cx="8424936" cy="340519"/>
          </a:xfrm>
          <a:prstGeom prst="roundRect">
            <a:avLst/>
          </a:prstGeom>
          <a:solidFill>
            <a:schemeClr val="bg1"/>
          </a:solidFill>
          <a:ln w="28575">
            <a:solidFill>
              <a:srgbClr val="3E7800"/>
            </a:solidFill>
          </a:ln>
        </p:spPr>
        <p:txBody>
          <a:bodyPr wrap="square" rtlCol="0">
            <a:spAutoFit/>
          </a:bodyPr>
          <a:lstStyle/>
          <a:p>
            <a:pPr marL="216000" defTabSz="914400"/>
            <a:r>
              <a:rPr lang="nl-BE" sz="1400" dirty="0" smtClean="0">
                <a:solidFill>
                  <a:srgbClr val="003300"/>
                </a:solidFill>
                <a:latin typeface="Arial" pitchFamily="34" charset="0"/>
                <a:cs typeface="Arial" pitchFamily="34" charset="0"/>
              </a:rPr>
              <a:t>V3. Graag zouden wij uw mening kennen in verband met een aantal uitspraken.</a:t>
            </a:r>
          </a:p>
        </p:txBody>
      </p:sp>
      <p:sp>
        <p:nvSpPr>
          <p:cNvPr id="19" name="Rechthoek 18"/>
          <p:cNvSpPr/>
          <p:nvPr/>
        </p:nvSpPr>
        <p:spPr>
          <a:xfrm>
            <a:off x="5436096" y="347855"/>
            <a:ext cx="3610176" cy="261610"/>
          </a:xfrm>
          <a:prstGeom prst="rect">
            <a:avLst/>
          </a:prstGeom>
        </p:spPr>
        <p:txBody>
          <a:bodyPr wrap="square">
            <a:noAutofit/>
          </a:bodyPr>
          <a:lstStyle/>
          <a:p>
            <a:pPr algn="r" defTabSz="914400"/>
            <a:r>
              <a:rPr lang="nl-BE" sz="1400" b="1" dirty="0" smtClean="0">
                <a:solidFill>
                  <a:prstClr val="white"/>
                </a:solidFill>
                <a:latin typeface="Arial" pitchFamily="34" charset="0"/>
                <a:cs typeface="Arial" pitchFamily="34" charset="0"/>
              </a:rPr>
              <a:t>Beeldvorming algemeen</a:t>
            </a:r>
          </a:p>
        </p:txBody>
      </p:sp>
      <p:sp>
        <p:nvSpPr>
          <p:cNvPr id="20"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smtClean="0"/>
              <a:t>Kennis</a:t>
            </a:r>
            <a:endParaRPr lang="nl-BE" sz="1400" dirty="0"/>
          </a:p>
        </p:txBody>
      </p:sp>
      <p:graphicFrame>
        <p:nvGraphicFramePr>
          <p:cNvPr id="27" name="Tabel 26"/>
          <p:cNvGraphicFramePr>
            <a:graphicFrameLocks noGrp="1"/>
          </p:cNvGraphicFramePr>
          <p:nvPr>
            <p:extLst>
              <p:ext uri="{D42A27DB-BD31-4B8C-83A1-F6EECF244321}">
                <p14:modId xmlns:p14="http://schemas.microsoft.com/office/powerpoint/2010/main" val="102290255"/>
              </p:ext>
            </p:extLst>
          </p:nvPr>
        </p:nvGraphicFramePr>
        <p:xfrm>
          <a:off x="216152" y="1700804"/>
          <a:ext cx="4211831" cy="3880661"/>
        </p:xfrm>
        <a:graphic>
          <a:graphicData uri="http://schemas.openxmlformats.org/drawingml/2006/table">
            <a:tbl>
              <a:tblPr/>
              <a:tblGrid>
                <a:gridCol w="3059704"/>
                <a:gridCol w="288032"/>
                <a:gridCol w="288032"/>
                <a:gridCol w="288032"/>
                <a:gridCol w="288031"/>
              </a:tblGrid>
              <a:tr h="227422">
                <a:tc>
                  <a:txBody>
                    <a:bodyPr/>
                    <a:lstStyle/>
                    <a:p>
                      <a:pPr algn="ctr">
                        <a:lnSpc>
                          <a:spcPct val="150000"/>
                        </a:lnSpc>
                        <a:spcAft>
                          <a:spcPts val="0"/>
                        </a:spcAft>
                      </a:pPr>
                      <a:endParaRPr lang="nl-NL" sz="900" dirty="0">
                        <a:solidFill>
                          <a:srgbClr val="000000"/>
                        </a:solidFill>
                        <a:latin typeface="Calibri"/>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05</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09</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13</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u="sng" dirty="0" smtClean="0">
                          <a:solidFill>
                            <a:srgbClr val="0000FF"/>
                          </a:solidFill>
                          <a:latin typeface="Calibri"/>
                          <a:ea typeface="Times New Roman"/>
                        </a:rPr>
                        <a:t>17</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r>
              <a:tr h="275460">
                <a:tc>
                  <a:txBody>
                    <a:bodyPr/>
                    <a:lstStyle/>
                    <a:p>
                      <a:pPr algn="r">
                        <a:lnSpc>
                          <a:spcPct val="95000"/>
                        </a:lnSpc>
                        <a:spcAft>
                          <a:spcPts val="0"/>
                        </a:spcAft>
                      </a:pPr>
                      <a:r>
                        <a:rPr lang="nl-NL" sz="900" dirty="0">
                          <a:solidFill>
                            <a:srgbClr val="000000"/>
                          </a:solidFill>
                          <a:latin typeface="Calibri"/>
                          <a:ea typeface="Times New Roman"/>
                        </a:rPr>
                        <a:t>Klimaatverandering is een probleem dat dringend aangepakt moet worden.</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80</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a:solidFill>
                            <a:srgbClr val="00B050"/>
                          </a:solidFill>
                          <a:latin typeface="Calibri"/>
                          <a:ea typeface="Times New Roman"/>
                        </a:rPr>
                        <a:t>85</a:t>
                      </a:r>
                      <a:endParaRPr lang="nl-BE" sz="1200">
                        <a:latin typeface="Times New Roman"/>
                        <a:ea typeface="Times New Roman"/>
                      </a:endParaRPr>
                    </a:p>
                  </a:txBody>
                  <a:tcPr marL="44450" marR="44450" marT="0" marB="0" anchor="ctr">
                    <a:lnL>
                      <a:noFill/>
                    </a:lnL>
                    <a:lnR>
                      <a:noFill/>
                    </a:lnR>
                    <a:lnT>
                      <a:noFill/>
                    </a:lnT>
                    <a:lnB>
                      <a:noFill/>
                    </a:lnB>
                  </a:tcPr>
                </a:tc>
              </a:tr>
              <a:tr h="271201">
                <a:tc>
                  <a:txBody>
                    <a:bodyPr/>
                    <a:lstStyle/>
                    <a:p>
                      <a:pPr algn="r">
                        <a:lnSpc>
                          <a:spcPct val="95000"/>
                        </a:lnSpc>
                        <a:spcAft>
                          <a:spcPts val="0"/>
                        </a:spcAft>
                      </a:pPr>
                      <a:r>
                        <a:rPr lang="nl-NL" sz="900" dirty="0">
                          <a:solidFill>
                            <a:srgbClr val="000000"/>
                          </a:solidFill>
                          <a:latin typeface="Calibri"/>
                          <a:ea typeface="Times New Roman"/>
                        </a:rPr>
                        <a:t>De effecten van klimaatverandering zijn reeds elders merkbaar.</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77</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84</a:t>
                      </a:r>
                      <a:endParaRPr lang="nl-BE" sz="1200" dirty="0">
                        <a:latin typeface="Times New Roman"/>
                        <a:ea typeface="Times New Roman"/>
                      </a:endParaRPr>
                    </a:p>
                  </a:txBody>
                  <a:tcPr marL="44450" marR="44450" marT="0" marB="0" anchor="ctr">
                    <a:lnL>
                      <a:noFill/>
                    </a:lnL>
                    <a:lnR>
                      <a:noFill/>
                    </a:lnR>
                    <a:lnT>
                      <a:noFill/>
                    </a:lnT>
                    <a:lnB>
                      <a:noFill/>
                    </a:lnB>
                  </a:tcPr>
                </a:tc>
              </a:tr>
              <a:tr h="271201">
                <a:tc>
                  <a:txBody>
                    <a:bodyPr/>
                    <a:lstStyle/>
                    <a:p>
                      <a:pPr algn="r">
                        <a:lnSpc>
                          <a:spcPct val="95000"/>
                        </a:lnSpc>
                        <a:spcAft>
                          <a:spcPts val="0"/>
                        </a:spcAft>
                      </a:pPr>
                      <a:r>
                        <a:rPr lang="nl-NL" sz="900" dirty="0">
                          <a:solidFill>
                            <a:srgbClr val="000000"/>
                          </a:solidFill>
                          <a:latin typeface="Calibri"/>
                          <a:ea typeface="Times New Roman"/>
                        </a:rPr>
                        <a:t>Klimaatverandering is een verschijnsel dat zich globaal voordoet.</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75</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84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75</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83</a:t>
                      </a:r>
                      <a:endParaRPr lang="nl-BE" sz="1200" dirty="0">
                        <a:latin typeface="Times New Roman"/>
                        <a:ea typeface="Times New Roman"/>
                      </a:endParaRPr>
                    </a:p>
                  </a:txBody>
                  <a:tcPr marL="44450" marR="44450" marT="0" marB="0" anchor="ctr">
                    <a:lnL>
                      <a:noFill/>
                    </a:lnL>
                    <a:lnR>
                      <a:noFill/>
                    </a:lnR>
                    <a:lnT>
                      <a:noFill/>
                    </a:lnT>
                    <a:lnB>
                      <a:noFill/>
                    </a:lnB>
                  </a:tcPr>
                </a:tc>
              </a:tr>
              <a:tr h="406801">
                <a:tc>
                  <a:txBody>
                    <a:bodyPr/>
                    <a:lstStyle/>
                    <a:p>
                      <a:pPr algn="r">
                        <a:lnSpc>
                          <a:spcPct val="95000"/>
                        </a:lnSpc>
                        <a:spcAft>
                          <a:spcPts val="0"/>
                        </a:spcAft>
                      </a:pPr>
                      <a:r>
                        <a:rPr lang="nl-NL" sz="900" dirty="0">
                          <a:solidFill>
                            <a:srgbClr val="000000"/>
                          </a:solidFill>
                          <a:latin typeface="Calibri"/>
                          <a:ea typeface="Times New Roman"/>
                        </a:rPr>
                        <a:t>Klimaatwetenschappers hebben voldoende bewezen dat er een klimaatverandering aan de gang is door toedoen van menselijke activiteiten.</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80</a:t>
                      </a:r>
                      <a:endParaRPr lang="nl-BE" sz="1200" dirty="0">
                        <a:latin typeface="Times New Roman"/>
                        <a:ea typeface="Times New Roman"/>
                      </a:endParaRPr>
                    </a:p>
                  </a:txBody>
                  <a:tcPr marL="44450" marR="44450" marT="0" marB="0" anchor="ctr">
                    <a:lnL>
                      <a:noFill/>
                    </a:lnL>
                    <a:lnR>
                      <a:noFill/>
                    </a:lnR>
                    <a:lnT>
                      <a:noFill/>
                    </a:lnT>
                    <a:lnB>
                      <a:noFill/>
                    </a:lnB>
                  </a:tcPr>
                </a:tc>
              </a:tr>
              <a:tr h="271201">
                <a:tc>
                  <a:txBody>
                    <a:bodyPr/>
                    <a:lstStyle/>
                    <a:p>
                      <a:pPr algn="r">
                        <a:lnSpc>
                          <a:spcPct val="95000"/>
                        </a:lnSpc>
                        <a:spcAft>
                          <a:spcPts val="0"/>
                        </a:spcAft>
                      </a:pPr>
                      <a:r>
                        <a:rPr lang="nl-NL" sz="900" dirty="0">
                          <a:solidFill>
                            <a:srgbClr val="000000"/>
                          </a:solidFill>
                          <a:latin typeface="Calibri"/>
                          <a:ea typeface="Times New Roman"/>
                        </a:rPr>
                        <a:t>De effecten van klimaatverandering zijn reeds merkbaar bij ons.</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66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59</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61</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72</a:t>
                      </a:r>
                      <a:endParaRPr lang="nl-BE" sz="1200" dirty="0">
                        <a:latin typeface="Times New Roman"/>
                        <a:ea typeface="Times New Roman"/>
                      </a:endParaRPr>
                    </a:p>
                  </a:txBody>
                  <a:tcPr marL="44450" marR="44450" marT="0" marB="0" anchor="ctr">
                    <a:lnL>
                      <a:noFill/>
                    </a:lnL>
                    <a:lnR>
                      <a:noFill/>
                    </a:lnR>
                    <a:lnT>
                      <a:noFill/>
                    </a:lnT>
                    <a:lnB>
                      <a:noFill/>
                    </a:lnB>
                  </a:tcPr>
                </a:tc>
              </a:tr>
              <a:tr h="271201">
                <a:tc>
                  <a:txBody>
                    <a:bodyPr/>
                    <a:lstStyle/>
                    <a:p>
                      <a:pPr algn="r">
                        <a:lnSpc>
                          <a:spcPct val="95000"/>
                        </a:lnSpc>
                        <a:spcAft>
                          <a:spcPts val="0"/>
                        </a:spcAft>
                      </a:pPr>
                      <a:r>
                        <a:rPr lang="nl-NL" sz="1000" dirty="0">
                          <a:solidFill>
                            <a:srgbClr val="000000"/>
                          </a:solidFill>
                          <a:latin typeface="Calibri"/>
                          <a:ea typeface="Times New Roman"/>
                        </a:rPr>
                        <a:t>Klimaatverandering kan tegengehouden worden door </a:t>
                      </a:r>
                      <a:r>
                        <a:rPr lang="nl-NL" sz="1100" b="1" dirty="0">
                          <a:solidFill>
                            <a:srgbClr val="000000"/>
                          </a:solidFill>
                          <a:latin typeface="Calibri"/>
                          <a:ea typeface="Times New Roman"/>
                        </a:rPr>
                        <a:t>onze manier van leven </a:t>
                      </a:r>
                      <a:r>
                        <a:rPr lang="nl-NL" sz="1000" dirty="0">
                          <a:solidFill>
                            <a:srgbClr val="000000"/>
                          </a:solidFill>
                          <a:latin typeface="Calibri"/>
                          <a:ea typeface="Times New Roman"/>
                        </a:rPr>
                        <a:t>te veranderen.</a:t>
                      </a:r>
                      <a:endParaRPr lang="nl-BE" sz="10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71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73</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68</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71</a:t>
                      </a:r>
                      <a:endParaRPr lang="nl-BE" sz="1200" dirty="0">
                        <a:latin typeface="Times New Roman"/>
                        <a:ea typeface="Times New Roman"/>
                      </a:endParaRPr>
                    </a:p>
                  </a:txBody>
                  <a:tcPr marL="44450" marR="44450" marT="0" marB="0" anchor="ctr">
                    <a:lnL>
                      <a:noFill/>
                    </a:lnL>
                    <a:lnR>
                      <a:noFill/>
                    </a:lnR>
                    <a:lnT>
                      <a:noFill/>
                    </a:lnT>
                    <a:lnB>
                      <a:noFill/>
                    </a:lnB>
                  </a:tcPr>
                </a:tc>
              </a:tr>
              <a:tr h="279256">
                <a:tc>
                  <a:txBody>
                    <a:bodyPr/>
                    <a:lstStyle/>
                    <a:p>
                      <a:pPr algn="r">
                        <a:lnSpc>
                          <a:spcPct val="95000"/>
                        </a:lnSpc>
                        <a:spcAft>
                          <a:spcPts val="0"/>
                        </a:spcAft>
                      </a:pPr>
                      <a:r>
                        <a:rPr lang="nl-NL" sz="1100" b="1" dirty="0">
                          <a:solidFill>
                            <a:srgbClr val="000000"/>
                          </a:solidFill>
                          <a:latin typeface="Calibri"/>
                          <a:ea typeface="Times New Roman"/>
                        </a:rPr>
                        <a:t>Mijn handelingen kunnen een verschil </a:t>
                      </a:r>
                      <a:r>
                        <a:rPr lang="nl-NL" sz="1100" b="1" dirty="0" smtClean="0">
                          <a:solidFill>
                            <a:srgbClr val="000000"/>
                          </a:solidFill>
                          <a:latin typeface="Calibri"/>
                          <a:ea typeface="Times New Roman"/>
                        </a:rPr>
                        <a:t>maken</a:t>
                      </a:r>
                      <a:r>
                        <a:rPr lang="nl-NL" sz="1100" b="1" baseline="0" dirty="0" smtClean="0">
                          <a:solidFill>
                            <a:srgbClr val="000000"/>
                          </a:solidFill>
                          <a:latin typeface="Calibri"/>
                          <a:ea typeface="Times New Roman"/>
                        </a:rPr>
                        <a:t> </a:t>
                      </a:r>
                      <a:r>
                        <a:rPr lang="nl-NL" sz="1000" dirty="0" smtClean="0">
                          <a:solidFill>
                            <a:srgbClr val="000000"/>
                          </a:solidFill>
                          <a:latin typeface="Calibri"/>
                          <a:ea typeface="Times New Roman"/>
                        </a:rPr>
                        <a:t>klimaatverandering</a:t>
                      </a:r>
                      <a:r>
                        <a:rPr lang="nl-NL" sz="1000" dirty="0">
                          <a:solidFill>
                            <a:srgbClr val="000000"/>
                          </a:solidFill>
                          <a:latin typeface="Calibri"/>
                          <a:ea typeface="Times New Roman"/>
                        </a:rPr>
                        <a:t>.</a:t>
                      </a:r>
                      <a:endParaRPr lang="nl-BE" sz="10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54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59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51</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61</a:t>
                      </a:r>
                      <a:endParaRPr lang="nl-BE" sz="1200" dirty="0">
                        <a:latin typeface="Times New Roman"/>
                        <a:ea typeface="Times New Roman"/>
                      </a:endParaRPr>
                    </a:p>
                  </a:txBody>
                  <a:tcPr marL="44450" marR="44450" marT="0" marB="0" anchor="ctr">
                    <a:lnL>
                      <a:noFill/>
                    </a:lnL>
                    <a:lnR>
                      <a:noFill/>
                    </a:lnR>
                    <a:lnT>
                      <a:noFill/>
                    </a:lnT>
                    <a:lnB>
                      <a:noFill/>
                    </a:lnB>
                  </a:tcPr>
                </a:tc>
              </a:tr>
              <a:tr h="370318">
                <a:tc>
                  <a:txBody>
                    <a:bodyPr/>
                    <a:lstStyle/>
                    <a:p>
                      <a:pPr algn="r">
                        <a:lnSpc>
                          <a:spcPct val="95000"/>
                        </a:lnSpc>
                      </a:pPr>
                      <a:r>
                        <a:rPr lang="nl-NL" sz="900" dirty="0" smtClean="0">
                          <a:solidFill>
                            <a:srgbClr val="000000"/>
                          </a:solidFill>
                          <a:latin typeface="Calibri"/>
                        </a:rPr>
                        <a:t>Klimaatverandering </a:t>
                      </a:r>
                      <a:r>
                        <a:rPr lang="nl-NL" sz="900" dirty="0">
                          <a:solidFill>
                            <a:srgbClr val="000000"/>
                          </a:solidFill>
                          <a:latin typeface="Calibri"/>
                        </a:rPr>
                        <a:t>is een ernstig verschijnsel dat een bedreiging vormt in mijn dagelijks leven.</a:t>
                      </a:r>
                      <a:r>
                        <a:rPr lang="nl-BE" sz="900" dirty="0">
                          <a:latin typeface="Times New Roman"/>
                        </a:rPr>
                        <a:t> </a:t>
                      </a: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59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53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44</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54</a:t>
                      </a:r>
                      <a:endParaRPr lang="nl-BE" sz="1200" dirty="0">
                        <a:latin typeface="Times New Roman"/>
                        <a:ea typeface="Times New Roman"/>
                      </a:endParaRPr>
                    </a:p>
                  </a:txBody>
                  <a:tcPr marL="44450" marR="44450" marT="0" marB="0" anchor="ctr">
                    <a:lnL>
                      <a:noFill/>
                    </a:lnL>
                    <a:lnR>
                      <a:noFill/>
                    </a:lnR>
                    <a:lnT>
                      <a:noFill/>
                    </a:lnT>
                    <a:lnB>
                      <a:noFill/>
                    </a:lnB>
                  </a:tcPr>
                </a:tc>
              </a:tr>
              <a:tr h="271201">
                <a:tc>
                  <a:txBody>
                    <a:bodyPr/>
                    <a:lstStyle/>
                    <a:p>
                      <a:pPr algn="r">
                        <a:lnSpc>
                          <a:spcPct val="95000"/>
                        </a:lnSpc>
                        <a:spcAft>
                          <a:spcPts val="0"/>
                        </a:spcAft>
                      </a:pPr>
                      <a:r>
                        <a:rPr lang="nl-NL" sz="900" dirty="0">
                          <a:solidFill>
                            <a:srgbClr val="000000"/>
                          </a:solidFill>
                          <a:latin typeface="Calibri"/>
                          <a:ea typeface="Times New Roman"/>
                        </a:rPr>
                        <a:t>Wat we ook doen, menselijke activiteiten zorgen voor onherstelbare schade aan het klimaat.</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58</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49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55</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50</a:t>
                      </a:r>
                      <a:endParaRPr lang="nl-BE" sz="1200" dirty="0">
                        <a:latin typeface="Times New Roman"/>
                        <a:ea typeface="Times New Roman"/>
                      </a:endParaRPr>
                    </a:p>
                  </a:txBody>
                  <a:tcPr marL="44450" marR="44450" marT="0" marB="0" anchor="ctr">
                    <a:lnL>
                      <a:noFill/>
                    </a:lnL>
                    <a:lnR>
                      <a:noFill/>
                    </a:lnR>
                    <a:lnT>
                      <a:noFill/>
                    </a:lnT>
                    <a:lnB>
                      <a:noFill/>
                    </a:lnB>
                  </a:tcPr>
                </a:tc>
              </a:tr>
              <a:tr h="406801">
                <a:tc>
                  <a:txBody>
                    <a:bodyPr/>
                    <a:lstStyle/>
                    <a:p>
                      <a:pPr algn="r">
                        <a:lnSpc>
                          <a:spcPct val="95000"/>
                        </a:lnSpc>
                        <a:spcAft>
                          <a:spcPts val="0"/>
                        </a:spcAft>
                      </a:pPr>
                      <a:r>
                        <a:rPr lang="nl-NL" sz="900" dirty="0" smtClean="0">
                          <a:solidFill>
                            <a:srgbClr val="000000"/>
                          </a:solidFill>
                          <a:latin typeface="Calibri"/>
                          <a:ea typeface="Times New Roman"/>
                        </a:rPr>
                        <a:t>Klimaatverandering </a:t>
                      </a:r>
                      <a:r>
                        <a:rPr lang="nl-NL" sz="900" dirty="0">
                          <a:solidFill>
                            <a:srgbClr val="000000"/>
                          </a:solidFill>
                          <a:latin typeface="Calibri"/>
                          <a:ea typeface="Times New Roman"/>
                        </a:rPr>
                        <a:t>is uitsluitend een natuurlijk verschijnsel. </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12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16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12</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a:t>
                      </a:r>
                      <a:endParaRPr lang="nl-BE" sz="1200" dirty="0">
                        <a:latin typeface="Times New Roman"/>
                        <a:ea typeface="Times New Roman"/>
                      </a:endParaRPr>
                    </a:p>
                  </a:txBody>
                  <a:tcPr marL="44450" marR="44450" marT="0" marB="0" anchor="ctr">
                    <a:lnL>
                      <a:noFill/>
                    </a:lnL>
                    <a:lnR>
                      <a:noFill/>
                    </a:lnR>
                    <a:lnT>
                      <a:noFill/>
                    </a:lnT>
                    <a:lnB>
                      <a:noFill/>
                    </a:lnB>
                  </a:tcPr>
                </a:tc>
              </a:tr>
              <a:tr h="227422">
                <a:tc>
                  <a:txBody>
                    <a:bodyPr/>
                    <a:lstStyle/>
                    <a:p>
                      <a:pPr algn="r">
                        <a:lnSpc>
                          <a:spcPct val="95000"/>
                        </a:lnSpc>
                        <a:spcAft>
                          <a:spcPts val="0"/>
                        </a:spcAft>
                      </a:pPr>
                      <a:r>
                        <a:rPr lang="nl-NL" sz="900" dirty="0">
                          <a:solidFill>
                            <a:srgbClr val="000000"/>
                          </a:solidFill>
                          <a:latin typeface="Calibri"/>
                          <a:ea typeface="Times New Roman"/>
                        </a:rPr>
                        <a:t>Er is geen klimaatverandering. </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7</a:t>
                      </a:r>
                      <a:endParaRPr lang="nl-BE" sz="1200" dirty="0">
                        <a:latin typeface="Times New Roman"/>
                        <a:ea typeface="Times New Roman"/>
                      </a:endParaRPr>
                    </a:p>
                  </a:txBody>
                  <a:tcPr marL="44450" marR="44450" marT="0" marB="0" anchor="ctr">
                    <a:lnL>
                      <a:noFill/>
                    </a:lnL>
                    <a:lnR>
                      <a:noFill/>
                    </a:lnR>
                    <a:lnT>
                      <a:noFill/>
                    </a:lnT>
                    <a:lnB>
                      <a:noFill/>
                    </a:lnB>
                  </a:tcPr>
                </a:tc>
              </a:tr>
              <a:tr h="271201">
                <a:tc>
                  <a:txBody>
                    <a:bodyPr/>
                    <a:lstStyle/>
                    <a:p>
                      <a:pPr algn="r">
                        <a:lnSpc>
                          <a:spcPct val="95000"/>
                        </a:lnSpc>
                        <a:spcAft>
                          <a:spcPts val="0"/>
                        </a:spcAft>
                      </a:pPr>
                      <a:r>
                        <a:rPr lang="nl-NL" sz="900" dirty="0">
                          <a:solidFill>
                            <a:srgbClr val="000000"/>
                          </a:solidFill>
                          <a:latin typeface="Calibri"/>
                          <a:ea typeface="Times New Roman"/>
                        </a:rPr>
                        <a:t>Klimaatverandering is een verschijnsel dat zich slechts zeer lokaal voordoet. </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5</a:t>
                      </a:r>
                      <a:endParaRPr lang="nl-BE" sz="1200" dirty="0">
                        <a:latin typeface="Times New Roman"/>
                        <a:ea typeface="Times New Roman"/>
                      </a:endParaRPr>
                    </a:p>
                  </a:txBody>
                  <a:tcPr marL="44450" marR="44450" marT="0" marB="0" anchor="ctr">
                    <a:lnL>
                      <a:noFill/>
                    </a:lnL>
                    <a:lnR>
                      <a:noFill/>
                    </a:lnR>
                    <a:lnT>
                      <a:noFill/>
                    </a:lnT>
                    <a:lnB>
                      <a:noFill/>
                    </a:lnB>
                  </a:tcPr>
                </a:tc>
              </a:tr>
            </a:tbl>
          </a:graphicData>
        </a:graphic>
      </p:graphicFrame>
      <p:graphicFrame>
        <p:nvGraphicFramePr>
          <p:cNvPr id="28" name="Tabel 27"/>
          <p:cNvGraphicFramePr>
            <a:graphicFrameLocks noGrp="1"/>
          </p:cNvGraphicFramePr>
          <p:nvPr/>
        </p:nvGraphicFramePr>
        <p:xfrm>
          <a:off x="7956375" y="1700808"/>
          <a:ext cx="935976" cy="3816427"/>
        </p:xfrm>
        <a:graphic>
          <a:graphicData uri="http://schemas.openxmlformats.org/drawingml/2006/table">
            <a:tbl>
              <a:tblPr/>
              <a:tblGrid>
                <a:gridCol w="233994"/>
                <a:gridCol w="233994"/>
                <a:gridCol w="233994"/>
                <a:gridCol w="233994"/>
              </a:tblGrid>
              <a:tr h="261547">
                <a:tc>
                  <a:txBody>
                    <a:bodyPr/>
                    <a:lstStyle/>
                    <a:p>
                      <a:pPr algn="ctr">
                        <a:lnSpc>
                          <a:spcPct val="150000"/>
                        </a:lnSpc>
                        <a:spcAft>
                          <a:spcPts val="0"/>
                        </a:spcAft>
                      </a:pPr>
                      <a:r>
                        <a:rPr lang="nl-NL" sz="1000" b="1" u="sng" dirty="0" smtClean="0">
                          <a:solidFill>
                            <a:srgbClr val="0000FF"/>
                          </a:solidFill>
                          <a:latin typeface="Calibri"/>
                          <a:ea typeface="Times New Roman"/>
                        </a:rPr>
                        <a:t>17</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13</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09</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05</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3</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3</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10</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14</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17</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17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23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17</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19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21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18</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74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60</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67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72</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83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72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83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76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85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85</a:t>
                      </a:r>
                      <a:endParaRPr lang="nl-BE" sz="1200" dirty="0">
                        <a:latin typeface="Times New Roman"/>
                        <a:ea typeface="Times New Roman"/>
                      </a:endParaRPr>
                    </a:p>
                  </a:txBody>
                  <a:tcPr marL="44450" marR="44450" marT="0" marB="0" anchor="ctr">
                    <a:lnL>
                      <a:noFill/>
                    </a:lnL>
                    <a:lnR>
                      <a:noFill/>
                    </a:lnR>
                    <a:lnT>
                      <a:noFill/>
                    </a:lnT>
                    <a:lnB>
                      <a:noFill/>
                    </a:lnB>
                  </a:tcPr>
                </a:tc>
              </a:tr>
            </a:tbl>
          </a:graphicData>
        </a:graphic>
      </p:graphicFrame>
      <p:sp>
        <p:nvSpPr>
          <p:cNvPr id="29" name="Text Box 14"/>
          <p:cNvSpPr txBox="1">
            <a:spLocks noChangeArrowheads="1"/>
          </p:cNvSpPr>
          <p:nvPr/>
        </p:nvSpPr>
        <p:spPr bwMode="auto">
          <a:xfrm>
            <a:off x="3347992" y="1412776"/>
            <a:ext cx="1007984" cy="246221"/>
          </a:xfrm>
          <a:prstGeom prst="rect">
            <a:avLst/>
          </a:prstGeom>
          <a:solidFill>
            <a:srgbClr val="3C7800"/>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prstClr val="white"/>
                </a:solidFill>
                <a:cs typeface="Arial" pitchFamily="34" charset="0"/>
              </a:rPr>
              <a:t>TOP2 (%)</a:t>
            </a:r>
          </a:p>
        </p:txBody>
      </p:sp>
      <p:sp>
        <p:nvSpPr>
          <p:cNvPr id="30" name="Text Box 15"/>
          <p:cNvSpPr txBox="1">
            <a:spLocks noChangeArrowheads="1"/>
          </p:cNvSpPr>
          <p:nvPr/>
        </p:nvSpPr>
        <p:spPr bwMode="auto">
          <a:xfrm>
            <a:off x="7956376" y="1413486"/>
            <a:ext cx="936104" cy="244800"/>
          </a:xfrm>
          <a:prstGeom prst="rect">
            <a:avLst/>
          </a:prstGeom>
          <a:solidFill>
            <a:srgbClr val="B50042"/>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b="1" dirty="0" smtClean="0">
                <a:solidFill>
                  <a:prstClr val="white"/>
                </a:solidFill>
                <a:cs typeface="Arial" pitchFamily="34" charset="0"/>
              </a:rPr>
              <a:t>BOTTOM2 (%)</a:t>
            </a:r>
          </a:p>
        </p:txBody>
      </p:sp>
      <p:graphicFrame>
        <p:nvGraphicFramePr>
          <p:cNvPr id="32" name="Grafiek 31"/>
          <p:cNvGraphicFramePr/>
          <p:nvPr/>
        </p:nvGraphicFramePr>
        <p:xfrm>
          <a:off x="4283968" y="1844824"/>
          <a:ext cx="3744416" cy="4248472"/>
        </p:xfrm>
        <a:graphic>
          <a:graphicData uri="http://schemas.openxmlformats.org/drawingml/2006/chart">
            <c:chart xmlns:c="http://schemas.openxmlformats.org/drawingml/2006/chart" xmlns:r="http://schemas.openxmlformats.org/officeDocument/2006/relationships" r:id="rId5"/>
          </a:graphicData>
        </a:graphic>
      </p:graphicFrame>
      <p:sp>
        <p:nvSpPr>
          <p:cNvPr id="24" name="Tijdelijke aanduiding voor tekst 13"/>
          <p:cNvSpPr txBox="1">
            <a:spLocks/>
          </p:cNvSpPr>
          <p:nvPr/>
        </p:nvSpPr>
        <p:spPr>
          <a:xfrm rot="5400000">
            <a:off x="539552" y="1052736"/>
            <a:ext cx="504056"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sp>
        <p:nvSpPr>
          <p:cNvPr id="15" name="Dringend probleem"/>
          <p:cNvSpPr/>
          <p:nvPr/>
        </p:nvSpPr>
        <p:spPr>
          <a:xfrm>
            <a:off x="216152" y="1926710"/>
            <a:ext cx="8827639" cy="4060883"/>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85724 w 8401050"/>
              <a:gd name="connsiteY0" fmla="*/ 39912 h 4041255"/>
              <a:gd name="connsiteX1" fmla="*/ 72724 w 8401050"/>
              <a:gd name="connsiteY1" fmla="*/ 425985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85724 w 8401050"/>
              <a:gd name="connsiteY0" fmla="*/ 39912 h 4041255"/>
              <a:gd name="connsiteX1" fmla="*/ 72724 w 8401050"/>
              <a:gd name="connsiteY1" fmla="*/ 425985 h 4041255"/>
              <a:gd name="connsiteX2" fmla="*/ 8285071 w 8401050"/>
              <a:gd name="connsiteY2" fmla="*/ 412671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85724 w 8401050"/>
              <a:gd name="connsiteY0" fmla="*/ 39912 h 4041255"/>
              <a:gd name="connsiteX1" fmla="*/ 72724 w 8401050"/>
              <a:gd name="connsiteY1" fmla="*/ 425985 h 4041255"/>
              <a:gd name="connsiteX2" fmla="*/ 8285071 w 8401050"/>
              <a:gd name="connsiteY2" fmla="*/ 412671 h 4041255"/>
              <a:gd name="connsiteX3" fmla="*/ 8285071 w 8401050"/>
              <a:gd name="connsiteY3" fmla="*/ 53226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72725 w 8401050"/>
              <a:gd name="connsiteY0" fmla="*/ 93166 h 4041255"/>
              <a:gd name="connsiteX1" fmla="*/ 72724 w 8401050"/>
              <a:gd name="connsiteY1" fmla="*/ 425985 h 4041255"/>
              <a:gd name="connsiteX2" fmla="*/ 8285071 w 8401050"/>
              <a:gd name="connsiteY2" fmla="*/ 412671 h 4041255"/>
              <a:gd name="connsiteX3" fmla="*/ 8285071 w 8401050"/>
              <a:gd name="connsiteY3" fmla="*/ 53226 h 4041255"/>
              <a:gd name="connsiteX4" fmla="*/ 72725 w 8401050"/>
              <a:gd name="connsiteY4" fmla="*/ 93166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72725 w 8401050"/>
              <a:gd name="connsiteY0" fmla="*/ 93166 h 4041255"/>
              <a:gd name="connsiteX1" fmla="*/ 72724 w 8401050"/>
              <a:gd name="connsiteY1" fmla="*/ 425985 h 4041255"/>
              <a:gd name="connsiteX2" fmla="*/ 8285071 w 8401050"/>
              <a:gd name="connsiteY2" fmla="*/ 412671 h 4041255"/>
              <a:gd name="connsiteX3" fmla="*/ 8337067 w 8401050"/>
              <a:gd name="connsiteY3" fmla="*/ 106479 h 4041255"/>
              <a:gd name="connsiteX4" fmla="*/ 72725 w 8401050"/>
              <a:gd name="connsiteY4" fmla="*/ 93166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72725 w 8401050"/>
              <a:gd name="connsiteY0" fmla="*/ 93166 h 4041255"/>
              <a:gd name="connsiteX1" fmla="*/ 72724 w 8401050"/>
              <a:gd name="connsiteY1" fmla="*/ 425985 h 4041255"/>
              <a:gd name="connsiteX2" fmla="*/ 8285071 w 8401050"/>
              <a:gd name="connsiteY2" fmla="*/ 412671 h 4041255"/>
              <a:gd name="connsiteX3" fmla="*/ 8337067 w 8401050"/>
              <a:gd name="connsiteY3" fmla="*/ 106479 h 4041255"/>
              <a:gd name="connsiteX4" fmla="*/ 72725 w 8401050"/>
              <a:gd name="connsiteY4" fmla="*/ 93166 h 4041255"/>
              <a:gd name="connsiteX5" fmla="*/ 19050 w 8401050"/>
              <a:gd name="connsiteY5" fmla="*/ 93193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93193 h 4041255"/>
              <a:gd name="connsiteX0" fmla="*/ 72725 w 8407998"/>
              <a:gd name="connsiteY0" fmla="*/ 13287 h 3961376"/>
              <a:gd name="connsiteX1" fmla="*/ 72724 w 8407998"/>
              <a:gd name="connsiteY1" fmla="*/ 346106 h 3961376"/>
              <a:gd name="connsiteX2" fmla="*/ 8285071 w 8407998"/>
              <a:gd name="connsiteY2" fmla="*/ 332792 h 3961376"/>
              <a:gd name="connsiteX3" fmla="*/ 8337067 w 8407998"/>
              <a:gd name="connsiteY3" fmla="*/ 26600 h 3961376"/>
              <a:gd name="connsiteX4" fmla="*/ 72725 w 8407998"/>
              <a:gd name="connsiteY4" fmla="*/ 13287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72725 w 8407998"/>
              <a:gd name="connsiteY0" fmla="*/ 13287 h 3961376"/>
              <a:gd name="connsiteX1" fmla="*/ 54580 w 8407998"/>
              <a:gd name="connsiteY1" fmla="*/ 2027886 h 3961376"/>
              <a:gd name="connsiteX2" fmla="*/ 8285071 w 8407998"/>
              <a:gd name="connsiteY2" fmla="*/ 332792 h 3961376"/>
              <a:gd name="connsiteX3" fmla="*/ 8337067 w 8407998"/>
              <a:gd name="connsiteY3" fmla="*/ 26600 h 3961376"/>
              <a:gd name="connsiteX4" fmla="*/ 72725 w 8407998"/>
              <a:gd name="connsiteY4" fmla="*/ 13287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72725 w 8407998"/>
              <a:gd name="connsiteY0" fmla="*/ 13287 h 3961376"/>
              <a:gd name="connsiteX1" fmla="*/ 54580 w 8407998"/>
              <a:gd name="connsiteY1" fmla="*/ 2027886 h 3961376"/>
              <a:gd name="connsiteX2" fmla="*/ 8312288 w 8407998"/>
              <a:gd name="connsiteY2" fmla="*/ 2014572 h 3961376"/>
              <a:gd name="connsiteX3" fmla="*/ 8337067 w 8407998"/>
              <a:gd name="connsiteY3" fmla="*/ 26600 h 3961376"/>
              <a:gd name="connsiteX4" fmla="*/ 72725 w 8407998"/>
              <a:gd name="connsiteY4" fmla="*/ 13287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63653 w 8407998"/>
              <a:gd name="connsiteY0" fmla="*/ 1434902 h 3961376"/>
              <a:gd name="connsiteX1" fmla="*/ 54580 w 8407998"/>
              <a:gd name="connsiteY1" fmla="*/ 2027886 h 3961376"/>
              <a:gd name="connsiteX2" fmla="*/ 8312288 w 8407998"/>
              <a:gd name="connsiteY2" fmla="*/ 2014572 h 3961376"/>
              <a:gd name="connsiteX3" fmla="*/ 8337067 w 8407998"/>
              <a:gd name="connsiteY3" fmla="*/ 26600 h 3961376"/>
              <a:gd name="connsiteX4" fmla="*/ 63653 w 8407998"/>
              <a:gd name="connsiteY4" fmla="*/ 1434902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63653 w 8407998"/>
              <a:gd name="connsiteY0" fmla="*/ 1434902 h 3961376"/>
              <a:gd name="connsiteX1" fmla="*/ 54580 w 8407998"/>
              <a:gd name="connsiteY1" fmla="*/ 2027886 h 3961376"/>
              <a:gd name="connsiteX2" fmla="*/ 8312288 w 8407998"/>
              <a:gd name="connsiteY2" fmla="*/ 2014572 h 3961376"/>
              <a:gd name="connsiteX3" fmla="*/ 8327995 w 8407998"/>
              <a:gd name="connsiteY3" fmla="*/ 1457506 h 3961376"/>
              <a:gd name="connsiteX4" fmla="*/ 63653 w 8407998"/>
              <a:gd name="connsiteY4" fmla="*/ 1434902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63653 w 8407998"/>
              <a:gd name="connsiteY0" fmla="*/ 1434902 h 3961376"/>
              <a:gd name="connsiteX1" fmla="*/ 54580 w 8407998"/>
              <a:gd name="connsiteY1" fmla="*/ 2027886 h 3961376"/>
              <a:gd name="connsiteX2" fmla="*/ 8330432 w 8407998"/>
              <a:gd name="connsiteY2" fmla="*/ 2051739 h 3961376"/>
              <a:gd name="connsiteX3" fmla="*/ 8327995 w 8407998"/>
              <a:gd name="connsiteY3" fmla="*/ 1457506 h 3961376"/>
              <a:gd name="connsiteX4" fmla="*/ 63653 w 8407998"/>
              <a:gd name="connsiteY4" fmla="*/ 1434902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7998" h="3961376">
                <a:moveTo>
                  <a:pt x="63653" y="1434902"/>
                </a:moveTo>
                <a:cubicBezTo>
                  <a:pt x="63653" y="1545842"/>
                  <a:pt x="54580" y="1916946"/>
                  <a:pt x="54580" y="2027886"/>
                </a:cubicBezTo>
                <a:lnTo>
                  <a:pt x="8330432" y="2051739"/>
                </a:lnTo>
                <a:cubicBezTo>
                  <a:pt x="8329620" y="1853661"/>
                  <a:pt x="8328807" y="1655584"/>
                  <a:pt x="8327995" y="1457506"/>
                </a:cubicBezTo>
                <a:lnTo>
                  <a:pt x="63653" y="1434902"/>
                </a:lnTo>
                <a:close/>
                <a:moveTo>
                  <a:pt x="19050" y="13314"/>
                </a:moveTo>
                <a:lnTo>
                  <a:pt x="8407998" y="0"/>
                </a:lnTo>
                <a:lnTo>
                  <a:pt x="8401050" y="3961376"/>
                </a:lnTo>
                <a:lnTo>
                  <a:pt x="0" y="3875651"/>
                </a:lnTo>
                <a:cubicBezTo>
                  <a:pt x="0" y="3757291"/>
                  <a:pt x="19050" y="131674"/>
                  <a:pt x="19050" y="13314"/>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Tree>
    <p:extLst>
      <p:ext uri="{BB962C8B-B14F-4D97-AF65-F5344CB8AC3E}">
        <p14:creationId xmlns:p14="http://schemas.microsoft.com/office/powerpoint/2010/main" val="3060202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information and media"/>
          <p:cNvPicPr>
            <a:picLocks noChangeAspect="1" noChangeArrowheads="1"/>
          </p:cNvPicPr>
          <p:nvPr/>
        </p:nvPicPr>
        <p:blipFill rotWithShape="1">
          <a:blip r:embed="rId2">
            <a:extLst>
              <a:ext uri="{28A0092B-C50C-407E-A947-70E740481C1C}">
                <a14:useLocalDpi xmlns:a14="http://schemas.microsoft.com/office/drawing/2010/main" val="0"/>
              </a:ext>
            </a:extLst>
          </a:blip>
          <a:srcRect r="29566"/>
          <a:stretch/>
        </p:blipFill>
        <p:spPr bwMode="auto">
          <a:xfrm>
            <a:off x="5220000" y="1467296"/>
            <a:ext cx="3514567" cy="2719385"/>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r="72364"/>
          <a:stretch/>
        </p:blipFill>
        <p:spPr>
          <a:xfrm>
            <a:off x="4988875" y="3984108"/>
            <a:ext cx="3759340" cy="1360287"/>
          </a:xfrm>
        </p:spPr>
      </p:pic>
      <p:pic>
        <p:nvPicPr>
          <p:cNvPr id="6" name="Content Placeholder 5"/>
          <p:cNvPicPr>
            <a:picLocks noGrp="1" noChangeAspect="1"/>
          </p:cNvPicPr>
          <p:nvPr>
            <p:ph sz="quarter" idx="13"/>
          </p:nvPr>
        </p:nvPicPr>
        <p:blipFill rotWithShape="1">
          <a:blip r:embed="rId4">
            <a:extLst>
              <a:ext uri="{28A0092B-C50C-407E-A947-70E740481C1C}">
                <a14:useLocalDpi xmlns:a14="http://schemas.microsoft.com/office/drawing/2010/main" val="0"/>
              </a:ext>
            </a:extLst>
          </a:blip>
          <a:srcRect l="67292" t="949" r="17617" b="949"/>
          <a:stretch/>
        </p:blipFill>
        <p:spPr>
          <a:xfrm>
            <a:off x="5194852" y="3984108"/>
            <a:ext cx="1789044" cy="1369769"/>
          </a:xfrm>
        </p:spPr>
      </p:pic>
      <p:sp>
        <p:nvSpPr>
          <p:cNvPr id="5" name="Title 4"/>
          <p:cNvSpPr>
            <a:spLocks noGrp="1"/>
          </p:cNvSpPr>
          <p:nvPr>
            <p:ph type="ctrTitle"/>
          </p:nvPr>
        </p:nvSpPr>
        <p:spPr/>
        <p:txBody>
          <a:bodyPr>
            <a:normAutofit/>
          </a:bodyPr>
          <a:lstStyle/>
          <a:p>
            <a:pPr>
              <a:lnSpc>
                <a:spcPct val="150000"/>
              </a:lnSpc>
            </a:pPr>
            <a:r>
              <a:rPr lang="nl-BE" dirty="0" err="1" smtClean="0"/>
              <a:t>Comment</a:t>
            </a:r>
            <a:r>
              <a:rPr lang="nl-BE" dirty="0" smtClean="0"/>
              <a:t> </a:t>
            </a:r>
            <a:r>
              <a:rPr lang="nl-BE" dirty="0" err="1" smtClean="0"/>
              <a:t>le</a:t>
            </a:r>
            <a:r>
              <a:rPr lang="nl-BE" dirty="0" smtClean="0"/>
              <a:t> </a:t>
            </a:r>
            <a:r>
              <a:rPr lang="nl-BE" dirty="0" err="1" smtClean="0"/>
              <a:t>citoyen</a:t>
            </a:r>
            <a:r>
              <a:rPr lang="nl-BE" dirty="0" smtClean="0"/>
              <a:t> </a:t>
            </a:r>
            <a:r>
              <a:rPr lang="nl-BE" dirty="0" err="1" smtClean="0"/>
              <a:t>s’informe</a:t>
            </a:r>
            <a:r>
              <a:rPr lang="nl-BE" dirty="0" smtClean="0"/>
              <a:t>-</a:t>
            </a:r>
            <a:r>
              <a:rPr lang="nl-BE" dirty="0" err="1" smtClean="0"/>
              <a:t>t-il</a:t>
            </a:r>
            <a:r>
              <a:rPr lang="nl-BE" dirty="0" smtClean="0"/>
              <a:t>?</a:t>
            </a:r>
            <a:endParaRPr lang="en-GB" dirty="0"/>
          </a:p>
        </p:txBody>
      </p:sp>
    </p:spTree>
    <p:extLst>
      <p:ext uri="{BB962C8B-B14F-4D97-AF65-F5344CB8AC3E}">
        <p14:creationId xmlns:p14="http://schemas.microsoft.com/office/powerpoint/2010/main" val="487084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8" name="Tekstvak 7"/>
          <p:cNvSpPr txBox="1"/>
          <p:nvPr/>
        </p:nvSpPr>
        <p:spPr>
          <a:xfrm>
            <a:off x="611560" y="836712"/>
            <a:ext cx="8424936" cy="578882"/>
          </a:xfrm>
          <a:prstGeom prst="roundRect">
            <a:avLst/>
          </a:prstGeom>
          <a:solidFill>
            <a:schemeClr val="bg1"/>
          </a:solidFill>
          <a:ln w="28575">
            <a:solidFill>
              <a:srgbClr val="3E7800"/>
            </a:solidFill>
          </a:ln>
        </p:spPr>
        <p:txBody>
          <a:bodyPr wrap="square" rtlCol="0">
            <a:spAutoFit/>
          </a:bodyPr>
          <a:lstStyle/>
          <a:p>
            <a:pPr marL="216000" defTabSz="914400"/>
            <a:r>
              <a:rPr lang="nl-BE" sz="1400" dirty="0" smtClean="0">
                <a:solidFill>
                  <a:srgbClr val="003300"/>
                </a:solidFill>
                <a:latin typeface="Arial" pitchFamily="34" charset="0"/>
                <a:cs typeface="Arial" pitchFamily="34" charset="0"/>
              </a:rPr>
              <a:t>Q9A</a:t>
            </a:r>
            <a:r>
              <a:rPr lang="nl-BE" sz="1400" dirty="0">
                <a:solidFill>
                  <a:srgbClr val="003300"/>
                </a:solidFill>
                <a:latin typeface="Arial" pitchFamily="34" charset="0"/>
                <a:cs typeface="Arial" pitchFamily="34" charset="0"/>
              </a:rPr>
              <a:t>. </a:t>
            </a:r>
            <a:r>
              <a:rPr lang="fr-FR" sz="1400" dirty="0">
                <a:solidFill>
                  <a:srgbClr val="003300"/>
                </a:solidFill>
                <a:latin typeface="Arial" pitchFamily="34" charset="0"/>
                <a:cs typeface="Arial" pitchFamily="34" charset="0"/>
              </a:rPr>
              <a:t>Indiquez par quels canaux vous avez </a:t>
            </a:r>
            <a:r>
              <a:rPr lang="fr-FR" sz="1400" u="sng" dirty="0">
                <a:solidFill>
                  <a:srgbClr val="003300"/>
                </a:solidFill>
                <a:latin typeface="Arial" pitchFamily="34" charset="0"/>
                <a:cs typeface="Arial" pitchFamily="34" charset="0"/>
              </a:rPr>
              <a:t>reçu des informations</a:t>
            </a:r>
            <a:r>
              <a:rPr lang="fr-FR" sz="1400" dirty="0">
                <a:solidFill>
                  <a:srgbClr val="003300"/>
                </a:solidFill>
                <a:latin typeface="Arial" pitchFamily="34" charset="0"/>
                <a:cs typeface="Arial" pitchFamily="34" charset="0"/>
              </a:rPr>
              <a:t> à propos des changements climatiques sans en rechercher </a:t>
            </a:r>
            <a:r>
              <a:rPr lang="fr-FR" sz="1400" dirty="0" smtClean="0">
                <a:solidFill>
                  <a:srgbClr val="003300"/>
                </a:solidFill>
                <a:latin typeface="Arial" pitchFamily="34" charset="0"/>
                <a:cs typeface="Arial" pitchFamily="34" charset="0"/>
              </a:rPr>
              <a:t>activement.</a:t>
            </a:r>
            <a:endParaRPr lang="fr-FR" sz="1400" dirty="0">
              <a:solidFill>
                <a:srgbClr val="003300"/>
              </a:solidFill>
              <a:latin typeface="Arial" pitchFamily="34" charset="0"/>
              <a:cs typeface="Arial" pitchFamily="34" charset="0"/>
            </a:endParaRPr>
          </a:p>
        </p:txBody>
      </p:sp>
      <p:sp>
        <p:nvSpPr>
          <p:cNvPr id="9" name="Tijdelijke aanduiding voor tekst 13"/>
          <p:cNvSpPr txBox="1">
            <a:spLocks/>
          </p:cNvSpPr>
          <p:nvPr/>
        </p:nvSpPr>
        <p:spPr>
          <a:xfrm rot="5400000">
            <a:off x="431580" y="1088700"/>
            <a:ext cx="720000"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sp>
        <p:nvSpPr>
          <p:cNvPr id="17" name="Rechthoek 16"/>
          <p:cNvSpPr/>
          <p:nvPr/>
        </p:nvSpPr>
        <p:spPr>
          <a:xfrm>
            <a:off x="5436096" y="347855"/>
            <a:ext cx="3610176" cy="261610"/>
          </a:xfrm>
          <a:prstGeom prst="rect">
            <a:avLst/>
          </a:prstGeom>
        </p:spPr>
        <p:txBody>
          <a:bodyPr wrap="square">
            <a:noAutofit/>
          </a:bodyPr>
          <a:lstStyle/>
          <a:p>
            <a:pPr algn="r" defTabSz="914400"/>
            <a:r>
              <a:rPr lang="nl-BE" sz="1400" b="1" dirty="0" err="1">
                <a:solidFill>
                  <a:prstClr val="white"/>
                </a:solidFill>
                <a:latin typeface="Arial" pitchFamily="34" charset="0"/>
                <a:cs typeface="Arial" pitchFamily="34" charset="0"/>
              </a:rPr>
              <a:t>Canaux</a:t>
            </a:r>
            <a:r>
              <a:rPr lang="nl-BE" sz="1400" b="1" dirty="0">
                <a:solidFill>
                  <a:prstClr val="white"/>
                </a:solidFill>
                <a:latin typeface="Arial" pitchFamily="34" charset="0"/>
                <a:cs typeface="Arial" pitchFamily="34" charset="0"/>
              </a:rPr>
              <a:t> (1)</a:t>
            </a:r>
          </a:p>
        </p:txBody>
      </p:sp>
      <p:sp>
        <p:nvSpPr>
          <p:cNvPr id="18"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a:t>Information</a:t>
            </a:r>
          </a:p>
        </p:txBody>
      </p:sp>
      <p:sp>
        <p:nvSpPr>
          <p:cNvPr id="14" name="Text Box 28"/>
          <p:cNvSpPr txBox="1">
            <a:spLocks noChangeArrowheads="1"/>
          </p:cNvSpPr>
          <p:nvPr/>
        </p:nvSpPr>
        <p:spPr bwMode="auto">
          <a:xfrm>
            <a:off x="107504" y="5990451"/>
            <a:ext cx="3600400"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Base: </a:t>
            </a:r>
            <a:r>
              <a:rPr lang="nl-BE" sz="1000" dirty="0" err="1" smtClean="0">
                <a:solidFill>
                  <a:srgbClr val="0000FF"/>
                </a:solidFill>
                <a:ea typeface="Verdana" pitchFamily="34" charset="0"/>
                <a:cs typeface="Arial" pitchFamily="34" charset="0"/>
              </a:rPr>
              <a:t>tous</a:t>
            </a:r>
            <a:r>
              <a:rPr lang="nl-BE" sz="1000" dirty="0" smtClean="0">
                <a:solidFill>
                  <a:srgbClr val="0000FF"/>
                </a:solidFill>
                <a:ea typeface="Verdana" pitchFamily="34" charset="0"/>
                <a:cs typeface="Arial" pitchFamily="34" charset="0"/>
              </a:rPr>
              <a:t> les </a:t>
            </a:r>
            <a:r>
              <a:rPr lang="nl-BE" sz="1000" dirty="0" err="1" smtClean="0">
                <a:solidFill>
                  <a:srgbClr val="0000FF"/>
                </a:solidFill>
                <a:ea typeface="Verdana" pitchFamily="34" charset="0"/>
                <a:cs typeface="Arial" pitchFamily="34" charset="0"/>
              </a:rPr>
              <a:t>répondants</a:t>
            </a:r>
            <a:r>
              <a:rPr lang="nl-BE" sz="1000" dirty="0" smtClean="0">
                <a:solidFill>
                  <a:srgbClr val="0000FF"/>
                </a:solidFill>
                <a:ea typeface="Verdana" pitchFamily="34" charset="0"/>
                <a:cs typeface="Arial" pitchFamily="34" charset="0"/>
              </a:rPr>
              <a:t> (N=1.540)</a:t>
            </a:r>
            <a:endParaRPr lang="nl-BE" sz="1000" dirty="0">
              <a:solidFill>
                <a:srgbClr val="0000FF"/>
              </a:solidFill>
              <a:ea typeface="Verdana" pitchFamily="34" charset="0"/>
              <a:cs typeface="Arial" pitchFamily="34" charset="0"/>
            </a:endParaRPr>
          </a:p>
        </p:txBody>
      </p:sp>
      <p:graphicFrame>
        <p:nvGraphicFramePr>
          <p:cNvPr id="11" name="Grafiek 20"/>
          <p:cNvGraphicFramePr/>
          <p:nvPr>
            <p:extLst/>
          </p:nvPr>
        </p:nvGraphicFramePr>
        <p:xfrm>
          <a:off x="287016" y="1628800"/>
          <a:ext cx="8856984" cy="450574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Box 14"/>
          <p:cNvSpPr txBox="1">
            <a:spLocks noChangeArrowheads="1"/>
          </p:cNvSpPr>
          <p:nvPr/>
        </p:nvSpPr>
        <p:spPr bwMode="auto">
          <a:xfrm>
            <a:off x="107504" y="4534499"/>
            <a:ext cx="1656184" cy="475478"/>
          </a:xfrm>
          <a:prstGeom prst="rect">
            <a:avLst/>
          </a:prstGeom>
          <a:solidFill>
            <a:schemeClr val="accent6">
              <a:lumMod val="75000"/>
            </a:schemeClr>
          </a:solidFill>
          <a:ln w="9525">
            <a:noFill/>
            <a:miter lim="800000"/>
            <a:headEnd/>
            <a:tailEnd/>
          </a:ln>
          <a:scene3d>
            <a:camera prst="orthographicFront"/>
            <a:lightRig rig="threePt" dir="t"/>
          </a:scene3d>
          <a:sp3d>
            <a:bevelT/>
          </a:sp3d>
        </p:spPr>
        <p:txBody>
          <a:bodyPr vert="horz" wrap="square" lIns="91440" tIns="144000" rIns="91440" bIns="144000" numCol="1" anchor="t" anchorCtr="0" compatLnSpc="1">
            <a:prstTxWarp prst="textNoShape">
              <a:avLst/>
            </a:prstTxWarp>
            <a:spAutoFit/>
          </a:bodyPr>
          <a:lstStyle/>
          <a:p>
            <a:pPr algn="ctr" defTabSz="914400" fontAlgn="base">
              <a:spcBef>
                <a:spcPct val="0"/>
              </a:spcBef>
              <a:spcAft>
                <a:spcPts val="1000"/>
              </a:spcAft>
            </a:pPr>
            <a:r>
              <a:rPr lang="nl-BE" sz="1200" b="1" dirty="0" err="1" smtClean="0">
                <a:solidFill>
                  <a:prstClr val="white"/>
                </a:solidFill>
                <a:cs typeface="Arial" pitchFamily="34" charset="0"/>
              </a:rPr>
              <a:t>Canaux</a:t>
            </a:r>
            <a:r>
              <a:rPr lang="nl-BE" sz="1200" b="1" dirty="0" smtClean="0">
                <a:solidFill>
                  <a:prstClr val="white"/>
                </a:solidFill>
                <a:cs typeface="Arial" pitchFamily="34" charset="0"/>
              </a:rPr>
              <a:t> </a:t>
            </a:r>
            <a:r>
              <a:rPr lang="nl-BE" sz="1200" b="1" dirty="0" err="1" smtClean="0">
                <a:solidFill>
                  <a:prstClr val="white"/>
                </a:solidFill>
                <a:cs typeface="Arial" pitchFamily="34" charset="0"/>
              </a:rPr>
              <a:t>passifs</a:t>
            </a:r>
            <a:endParaRPr lang="nl-BE" sz="1200" b="1" dirty="0" smtClean="0">
              <a:solidFill>
                <a:prstClr val="white"/>
              </a:solidFill>
              <a:cs typeface="Arial" pitchFamily="34" charset="0"/>
            </a:endParaRPr>
          </a:p>
        </p:txBody>
      </p:sp>
      <p:grpSp>
        <p:nvGrpSpPr>
          <p:cNvPr id="10" name="50 % grens"/>
          <p:cNvGrpSpPr/>
          <p:nvPr/>
        </p:nvGrpSpPr>
        <p:grpSpPr>
          <a:xfrm>
            <a:off x="-21108" y="1932340"/>
            <a:ext cx="8746989" cy="1565590"/>
            <a:chOff x="101724" y="3381376"/>
            <a:chExt cx="8746989" cy="1565590"/>
          </a:xfrm>
        </p:grpSpPr>
        <p:cxnSp>
          <p:nvCxnSpPr>
            <p:cNvPr id="13" name="Straight Connector 12"/>
            <p:cNvCxnSpPr/>
            <p:nvPr/>
          </p:nvCxnSpPr>
          <p:spPr>
            <a:xfrm>
              <a:off x="101724" y="4165600"/>
              <a:ext cx="8746989" cy="0"/>
            </a:xfrm>
            <a:prstGeom prst="line">
              <a:avLst/>
            </a:prstGeom>
            <a:ln w="41275" cmpd="dbl">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Up Arrow 14"/>
            <p:cNvSpPr/>
            <p:nvPr/>
          </p:nvSpPr>
          <p:spPr>
            <a:xfrm>
              <a:off x="109815" y="3381376"/>
              <a:ext cx="322203" cy="757436"/>
            </a:xfrm>
            <a:prstGeom prst="upArrow">
              <a:avLst>
                <a:gd name="adj1" fmla="val 100000"/>
                <a:gd name="adj2" fmla="val 29649"/>
              </a:avLst>
            </a:prstGeom>
            <a:noFill/>
            <a:ln w="12700">
              <a:solidFill>
                <a:srgbClr val="22B14C"/>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r"/>
              <a:r>
                <a:rPr lang="en-GB" sz="1600" dirty="0" smtClean="0">
                  <a:solidFill>
                    <a:srgbClr val="22B14C"/>
                  </a:solidFill>
                  <a:latin typeface="Segoe UI Semilight" panose="020B0402040204020203" pitchFamily="34" charset="0"/>
                  <a:cs typeface="Segoe UI Semilight" panose="020B0402040204020203" pitchFamily="34" charset="0"/>
                </a:rPr>
                <a:t>≥ 50%</a:t>
              </a:r>
              <a:endParaRPr lang="en-GB" sz="1600" dirty="0">
                <a:solidFill>
                  <a:srgbClr val="22B14C"/>
                </a:solidFill>
                <a:latin typeface="Segoe UI Semilight" panose="020B0402040204020203" pitchFamily="34" charset="0"/>
                <a:cs typeface="Segoe UI Semilight" panose="020B0402040204020203" pitchFamily="34" charset="0"/>
              </a:endParaRPr>
            </a:p>
          </p:txBody>
        </p:sp>
        <p:sp>
          <p:nvSpPr>
            <p:cNvPr id="16" name="Up Arrow 15"/>
            <p:cNvSpPr/>
            <p:nvPr/>
          </p:nvSpPr>
          <p:spPr>
            <a:xfrm flipV="1">
              <a:off x="109815" y="4189095"/>
              <a:ext cx="322203" cy="757871"/>
            </a:xfrm>
            <a:prstGeom prst="upArrow">
              <a:avLst>
                <a:gd name="adj1" fmla="val 100000"/>
                <a:gd name="adj2" fmla="val 29649"/>
              </a:avLst>
            </a:prstGeom>
            <a:noFill/>
            <a:ln w="12700">
              <a:solidFill>
                <a:srgbClr val="C00000"/>
              </a:solidFill>
            </a:ln>
          </p:spPr>
          <p:style>
            <a:lnRef idx="2">
              <a:schemeClr val="accent3"/>
            </a:lnRef>
            <a:fillRef idx="1">
              <a:schemeClr val="lt1"/>
            </a:fillRef>
            <a:effectRef idx="0">
              <a:schemeClr val="accent3"/>
            </a:effectRef>
            <a:fontRef idx="minor">
              <a:schemeClr val="dk1"/>
            </a:fontRef>
          </p:style>
          <p:txBody>
            <a:bodyPr vert="vert" wrap="none" lIns="0" tIns="0" rIns="0" bIns="0" rtlCol="0" anchor="ctr"/>
            <a:lstStyle/>
            <a:p>
              <a:r>
                <a:rPr lang="en-GB" sz="1600" dirty="0">
                  <a:solidFill>
                    <a:srgbClr val="C00000"/>
                  </a:solidFill>
                  <a:latin typeface="Segoe UI Semilight" panose="020B0402040204020203" pitchFamily="34" charset="0"/>
                  <a:cs typeface="Segoe UI Semilight" panose="020B0402040204020203" pitchFamily="34" charset="0"/>
                </a:rPr>
                <a:t>&lt;</a:t>
              </a:r>
              <a:r>
                <a:rPr lang="en-GB" sz="1600" dirty="0" smtClean="0">
                  <a:solidFill>
                    <a:srgbClr val="C00000"/>
                  </a:solidFill>
                  <a:latin typeface="Segoe UI Semilight" panose="020B0402040204020203" pitchFamily="34" charset="0"/>
                  <a:cs typeface="Segoe UI Semilight" panose="020B0402040204020203" pitchFamily="34" charset="0"/>
                </a:rPr>
                <a:t> 50%</a:t>
              </a:r>
              <a:endParaRPr lang="en-GB" sz="1600" dirty="0">
                <a:solidFill>
                  <a:srgbClr val="C00000"/>
                </a:solidFill>
                <a:latin typeface="Segoe UI Semilight" panose="020B0402040204020203" pitchFamily="34" charset="0"/>
                <a:cs typeface="Segoe UI Semilight" panose="020B0402040204020203" pitchFamily="34" charset="0"/>
              </a:endParaRPr>
            </a:p>
          </p:txBody>
        </p:sp>
      </p:grpSp>
    </p:spTree>
    <p:extLst>
      <p:ext uri="{BB962C8B-B14F-4D97-AF65-F5344CB8AC3E}">
        <p14:creationId xmlns:p14="http://schemas.microsoft.com/office/powerpoint/2010/main" val="4176683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8" name="Tekstvak 7"/>
          <p:cNvSpPr txBox="1"/>
          <p:nvPr/>
        </p:nvSpPr>
        <p:spPr>
          <a:xfrm>
            <a:off x="576862" y="836733"/>
            <a:ext cx="8424936" cy="578882"/>
          </a:xfrm>
          <a:prstGeom prst="roundRect">
            <a:avLst/>
          </a:prstGeom>
          <a:solidFill>
            <a:schemeClr val="bg1"/>
          </a:solidFill>
          <a:ln w="28575">
            <a:solidFill>
              <a:srgbClr val="3E7800"/>
            </a:solidFill>
          </a:ln>
        </p:spPr>
        <p:txBody>
          <a:bodyPr wrap="square" rtlCol="0">
            <a:spAutoFit/>
          </a:bodyPr>
          <a:lstStyle/>
          <a:p>
            <a:pPr marL="216000" defTabSz="914400"/>
            <a:r>
              <a:rPr lang="fr-FR" sz="1400" dirty="0">
                <a:solidFill>
                  <a:srgbClr val="003300"/>
                </a:solidFill>
                <a:latin typeface="Arial" pitchFamily="34" charset="0"/>
                <a:cs typeface="Arial" pitchFamily="34" charset="0"/>
              </a:rPr>
              <a:t>Q9B. Indiquez par quels canaux vous avez </a:t>
            </a:r>
            <a:r>
              <a:rPr lang="fr-FR" sz="1400" u="sng" dirty="0">
                <a:solidFill>
                  <a:srgbClr val="003300"/>
                </a:solidFill>
                <a:latin typeface="Arial" pitchFamily="34" charset="0"/>
                <a:cs typeface="Arial" pitchFamily="34" charset="0"/>
              </a:rPr>
              <a:t>consulté / recherché activement</a:t>
            </a:r>
            <a:r>
              <a:rPr lang="fr-FR" sz="1400" dirty="0">
                <a:solidFill>
                  <a:srgbClr val="003300"/>
                </a:solidFill>
                <a:latin typeface="Arial" pitchFamily="34" charset="0"/>
                <a:cs typeface="Arial" pitchFamily="34" charset="0"/>
              </a:rPr>
              <a:t> des informations à propos des changements </a:t>
            </a:r>
            <a:r>
              <a:rPr lang="fr-FR" sz="1400" dirty="0" smtClean="0">
                <a:solidFill>
                  <a:srgbClr val="003300"/>
                </a:solidFill>
                <a:latin typeface="Arial" pitchFamily="34" charset="0"/>
                <a:cs typeface="Arial" pitchFamily="34" charset="0"/>
              </a:rPr>
              <a:t>climatiques.</a:t>
            </a:r>
            <a:endParaRPr lang="nl-BE" sz="1400" dirty="0">
              <a:solidFill>
                <a:srgbClr val="003300"/>
              </a:solidFill>
              <a:latin typeface="Arial" pitchFamily="34" charset="0"/>
              <a:cs typeface="Arial" pitchFamily="34" charset="0"/>
            </a:endParaRPr>
          </a:p>
        </p:txBody>
      </p:sp>
      <p:sp>
        <p:nvSpPr>
          <p:cNvPr id="9" name="Tijdelijke aanduiding voor tekst 13"/>
          <p:cNvSpPr txBox="1">
            <a:spLocks/>
          </p:cNvSpPr>
          <p:nvPr/>
        </p:nvSpPr>
        <p:spPr>
          <a:xfrm rot="5400000">
            <a:off x="431580" y="1088700"/>
            <a:ext cx="720000"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sp>
        <p:nvSpPr>
          <p:cNvPr id="17" name="Rechthoek 16"/>
          <p:cNvSpPr/>
          <p:nvPr/>
        </p:nvSpPr>
        <p:spPr>
          <a:xfrm>
            <a:off x="5436096" y="347855"/>
            <a:ext cx="3610176" cy="261610"/>
          </a:xfrm>
          <a:prstGeom prst="rect">
            <a:avLst/>
          </a:prstGeom>
        </p:spPr>
        <p:txBody>
          <a:bodyPr wrap="square">
            <a:noAutofit/>
          </a:bodyPr>
          <a:lstStyle/>
          <a:p>
            <a:pPr algn="r" defTabSz="914400"/>
            <a:r>
              <a:rPr lang="nl-BE" sz="1400" b="1" dirty="0" err="1">
                <a:solidFill>
                  <a:prstClr val="white"/>
                </a:solidFill>
                <a:latin typeface="Arial" pitchFamily="34" charset="0"/>
                <a:cs typeface="Arial" pitchFamily="34" charset="0"/>
              </a:rPr>
              <a:t>Canaux</a:t>
            </a:r>
            <a:r>
              <a:rPr lang="nl-BE" sz="1400" b="1" dirty="0">
                <a:solidFill>
                  <a:prstClr val="white"/>
                </a:solidFill>
                <a:latin typeface="Arial" pitchFamily="34" charset="0"/>
                <a:cs typeface="Arial" pitchFamily="34" charset="0"/>
              </a:rPr>
              <a:t> (2)</a:t>
            </a:r>
          </a:p>
        </p:txBody>
      </p:sp>
      <p:sp>
        <p:nvSpPr>
          <p:cNvPr id="18"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a:t>Information</a:t>
            </a:r>
          </a:p>
        </p:txBody>
      </p:sp>
      <p:sp>
        <p:nvSpPr>
          <p:cNvPr id="14" name="Text Box 28"/>
          <p:cNvSpPr txBox="1">
            <a:spLocks noChangeArrowheads="1"/>
          </p:cNvSpPr>
          <p:nvPr/>
        </p:nvSpPr>
        <p:spPr bwMode="auto">
          <a:xfrm>
            <a:off x="107504" y="5990451"/>
            <a:ext cx="3600400"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Base: </a:t>
            </a:r>
            <a:r>
              <a:rPr lang="nl-BE" sz="1000" dirty="0" err="1" smtClean="0">
                <a:solidFill>
                  <a:srgbClr val="0000FF"/>
                </a:solidFill>
                <a:ea typeface="Verdana" pitchFamily="34" charset="0"/>
                <a:cs typeface="Arial" pitchFamily="34" charset="0"/>
              </a:rPr>
              <a:t>tous</a:t>
            </a:r>
            <a:r>
              <a:rPr lang="nl-BE" sz="1000" dirty="0" smtClean="0">
                <a:solidFill>
                  <a:srgbClr val="0000FF"/>
                </a:solidFill>
                <a:ea typeface="Verdana" pitchFamily="34" charset="0"/>
                <a:cs typeface="Arial" pitchFamily="34" charset="0"/>
              </a:rPr>
              <a:t> les </a:t>
            </a:r>
            <a:r>
              <a:rPr lang="nl-BE" sz="1000" dirty="0" err="1" smtClean="0">
                <a:solidFill>
                  <a:srgbClr val="0000FF"/>
                </a:solidFill>
                <a:ea typeface="Verdana" pitchFamily="34" charset="0"/>
                <a:cs typeface="Arial" pitchFamily="34" charset="0"/>
              </a:rPr>
              <a:t>répondants</a:t>
            </a:r>
            <a:r>
              <a:rPr lang="nl-BE" sz="1000" dirty="0" smtClean="0">
                <a:solidFill>
                  <a:srgbClr val="0000FF"/>
                </a:solidFill>
                <a:ea typeface="Verdana" pitchFamily="34" charset="0"/>
                <a:cs typeface="Arial" pitchFamily="34" charset="0"/>
              </a:rPr>
              <a:t> (N=1.540)</a:t>
            </a:r>
            <a:endParaRPr lang="nl-BE" sz="1000" dirty="0">
              <a:solidFill>
                <a:srgbClr val="0000FF"/>
              </a:solidFill>
              <a:ea typeface="Verdana" pitchFamily="34" charset="0"/>
              <a:cs typeface="Arial" pitchFamily="34" charset="0"/>
            </a:endParaRPr>
          </a:p>
        </p:txBody>
      </p:sp>
      <p:graphicFrame>
        <p:nvGraphicFramePr>
          <p:cNvPr id="11" name="Grafiek 20"/>
          <p:cNvGraphicFramePr/>
          <p:nvPr>
            <p:extLst>
              <p:ext uri="{D42A27DB-BD31-4B8C-83A1-F6EECF244321}">
                <p14:modId xmlns:p14="http://schemas.microsoft.com/office/powerpoint/2010/main" val="3609195876"/>
              </p:ext>
            </p:extLst>
          </p:nvPr>
        </p:nvGraphicFramePr>
        <p:xfrm>
          <a:off x="268361" y="1644800"/>
          <a:ext cx="8894294" cy="447542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Box 14"/>
          <p:cNvSpPr txBox="1">
            <a:spLocks noChangeArrowheads="1"/>
          </p:cNvSpPr>
          <p:nvPr/>
        </p:nvSpPr>
        <p:spPr bwMode="auto">
          <a:xfrm>
            <a:off x="128688" y="4499730"/>
            <a:ext cx="1656184" cy="475478"/>
          </a:xfrm>
          <a:prstGeom prst="rect">
            <a:avLst/>
          </a:prstGeom>
          <a:solidFill>
            <a:schemeClr val="accent6">
              <a:lumMod val="75000"/>
            </a:schemeClr>
          </a:solidFill>
          <a:ln w="9525">
            <a:noFill/>
            <a:miter lim="800000"/>
            <a:headEnd/>
            <a:tailEnd/>
          </a:ln>
          <a:scene3d>
            <a:camera prst="orthographicFront"/>
            <a:lightRig rig="threePt" dir="t"/>
          </a:scene3d>
          <a:sp3d>
            <a:bevelT/>
          </a:sp3d>
        </p:spPr>
        <p:txBody>
          <a:bodyPr vert="horz" wrap="square" lIns="91440" tIns="144000" rIns="91440" bIns="144000" numCol="1" anchor="t" anchorCtr="0" compatLnSpc="1">
            <a:prstTxWarp prst="textNoShape">
              <a:avLst/>
            </a:prstTxWarp>
            <a:spAutoFit/>
          </a:bodyPr>
          <a:lstStyle/>
          <a:p>
            <a:pPr algn="ctr" defTabSz="914400" fontAlgn="base">
              <a:spcBef>
                <a:spcPct val="0"/>
              </a:spcBef>
              <a:spcAft>
                <a:spcPts val="1000"/>
              </a:spcAft>
            </a:pPr>
            <a:r>
              <a:rPr lang="nl-BE" sz="1200" b="1" dirty="0" err="1" smtClean="0">
                <a:solidFill>
                  <a:prstClr val="white"/>
                </a:solidFill>
                <a:cs typeface="Arial" pitchFamily="34" charset="0"/>
              </a:rPr>
              <a:t>Canaux</a:t>
            </a:r>
            <a:r>
              <a:rPr lang="nl-BE" sz="1200" b="1" dirty="0" smtClean="0">
                <a:solidFill>
                  <a:prstClr val="white"/>
                </a:solidFill>
                <a:cs typeface="Arial" pitchFamily="34" charset="0"/>
              </a:rPr>
              <a:t> </a:t>
            </a:r>
            <a:r>
              <a:rPr lang="nl-BE" sz="1200" b="1" dirty="0" err="1" smtClean="0">
                <a:solidFill>
                  <a:prstClr val="white"/>
                </a:solidFill>
                <a:cs typeface="Arial" pitchFamily="34" charset="0"/>
              </a:rPr>
              <a:t>actifs</a:t>
            </a:r>
            <a:endParaRPr lang="nl-BE" sz="1200" b="1" dirty="0" smtClean="0">
              <a:solidFill>
                <a:prstClr val="white"/>
              </a:solidFill>
              <a:cs typeface="Arial" pitchFamily="34" charset="0"/>
            </a:endParaRPr>
          </a:p>
        </p:txBody>
      </p:sp>
      <p:sp>
        <p:nvSpPr>
          <p:cNvPr id="19" name="Up Arrow 18"/>
          <p:cNvSpPr/>
          <p:nvPr/>
        </p:nvSpPr>
        <p:spPr>
          <a:xfrm rot="5400000">
            <a:off x="1900353" y="1452482"/>
            <a:ext cx="322205" cy="3828391"/>
          </a:xfrm>
          <a:prstGeom prst="upArrow">
            <a:avLst>
              <a:gd name="adj1" fmla="val 100000"/>
              <a:gd name="adj2" fmla="val 29649"/>
            </a:avLst>
          </a:prstGeom>
          <a:noFill/>
          <a:ln w="12700">
            <a:solidFill>
              <a:srgbClr val="22B14C"/>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r>
              <a:rPr lang="en-GB" sz="1600" b="1" dirty="0" smtClean="0">
                <a:solidFill>
                  <a:srgbClr val="22B14C"/>
                </a:solidFill>
                <a:latin typeface="Segoe UI Semilight" panose="020B0402040204020203" pitchFamily="34" charset="0"/>
                <a:cs typeface="Segoe UI Semilight" panose="020B0402040204020203" pitchFamily="34" charset="0"/>
              </a:rPr>
              <a:t>≥ 50%</a:t>
            </a:r>
            <a:endParaRPr lang="en-GB" sz="1600" b="1" dirty="0">
              <a:solidFill>
                <a:srgbClr val="22B14C"/>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18502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39" name="Rechthoek 38"/>
          <p:cNvSpPr/>
          <p:nvPr/>
        </p:nvSpPr>
        <p:spPr>
          <a:xfrm>
            <a:off x="5436096" y="347855"/>
            <a:ext cx="3610176" cy="261610"/>
          </a:xfrm>
          <a:prstGeom prst="rect">
            <a:avLst/>
          </a:prstGeom>
        </p:spPr>
        <p:txBody>
          <a:bodyPr wrap="square">
            <a:noAutofit/>
          </a:bodyPr>
          <a:lstStyle/>
          <a:p>
            <a:pPr algn="r" defTabSz="914400"/>
            <a:r>
              <a:rPr lang="nl-BE" sz="1400" b="1" dirty="0">
                <a:solidFill>
                  <a:prstClr val="white"/>
                </a:solidFill>
                <a:latin typeface="Arial" pitchFamily="34" charset="0"/>
                <a:cs typeface="Arial" pitchFamily="34" charset="0"/>
              </a:rPr>
              <a:t>Sources</a:t>
            </a:r>
          </a:p>
        </p:txBody>
      </p:sp>
      <p:sp>
        <p:nvSpPr>
          <p:cNvPr id="42"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a:t>Information</a:t>
            </a:r>
          </a:p>
          <a:p>
            <a:endParaRPr lang="nl-BE" sz="1400" dirty="0"/>
          </a:p>
        </p:txBody>
      </p:sp>
      <p:graphicFrame>
        <p:nvGraphicFramePr>
          <p:cNvPr id="36" name="Grafiek 35"/>
          <p:cNvGraphicFramePr/>
          <p:nvPr>
            <p:extLst/>
          </p:nvPr>
        </p:nvGraphicFramePr>
        <p:xfrm>
          <a:off x="3779912" y="1844824"/>
          <a:ext cx="4032448" cy="4176464"/>
        </p:xfrm>
        <a:graphic>
          <a:graphicData uri="http://schemas.openxmlformats.org/drawingml/2006/chart">
            <c:chart xmlns:c="http://schemas.openxmlformats.org/drawingml/2006/chart" xmlns:r="http://schemas.openxmlformats.org/officeDocument/2006/relationships" r:id="rId4"/>
          </a:graphicData>
        </a:graphic>
      </p:graphicFrame>
      <p:sp>
        <p:nvSpPr>
          <p:cNvPr id="38" name="Text Box 28"/>
          <p:cNvSpPr txBox="1">
            <a:spLocks noChangeArrowheads="1"/>
          </p:cNvSpPr>
          <p:nvPr/>
        </p:nvSpPr>
        <p:spPr bwMode="auto">
          <a:xfrm>
            <a:off x="107504" y="5990451"/>
            <a:ext cx="3600400"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Base: </a:t>
            </a:r>
            <a:r>
              <a:rPr lang="nl-BE" sz="1000" dirty="0" err="1" smtClean="0">
                <a:solidFill>
                  <a:srgbClr val="0000FF"/>
                </a:solidFill>
                <a:ea typeface="Verdana" pitchFamily="34" charset="0"/>
                <a:cs typeface="Arial" pitchFamily="34" charset="0"/>
              </a:rPr>
              <a:t>tous</a:t>
            </a:r>
            <a:r>
              <a:rPr lang="nl-BE" sz="1000" dirty="0" smtClean="0">
                <a:solidFill>
                  <a:srgbClr val="0000FF"/>
                </a:solidFill>
                <a:ea typeface="Verdana" pitchFamily="34" charset="0"/>
                <a:cs typeface="Arial" pitchFamily="34" charset="0"/>
              </a:rPr>
              <a:t> les </a:t>
            </a:r>
            <a:r>
              <a:rPr lang="nl-BE" sz="1000" dirty="0" err="1" smtClean="0">
                <a:solidFill>
                  <a:srgbClr val="0000FF"/>
                </a:solidFill>
                <a:ea typeface="Verdana" pitchFamily="34" charset="0"/>
                <a:cs typeface="Arial" pitchFamily="34" charset="0"/>
              </a:rPr>
              <a:t>répondants</a:t>
            </a:r>
            <a:r>
              <a:rPr lang="nl-BE" sz="1000" dirty="0" smtClean="0">
                <a:solidFill>
                  <a:srgbClr val="0000FF"/>
                </a:solidFill>
                <a:ea typeface="Verdana" pitchFamily="34" charset="0"/>
                <a:cs typeface="Arial" pitchFamily="34" charset="0"/>
              </a:rPr>
              <a:t> (N=1.540)</a:t>
            </a:r>
            <a:endParaRPr lang="nl-BE" sz="1000" dirty="0">
              <a:solidFill>
                <a:srgbClr val="0000FF"/>
              </a:solidFill>
              <a:ea typeface="Verdana" pitchFamily="34" charset="0"/>
              <a:cs typeface="Arial" pitchFamily="34" charset="0"/>
            </a:endParaRPr>
          </a:p>
        </p:txBody>
      </p:sp>
      <p:sp>
        <p:nvSpPr>
          <p:cNvPr id="203777" name="Text Box 1"/>
          <p:cNvSpPr txBox="1">
            <a:spLocks noChangeArrowheads="1"/>
          </p:cNvSpPr>
          <p:nvPr/>
        </p:nvSpPr>
        <p:spPr bwMode="auto">
          <a:xfrm>
            <a:off x="2703531" y="1378504"/>
            <a:ext cx="1148389" cy="293687"/>
          </a:xfrm>
          <a:prstGeom prst="rect">
            <a:avLst/>
          </a:prstGeom>
          <a:solidFill>
            <a:srgbClr val="3E7800"/>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dirty="0" smtClean="0">
                <a:solidFill>
                  <a:srgbClr val="FFFFFF"/>
                </a:solidFill>
                <a:cs typeface="Arial" pitchFamily="34" charset="0"/>
              </a:rPr>
              <a:t>TOP2 (%)</a:t>
            </a:r>
            <a:endParaRPr lang="nl-BE" dirty="0" smtClean="0">
              <a:solidFill>
                <a:prstClr val="black"/>
              </a:solidFill>
              <a:latin typeface="Arial" pitchFamily="34" charset="0"/>
              <a:cs typeface="Arial" pitchFamily="34" charset="0"/>
            </a:endParaRPr>
          </a:p>
        </p:txBody>
      </p:sp>
      <p:sp>
        <p:nvSpPr>
          <p:cNvPr id="203778" name="Text Box 2"/>
          <p:cNvSpPr txBox="1">
            <a:spLocks noChangeArrowheads="1"/>
          </p:cNvSpPr>
          <p:nvPr/>
        </p:nvSpPr>
        <p:spPr bwMode="auto">
          <a:xfrm>
            <a:off x="7884368" y="1400350"/>
            <a:ext cx="1008112" cy="287337"/>
          </a:xfrm>
          <a:prstGeom prst="rect">
            <a:avLst/>
          </a:prstGeom>
          <a:solidFill>
            <a:srgbClr val="B50042"/>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dirty="0" smtClean="0">
                <a:solidFill>
                  <a:srgbClr val="FFFFFF"/>
                </a:solidFill>
                <a:cs typeface="Arial" pitchFamily="34" charset="0"/>
              </a:rPr>
              <a:t>BOTTOM2 (%)</a:t>
            </a:r>
            <a:endParaRPr lang="nl-BE" dirty="0" smtClean="0">
              <a:solidFill>
                <a:prstClr val="black"/>
              </a:solidFill>
              <a:latin typeface="Arial" pitchFamily="34" charset="0"/>
              <a:cs typeface="Arial" pitchFamily="34" charset="0"/>
            </a:endParaRPr>
          </a:p>
        </p:txBody>
      </p:sp>
      <p:graphicFrame>
        <p:nvGraphicFramePr>
          <p:cNvPr id="41" name="Tabel 40"/>
          <p:cNvGraphicFramePr>
            <a:graphicFrameLocks noGrp="1"/>
          </p:cNvGraphicFramePr>
          <p:nvPr>
            <p:extLst>
              <p:ext uri="{D42A27DB-BD31-4B8C-83A1-F6EECF244321}">
                <p14:modId xmlns:p14="http://schemas.microsoft.com/office/powerpoint/2010/main" val="4223113948"/>
              </p:ext>
            </p:extLst>
          </p:nvPr>
        </p:nvGraphicFramePr>
        <p:xfrm>
          <a:off x="7812360" y="1412778"/>
          <a:ext cx="1152127" cy="4248892"/>
        </p:xfrm>
        <a:graphic>
          <a:graphicData uri="http://schemas.openxmlformats.org/drawingml/2006/table">
            <a:tbl>
              <a:tblPr/>
              <a:tblGrid>
                <a:gridCol w="383633"/>
                <a:gridCol w="384247"/>
                <a:gridCol w="384247"/>
              </a:tblGrid>
              <a:tr h="500476">
                <a:tc>
                  <a:txBody>
                    <a:bodyPr/>
                    <a:lstStyle/>
                    <a:p>
                      <a:pPr algn="ctr">
                        <a:lnSpc>
                          <a:spcPct val="150000"/>
                        </a:lnSpc>
                        <a:spcAft>
                          <a:spcPts val="0"/>
                        </a:spcAft>
                      </a:pPr>
                      <a:r>
                        <a:rPr lang="nl-NL" sz="1000" b="1" u="sng" dirty="0" smtClean="0">
                          <a:solidFill>
                            <a:srgbClr val="0000FF"/>
                          </a:solidFill>
                          <a:latin typeface="+mn-lt"/>
                          <a:ea typeface="Times New Roman"/>
                        </a:rPr>
                        <a:t>2017</a:t>
                      </a:r>
                      <a:endParaRPr lang="nl-BE" sz="1000" u="sng" dirty="0">
                        <a:solidFill>
                          <a:srgbClr val="0000FF"/>
                        </a:solidFill>
                        <a:latin typeface="+mn-lt"/>
                        <a:ea typeface="Times New Roman"/>
                      </a:endParaRPr>
                    </a:p>
                  </a:txBody>
                  <a:tcPr marL="37275" marR="37275" marT="0" marB="0" anchor="b">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mn-lt"/>
                          <a:ea typeface="Times New Roman"/>
                        </a:rPr>
                        <a:t>2013</a:t>
                      </a:r>
                      <a:endParaRPr lang="nl-BE" sz="1000" u="sng" dirty="0">
                        <a:solidFill>
                          <a:srgbClr val="0000FF"/>
                        </a:solidFill>
                        <a:latin typeface="+mn-lt"/>
                        <a:ea typeface="Times New Roman"/>
                      </a:endParaRPr>
                    </a:p>
                  </a:txBody>
                  <a:tcPr marL="37275" marR="37275" marT="0" marB="0" anchor="b">
                    <a:lnL>
                      <a:noFill/>
                    </a:lnL>
                    <a:lnR>
                      <a:noFill/>
                    </a:lnR>
                    <a:lnT>
                      <a:noFill/>
                    </a:lnT>
                    <a:lnB>
                      <a:noFill/>
                    </a:lnB>
                  </a:tcPr>
                </a:tc>
                <a:tc>
                  <a:txBody>
                    <a:bodyPr/>
                    <a:lstStyle/>
                    <a:p>
                      <a:pPr algn="ctr">
                        <a:lnSpc>
                          <a:spcPct val="150000"/>
                        </a:lnSpc>
                        <a:spcAft>
                          <a:spcPts val="0"/>
                        </a:spcAft>
                      </a:pPr>
                      <a:r>
                        <a:rPr lang="nl-NL" sz="1010" u="sng" dirty="0" smtClean="0">
                          <a:solidFill>
                            <a:srgbClr val="0000FF"/>
                          </a:solidFill>
                          <a:latin typeface="+mn-lt"/>
                          <a:ea typeface="Times New Roman"/>
                        </a:rPr>
                        <a:t>2009</a:t>
                      </a:r>
                    </a:p>
                  </a:txBody>
                  <a:tcPr marL="37275" marR="37275" marT="0" marB="0" anchor="b">
                    <a:lnL>
                      <a:noFill/>
                    </a:lnL>
                    <a:lnR>
                      <a:noFill/>
                    </a:lnR>
                    <a:lnT>
                      <a:noFill/>
                    </a:lnT>
                    <a:lnB>
                      <a:noFill/>
                    </a:lnB>
                  </a:tcPr>
                </a:tc>
              </a:tr>
              <a:tr h="312368">
                <a:tc>
                  <a:txBody>
                    <a:bodyPr/>
                    <a:lstStyle/>
                    <a:p>
                      <a:pPr algn="ctr">
                        <a:lnSpc>
                          <a:spcPct val="115000"/>
                        </a:lnSpc>
                        <a:spcAft>
                          <a:spcPts val="0"/>
                        </a:spcAft>
                      </a:pPr>
                      <a:r>
                        <a:rPr lang="nl-NL" sz="1000" b="1" dirty="0">
                          <a:solidFill>
                            <a:srgbClr val="FF0000"/>
                          </a:solidFill>
                          <a:latin typeface="+mn-lt"/>
                          <a:ea typeface="Times New Roman"/>
                        </a:rPr>
                        <a:t>14</a:t>
                      </a:r>
                      <a:endParaRPr lang="nl-BE" sz="1000" dirty="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mn-lt"/>
                          <a:ea typeface="Times New Roman"/>
                        </a:rPr>
                        <a:t>17</a:t>
                      </a:r>
                      <a:endParaRPr lang="nl-BE" sz="1000" dirty="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BE" sz="1000" dirty="0" smtClean="0">
                          <a:solidFill>
                            <a:srgbClr val="FF0000"/>
                          </a:solidFill>
                          <a:latin typeface="+mn-lt"/>
                          <a:ea typeface="Times New Roman"/>
                        </a:rPr>
                        <a:t>18</a:t>
                      </a:r>
                      <a:endParaRPr lang="nl-BE" sz="1000" dirty="0">
                        <a:solidFill>
                          <a:srgbClr val="FF0000"/>
                        </a:solidFill>
                        <a:latin typeface="+mn-lt"/>
                        <a:ea typeface="Times New Roman"/>
                      </a:endParaRPr>
                    </a:p>
                  </a:txBody>
                  <a:tcPr marL="37275" marR="37275" marT="0" marB="0" anchor="ctr">
                    <a:lnL>
                      <a:noFill/>
                    </a:lnL>
                    <a:lnR>
                      <a:noFill/>
                    </a:lnR>
                    <a:lnT>
                      <a:noFill/>
                    </a:lnT>
                    <a:lnB>
                      <a:noFill/>
                    </a:lnB>
                  </a:tcPr>
                </a:tc>
              </a:tr>
              <a:tr h="312368">
                <a:tc>
                  <a:txBody>
                    <a:bodyPr/>
                    <a:lstStyle/>
                    <a:p>
                      <a:pPr algn="ctr">
                        <a:lnSpc>
                          <a:spcPct val="115000"/>
                        </a:lnSpc>
                        <a:spcAft>
                          <a:spcPts val="0"/>
                        </a:spcAft>
                      </a:pPr>
                      <a:r>
                        <a:rPr lang="nl-NL" sz="1000" b="1">
                          <a:solidFill>
                            <a:srgbClr val="FF0000"/>
                          </a:solidFill>
                          <a:latin typeface="+mn-lt"/>
                          <a:ea typeface="Times New Roman"/>
                        </a:rPr>
                        <a:t>16</a:t>
                      </a:r>
                      <a:endParaRPr lang="nl-BE" sz="100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mn-lt"/>
                          <a:ea typeface="Times New Roman"/>
                        </a:rPr>
                        <a:t>20</a:t>
                      </a:r>
                      <a:endParaRPr lang="nl-BE" sz="1000" dirty="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BE" sz="1000" dirty="0" smtClean="0">
                          <a:solidFill>
                            <a:srgbClr val="FF0000"/>
                          </a:solidFill>
                          <a:latin typeface="+mn-lt"/>
                          <a:ea typeface="Times New Roman"/>
                        </a:rPr>
                        <a:t>21</a:t>
                      </a:r>
                      <a:endParaRPr lang="nl-BE" sz="1000" dirty="0">
                        <a:solidFill>
                          <a:srgbClr val="FF0000"/>
                        </a:solidFill>
                        <a:latin typeface="+mn-lt"/>
                        <a:ea typeface="Times New Roman"/>
                      </a:endParaRPr>
                    </a:p>
                  </a:txBody>
                  <a:tcPr marL="37275" marR="37275" marT="0" marB="0" anchor="ctr">
                    <a:lnL>
                      <a:noFill/>
                    </a:lnL>
                    <a:lnR>
                      <a:noFill/>
                    </a:lnR>
                    <a:lnT>
                      <a:noFill/>
                    </a:lnT>
                    <a:lnB>
                      <a:noFill/>
                    </a:lnB>
                  </a:tcPr>
                </a:tc>
              </a:tr>
              <a:tr h="312368">
                <a:tc>
                  <a:txBody>
                    <a:bodyPr/>
                    <a:lstStyle/>
                    <a:p>
                      <a:pPr algn="ctr">
                        <a:lnSpc>
                          <a:spcPct val="115000"/>
                        </a:lnSpc>
                        <a:spcAft>
                          <a:spcPts val="0"/>
                        </a:spcAft>
                      </a:pPr>
                      <a:r>
                        <a:rPr lang="nl-NL" sz="1000" b="1">
                          <a:solidFill>
                            <a:srgbClr val="FF0000"/>
                          </a:solidFill>
                          <a:latin typeface="+mn-lt"/>
                          <a:ea typeface="Times New Roman"/>
                        </a:rPr>
                        <a:t>15</a:t>
                      </a:r>
                      <a:endParaRPr lang="nl-BE" sz="100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mn-lt"/>
                          <a:ea typeface="Times New Roman"/>
                        </a:rPr>
                        <a:t>13</a:t>
                      </a:r>
                      <a:endParaRPr lang="nl-BE" sz="100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BE" sz="1000" dirty="0" smtClean="0">
                          <a:solidFill>
                            <a:srgbClr val="FF0000"/>
                          </a:solidFill>
                          <a:latin typeface="+mn-lt"/>
                          <a:ea typeface="Times New Roman"/>
                        </a:rPr>
                        <a:t>16</a:t>
                      </a:r>
                      <a:endParaRPr lang="nl-BE" sz="1000" dirty="0">
                        <a:solidFill>
                          <a:srgbClr val="FF0000"/>
                        </a:solidFill>
                        <a:latin typeface="+mn-lt"/>
                        <a:ea typeface="Times New Roman"/>
                      </a:endParaRPr>
                    </a:p>
                  </a:txBody>
                  <a:tcPr marL="37275" marR="37275" marT="0" marB="0" anchor="ctr">
                    <a:lnL>
                      <a:noFill/>
                    </a:lnL>
                    <a:lnR>
                      <a:noFill/>
                    </a:lnR>
                    <a:lnT>
                      <a:noFill/>
                    </a:lnT>
                    <a:lnB>
                      <a:noFill/>
                    </a:lnB>
                  </a:tcPr>
                </a:tc>
              </a:tr>
              <a:tr h="312368">
                <a:tc>
                  <a:txBody>
                    <a:bodyPr/>
                    <a:lstStyle/>
                    <a:p>
                      <a:pPr algn="ctr">
                        <a:lnSpc>
                          <a:spcPct val="115000"/>
                        </a:lnSpc>
                        <a:spcAft>
                          <a:spcPts val="0"/>
                        </a:spcAft>
                      </a:pPr>
                      <a:r>
                        <a:rPr lang="nl-NL" sz="1000" b="1">
                          <a:solidFill>
                            <a:srgbClr val="FF0000"/>
                          </a:solidFill>
                          <a:latin typeface="+mn-lt"/>
                          <a:ea typeface="Times New Roman"/>
                        </a:rPr>
                        <a:t>16</a:t>
                      </a:r>
                      <a:endParaRPr lang="nl-BE" sz="100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mn-lt"/>
                          <a:ea typeface="Times New Roman"/>
                        </a:rPr>
                        <a:t>15</a:t>
                      </a:r>
                      <a:endParaRPr lang="nl-BE" sz="1000" dirty="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BE" sz="1000" dirty="0" smtClean="0">
                          <a:solidFill>
                            <a:srgbClr val="FF0000"/>
                          </a:solidFill>
                          <a:latin typeface="+mn-lt"/>
                          <a:ea typeface="Times New Roman"/>
                        </a:rPr>
                        <a:t>16</a:t>
                      </a:r>
                      <a:endParaRPr lang="nl-BE" sz="1000" dirty="0">
                        <a:solidFill>
                          <a:srgbClr val="FF0000"/>
                        </a:solidFill>
                        <a:latin typeface="+mn-lt"/>
                        <a:ea typeface="Times New Roman"/>
                      </a:endParaRPr>
                    </a:p>
                  </a:txBody>
                  <a:tcPr marL="37275" marR="37275" marT="0" marB="0" anchor="ctr">
                    <a:lnL>
                      <a:noFill/>
                    </a:lnL>
                    <a:lnR>
                      <a:noFill/>
                    </a:lnR>
                    <a:lnT>
                      <a:noFill/>
                    </a:lnT>
                    <a:lnB>
                      <a:noFill/>
                    </a:lnB>
                  </a:tcPr>
                </a:tc>
              </a:tr>
              <a:tr h="312368">
                <a:tc>
                  <a:txBody>
                    <a:bodyPr/>
                    <a:lstStyle/>
                    <a:p>
                      <a:pPr algn="ctr">
                        <a:lnSpc>
                          <a:spcPct val="115000"/>
                        </a:lnSpc>
                        <a:spcAft>
                          <a:spcPts val="0"/>
                        </a:spcAft>
                      </a:pPr>
                      <a:r>
                        <a:rPr lang="nl-NL" sz="1000" b="1">
                          <a:solidFill>
                            <a:srgbClr val="FF0000"/>
                          </a:solidFill>
                          <a:latin typeface="+mn-lt"/>
                          <a:ea typeface="Times New Roman"/>
                        </a:rPr>
                        <a:t>18</a:t>
                      </a:r>
                      <a:endParaRPr lang="nl-BE" sz="100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mn-lt"/>
                          <a:ea typeface="Times New Roman"/>
                        </a:rPr>
                        <a:t>19</a:t>
                      </a:r>
                      <a:endParaRPr lang="nl-BE" sz="100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BE" sz="1000" dirty="0" smtClean="0">
                          <a:solidFill>
                            <a:srgbClr val="FF0000"/>
                          </a:solidFill>
                          <a:latin typeface="+mn-lt"/>
                          <a:ea typeface="Times New Roman"/>
                        </a:rPr>
                        <a:t>20</a:t>
                      </a:r>
                      <a:endParaRPr lang="nl-BE" sz="1000" dirty="0">
                        <a:solidFill>
                          <a:srgbClr val="FF0000"/>
                        </a:solidFill>
                        <a:latin typeface="+mn-lt"/>
                        <a:ea typeface="Times New Roman"/>
                      </a:endParaRPr>
                    </a:p>
                  </a:txBody>
                  <a:tcPr marL="37275" marR="37275" marT="0" marB="0" anchor="ctr">
                    <a:lnL>
                      <a:noFill/>
                    </a:lnL>
                    <a:lnR>
                      <a:noFill/>
                    </a:lnR>
                    <a:lnT>
                      <a:noFill/>
                    </a:lnT>
                    <a:lnB>
                      <a:noFill/>
                    </a:lnB>
                  </a:tcPr>
                </a:tc>
              </a:tr>
              <a:tr h="312368">
                <a:tc>
                  <a:txBody>
                    <a:bodyPr/>
                    <a:lstStyle/>
                    <a:p>
                      <a:pPr algn="ctr">
                        <a:lnSpc>
                          <a:spcPct val="115000"/>
                        </a:lnSpc>
                        <a:spcAft>
                          <a:spcPts val="0"/>
                        </a:spcAft>
                      </a:pPr>
                      <a:r>
                        <a:rPr lang="nl-NL" sz="1000" b="1">
                          <a:solidFill>
                            <a:srgbClr val="FF0000"/>
                          </a:solidFill>
                          <a:latin typeface="+mn-lt"/>
                          <a:ea typeface="Times New Roman"/>
                        </a:rPr>
                        <a:t>18</a:t>
                      </a:r>
                      <a:endParaRPr lang="nl-BE" sz="100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mn-lt"/>
                          <a:ea typeface="Times New Roman"/>
                        </a:rPr>
                        <a:t>17</a:t>
                      </a:r>
                      <a:endParaRPr lang="nl-BE" sz="1000" dirty="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BE" sz="1000" dirty="0" smtClean="0">
                          <a:solidFill>
                            <a:srgbClr val="FF0000"/>
                          </a:solidFill>
                          <a:latin typeface="+mn-lt"/>
                          <a:ea typeface="Times New Roman"/>
                        </a:rPr>
                        <a:t>20</a:t>
                      </a:r>
                      <a:endParaRPr lang="nl-BE" sz="1000" dirty="0">
                        <a:solidFill>
                          <a:srgbClr val="FF0000"/>
                        </a:solidFill>
                        <a:latin typeface="+mn-lt"/>
                        <a:ea typeface="Times New Roman"/>
                      </a:endParaRPr>
                    </a:p>
                  </a:txBody>
                  <a:tcPr marL="37275" marR="37275" marT="0" marB="0" anchor="ctr">
                    <a:lnL>
                      <a:noFill/>
                    </a:lnL>
                    <a:lnR>
                      <a:noFill/>
                    </a:lnR>
                    <a:lnT>
                      <a:noFill/>
                    </a:lnT>
                    <a:lnB>
                      <a:noFill/>
                    </a:lnB>
                  </a:tcPr>
                </a:tc>
              </a:tr>
              <a:tr h="312368">
                <a:tc>
                  <a:txBody>
                    <a:bodyPr/>
                    <a:lstStyle/>
                    <a:p>
                      <a:pPr algn="ctr">
                        <a:lnSpc>
                          <a:spcPct val="115000"/>
                        </a:lnSpc>
                        <a:spcAft>
                          <a:spcPts val="0"/>
                        </a:spcAft>
                      </a:pPr>
                      <a:r>
                        <a:rPr lang="nl-NL" sz="1000" b="1">
                          <a:solidFill>
                            <a:srgbClr val="FF0000"/>
                          </a:solidFill>
                          <a:latin typeface="+mn-lt"/>
                          <a:ea typeface="Times New Roman"/>
                        </a:rPr>
                        <a:t>20</a:t>
                      </a:r>
                      <a:endParaRPr lang="nl-BE" sz="100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mn-lt"/>
                          <a:ea typeface="Times New Roman"/>
                        </a:rPr>
                        <a:t>23</a:t>
                      </a:r>
                      <a:endParaRPr lang="nl-BE" sz="100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BE" sz="1000" dirty="0" smtClean="0">
                          <a:solidFill>
                            <a:srgbClr val="FF0000"/>
                          </a:solidFill>
                          <a:latin typeface="+mn-lt"/>
                          <a:ea typeface="Times New Roman"/>
                        </a:rPr>
                        <a:t>10</a:t>
                      </a:r>
                      <a:endParaRPr lang="nl-BE" sz="1000" dirty="0">
                        <a:solidFill>
                          <a:srgbClr val="FF0000"/>
                        </a:solidFill>
                        <a:latin typeface="+mn-lt"/>
                        <a:ea typeface="Times New Roman"/>
                      </a:endParaRPr>
                    </a:p>
                  </a:txBody>
                  <a:tcPr marL="37275" marR="37275" marT="0" marB="0" anchor="ctr">
                    <a:lnL>
                      <a:noFill/>
                    </a:lnL>
                    <a:lnR>
                      <a:noFill/>
                    </a:lnR>
                    <a:lnT>
                      <a:noFill/>
                    </a:lnT>
                    <a:lnB>
                      <a:noFill/>
                    </a:lnB>
                  </a:tcPr>
                </a:tc>
              </a:tr>
              <a:tr h="312368">
                <a:tc>
                  <a:txBody>
                    <a:bodyPr/>
                    <a:lstStyle/>
                    <a:p>
                      <a:pPr algn="ctr">
                        <a:lnSpc>
                          <a:spcPct val="115000"/>
                        </a:lnSpc>
                        <a:spcAft>
                          <a:spcPts val="0"/>
                        </a:spcAft>
                      </a:pPr>
                      <a:r>
                        <a:rPr lang="nl-NL" sz="1000" b="1">
                          <a:solidFill>
                            <a:srgbClr val="FF0000"/>
                          </a:solidFill>
                          <a:latin typeface="+mn-lt"/>
                          <a:ea typeface="Times New Roman"/>
                        </a:rPr>
                        <a:t>24</a:t>
                      </a:r>
                      <a:endParaRPr lang="nl-BE" sz="100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mn-lt"/>
                          <a:ea typeface="Times New Roman"/>
                        </a:rPr>
                        <a:t>29</a:t>
                      </a:r>
                      <a:endParaRPr lang="nl-BE" sz="100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BE" sz="1000" dirty="0" smtClean="0">
                          <a:solidFill>
                            <a:srgbClr val="FF0000"/>
                          </a:solidFill>
                          <a:latin typeface="+mn-lt"/>
                          <a:ea typeface="Times New Roman"/>
                        </a:rPr>
                        <a:t>30</a:t>
                      </a:r>
                      <a:endParaRPr lang="nl-BE" sz="1000" dirty="0">
                        <a:solidFill>
                          <a:srgbClr val="FF0000"/>
                        </a:solidFill>
                        <a:latin typeface="+mn-lt"/>
                        <a:ea typeface="Times New Roman"/>
                      </a:endParaRPr>
                    </a:p>
                  </a:txBody>
                  <a:tcPr marL="37275" marR="37275" marT="0" marB="0" anchor="ctr">
                    <a:lnL>
                      <a:noFill/>
                    </a:lnL>
                    <a:lnR>
                      <a:noFill/>
                    </a:lnR>
                    <a:lnT>
                      <a:noFill/>
                    </a:lnT>
                    <a:lnB>
                      <a:noFill/>
                    </a:lnB>
                  </a:tcPr>
                </a:tc>
              </a:tr>
              <a:tr h="312368">
                <a:tc>
                  <a:txBody>
                    <a:bodyPr/>
                    <a:lstStyle/>
                    <a:p>
                      <a:pPr algn="ctr">
                        <a:lnSpc>
                          <a:spcPct val="115000"/>
                        </a:lnSpc>
                        <a:spcAft>
                          <a:spcPts val="0"/>
                        </a:spcAft>
                      </a:pPr>
                      <a:r>
                        <a:rPr lang="nl-NL" sz="1000" b="1">
                          <a:solidFill>
                            <a:srgbClr val="FF0000"/>
                          </a:solidFill>
                          <a:latin typeface="+mn-lt"/>
                          <a:ea typeface="Times New Roman"/>
                        </a:rPr>
                        <a:t>22</a:t>
                      </a:r>
                      <a:endParaRPr lang="nl-BE" sz="100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mn-lt"/>
                          <a:ea typeface="Times New Roman"/>
                        </a:rPr>
                        <a:t>28</a:t>
                      </a:r>
                      <a:endParaRPr lang="nl-BE" sz="100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BE" sz="1000" dirty="0" smtClean="0">
                          <a:solidFill>
                            <a:srgbClr val="FF0000"/>
                          </a:solidFill>
                          <a:latin typeface="+mn-lt"/>
                          <a:ea typeface="Times New Roman"/>
                        </a:rPr>
                        <a:t>29</a:t>
                      </a:r>
                      <a:endParaRPr lang="nl-BE" sz="1000" dirty="0">
                        <a:solidFill>
                          <a:srgbClr val="FF0000"/>
                        </a:solidFill>
                        <a:latin typeface="+mn-lt"/>
                        <a:ea typeface="Times New Roman"/>
                      </a:endParaRPr>
                    </a:p>
                  </a:txBody>
                  <a:tcPr marL="37275" marR="37275" marT="0" marB="0" anchor="ctr">
                    <a:lnL>
                      <a:noFill/>
                    </a:lnL>
                    <a:lnR>
                      <a:noFill/>
                    </a:lnR>
                    <a:lnT>
                      <a:noFill/>
                    </a:lnT>
                    <a:lnB>
                      <a:noFill/>
                    </a:lnB>
                  </a:tcPr>
                </a:tc>
              </a:tr>
              <a:tr h="312368">
                <a:tc>
                  <a:txBody>
                    <a:bodyPr/>
                    <a:lstStyle/>
                    <a:p>
                      <a:pPr algn="ctr">
                        <a:lnSpc>
                          <a:spcPct val="115000"/>
                        </a:lnSpc>
                        <a:spcAft>
                          <a:spcPts val="0"/>
                        </a:spcAft>
                      </a:pPr>
                      <a:r>
                        <a:rPr lang="nl-NL" sz="1000" b="1">
                          <a:solidFill>
                            <a:srgbClr val="FF0000"/>
                          </a:solidFill>
                          <a:latin typeface="+mn-lt"/>
                          <a:ea typeface="Times New Roman"/>
                        </a:rPr>
                        <a:t>27</a:t>
                      </a:r>
                      <a:endParaRPr lang="nl-BE" sz="100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mn-lt"/>
                          <a:ea typeface="Times New Roman"/>
                        </a:rPr>
                        <a:t>29</a:t>
                      </a:r>
                      <a:endParaRPr lang="nl-BE" sz="100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BE" sz="1000" dirty="0" smtClean="0">
                          <a:solidFill>
                            <a:srgbClr val="FF0000"/>
                          </a:solidFill>
                          <a:latin typeface="+mn-lt"/>
                          <a:ea typeface="Times New Roman"/>
                        </a:rPr>
                        <a:t>25</a:t>
                      </a:r>
                      <a:endParaRPr lang="nl-BE" sz="1000" dirty="0">
                        <a:solidFill>
                          <a:srgbClr val="FF0000"/>
                        </a:solidFill>
                        <a:latin typeface="+mn-lt"/>
                        <a:ea typeface="Times New Roman"/>
                      </a:endParaRPr>
                    </a:p>
                  </a:txBody>
                  <a:tcPr marL="37275" marR="37275" marT="0" marB="0" anchor="ctr">
                    <a:lnL>
                      <a:noFill/>
                    </a:lnL>
                    <a:lnR>
                      <a:noFill/>
                    </a:lnR>
                    <a:lnT>
                      <a:noFill/>
                    </a:lnT>
                    <a:lnB>
                      <a:noFill/>
                    </a:lnB>
                  </a:tcPr>
                </a:tc>
              </a:tr>
              <a:tr h="312368">
                <a:tc>
                  <a:txBody>
                    <a:bodyPr/>
                    <a:lstStyle/>
                    <a:p>
                      <a:pPr algn="ctr">
                        <a:lnSpc>
                          <a:spcPct val="115000"/>
                        </a:lnSpc>
                        <a:spcAft>
                          <a:spcPts val="0"/>
                        </a:spcAft>
                      </a:pPr>
                      <a:r>
                        <a:rPr lang="nl-NL" sz="1000" b="1">
                          <a:solidFill>
                            <a:srgbClr val="FF0000"/>
                          </a:solidFill>
                          <a:latin typeface="+mn-lt"/>
                          <a:ea typeface="Times New Roman"/>
                        </a:rPr>
                        <a:t>35</a:t>
                      </a:r>
                      <a:endParaRPr lang="nl-BE" sz="100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mn-lt"/>
                          <a:ea typeface="Times New Roman"/>
                        </a:rPr>
                        <a:t>32</a:t>
                      </a:r>
                      <a:endParaRPr lang="nl-BE" sz="100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BE" sz="1000" dirty="0" smtClean="0">
                          <a:solidFill>
                            <a:srgbClr val="FF0000"/>
                          </a:solidFill>
                          <a:latin typeface="+mn-lt"/>
                          <a:ea typeface="Times New Roman"/>
                        </a:rPr>
                        <a:t>38</a:t>
                      </a:r>
                      <a:endParaRPr lang="nl-BE" sz="1000" dirty="0">
                        <a:solidFill>
                          <a:srgbClr val="FF0000"/>
                        </a:solidFill>
                        <a:latin typeface="+mn-lt"/>
                        <a:ea typeface="Times New Roman"/>
                      </a:endParaRPr>
                    </a:p>
                  </a:txBody>
                  <a:tcPr marL="37275" marR="37275" marT="0" marB="0" anchor="ctr">
                    <a:lnL>
                      <a:noFill/>
                    </a:lnL>
                    <a:lnR>
                      <a:noFill/>
                    </a:lnR>
                    <a:lnT>
                      <a:noFill/>
                    </a:lnT>
                    <a:lnB>
                      <a:noFill/>
                    </a:lnB>
                  </a:tcPr>
                </a:tc>
              </a:tr>
              <a:tr h="312368">
                <a:tc>
                  <a:txBody>
                    <a:bodyPr/>
                    <a:lstStyle/>
                    <a:p>
                      <a:pPr algn="ctr">
                        <a:lnSpc>
                          <a:spcPct val="115000"/>
                        </a:lnSpc>
                        <a:spcAft>
                          <a:spcPts val="0"/>
                        </a:spcAft>
                      </a:pPr>
                      <a:r>
                        <a:rPr lang="nl-NL" sz="1000" b="1">
                          <a:solidFill>
                            <a:srgbClr val="FF0000"/>
                          </a:solidFill>
                          <a:latin typeface="+mn-lt"/>
                          <a:ea typeface="Times New Roman"/>
                        </a:rPr>
                        <a:t>53</a:t>
                      </a:r>
                      <a:endParaRPr lang="nl-BE" sz="100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mn-lt"/>
                          <a:ea typeface="Times New Roman"/>
                        </a:rPr>
                        <a:t>50</a:t>
                      </a:r>
                      <a:endParaRPr lang="nl-BE" sz="1000" dirty="0">
                        <a:latin typeface="+mn-lt"/>
                        <a:ea typeface="Times New Roman"/>
                      </a:endParaRPr>
                    </a:p>
                  </a:txBody>
                  <a:tcPr marL="37275" marR="37275" marT="0" marB="0" anchor="ctr">
                    <a:lnL>
                      <a:noFill/>
                    </a:lnL>
                    <a:lnR>
                      <a:noFill/>
                    </a:lnR>
                    <a:lnT>
                      <a:noFill/>
                    </a:lnT>
                    <a:lnB>
                      <a:noFill/>
                    </a:lnB>
                  </a:tcPr>
                </a:tc>
                <a:tc>
                  <a:txBody>
                    <a:bodyPr/>
                    <a:lstStyle/>
                    <a:p>
                      <a:pPr algn="ctr">
                        <a:lnSpc>
                          <a:spcPct val="115000"/>
                        </a:lnSpc>
                        <a:spcAft>
                          <a:spcPts val="0"/>
                        </a:spcAft>
                      </a:pPr>
                      <a:r>
                        <a:rPr lang="nl-BE" sz="1000" dirty="0" smtClean="0">
                          <a:solidFill>
                            <a:srgbClr val="FF0000"/>
                          </a:solidFill>
                          <a:latin typeface="+mn-lt"/>
                          <a:ea typeface="Times New Roman"/>
                        </a:rPr>
                        <a:t>49</a:t>
                      </a:r>
                      <a:endParaRPr lang="nl-BE" sz="1000" dirty="0">
                        <a:solidFill>
                          <a:srgbClr val="FF0000"/>
                        </a:solidFill>
                        <a:latin typeface="+mn-lt"/>
                        <a:ea typeface="Times New Roman"/>
                      </a:endParaRPr>
                    </a:p>
                  </a:txBody>
                  <a:tcPr marL="37275" marR="37275" marT="0" marB="0" anchor="ctr">
                    <a:lnL>
                      <a:noFill/>
                    </a:lnL>
                    <a:lnR>
                      <a:noFill/>
                    </a:lnR>
                    <a:lnT>
                      <a:noFill/>
                    </a:lnT>
                    <a:lnB>
                      <a:noFill/>
                    </a:lnB>
                  </a:tcPr>
                </a:tc>
              </a:tr>
            </a:tbl>
          </a:graphicData>
        </a:graphic>
      </p:graphicFrame>
      <p:sp>
        <p:nvSpPr>
          <p:cNvPr id="14" name="Tekstvak 7"/>
          <p:cNvSpPr txBox="1"/>
          <p:nvPr/>
        </p:nvSpPr>
        <p:spPr>
          <a:xfrm>
            <a:off x="611560" y="908720"/>
            <a:ext cx="8280920" cy="306467"/>
          </a:xfrm>
          <a:prstGeom prst="roundRect">
            <a:avLst/>
          </a:prstGeom>
          <a:solidFill>
            <a:schemeClr val="bg1"/>
          </a:solidFill>
          <a:ln w="28575">
            <a:solidFill>
              <a:srgbClr val="3E7800"/>
            </a:solidFill>
          </a:ln>
        </p:spPr>
        <p:txBody>
          <a:bodyPr wrap="square" rtlCol="0">
            <a:spAutoFit/>
          </a:bodyPr>
          <a:lstStyle/>
          <a:p>
            <a:pPr marL="216000" defTabSz="914400"/>
            <a:r>
              <a:rPr lang="nl-BE" sz="1200" dirty="0" smtClean="0">
                <a:solidFill>
                  <a:srgbClr val="003300"/>
                </a:solidFill>
                <a:latin typeface="Arial" pitchFamily="34" charset="0"/>
                <a:cs typeface="Arial" pitchFamily="34" charset="0"/>
              </a:rPr>
              <a:t>Q10. </a:t>
            </a:r>
            <a:r>
              <a:rPr lang="fr-FR" sz="1200" dirty="0" smtClean="0">
                <a:solidFill>
                  <a:srgbClr val="003300"/>
                </a:solidFill>
                <a:latin typeface="Arial" pitchFamily="34" charset="0"/>
                <a:cs typeface="Arial" pitchFamily="34" charset="0"/>
              </a:rPr>
              <a:t>Par le biais de quel canal souhaiteriez-vous recevoir des informations à propos des changements climatiques ?</a:t>
            </a:r>
            <a:endParaRPr lang="nl-BE" sz="1200" dirty="0" smtClean="0">
              <a:solidFill>
                <a:srgbClr val="003300"/>
              </a:solidFill>
              <a:latin typeface="Arial" pitchFamily="34" charset="0"/>
              <a:cs typeface="Arial" pitchFamily="34" charset="0"/>
            </a:endParaRPr>
          </a:p>
        </p:txBody>
      </p:sp>
      <p:sp>
        <p:nvSpPr>
          <p:cNvPr id="15" name="Tijdelijke aanduiding voor tekst 13"/>
          <p:cNvSpPr txBox="1">
            <a:spLocks/>
          </p:cNvSpPr>
          <p:nvPr/>
        </p:nvSpPr>
        <p:spPr>
          <a:xfrm rot="5400000">
            <a:off x="539552" y="1052736"/>
            <a:ext cx="504056"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graphicFrame>
        <p:nvGraphicFramePr>
          <p:cNvPr id="3" name="Table 2"/>
          <p:cNvGraphicFramePr>
            <a:graphicFrameLocks noGrp="1"/>
          </p:cNvGraphicFramePr>
          <p:nvPr>
            <p:extLst/>
          </p:nvPr>
        </p:nvGraphicFramePr>
        <p:xfrm>
          <a:off x="-972617" y="1375040"/>
          <a:ext cx="5264534" cy="4319905"/>
        </p:xfrm>
        <a:graphic>
          <a:graphicData uri="http://schemas.openxmlformats.org/drawingml/2006/table">
            <a:tbl>
              <a:tblPr firstRow="1" firstCol="1" bandRow="1"/>
              <a:tblGrid>
                <a:gridCol w="3662122"/>
                <a:gridCol w="444140"/>
                <a:gridCol w="357066"/>
                <a:gridCol w="357066"/>
                <a:gridCol w="444140"/>
              </a:tblGrid>
              <a:tr h="517525">
                <a:tc>
                  <a:txBody>
                    <a:bodyPr/>
                    <a:lstStyle/>
                    <a:p>
                      <a:pPr algn="ctr">
                        <a:lnSpc>
                          <a:spcPct val="150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Bef>
                          <a:spcPts val="400"/>
                        </a:spcBef>
                        <a:spcAft>
                          <a:spcPts val="1500"/>
                        </a:spcAft>
                      </a:pPr>
                      <a:r>
                        <a:rPr lang="nl-BE" sz="10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2009</a:t>
                      </a:r>
                      <a:endParaRPr lang="en-GB" sz="1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Bef>
                          <a:spcPts val="400"/>
                        </a:spcBef>
                        <a:spcAft>
                          <a:spcPts val="1500"/>
                        </a:spcAft>
                      </a:pPr>
                      <a:r>
                        <a:rPr lang="nl-BE" sz="10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2013</a:t>
                      </a:r>
                      <a:endParaRPr lang="en-GB" sz="1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Bef>
                          <a:spcPts val="400"/>
                        </a:spcBef>
                        <a:spcAft>
                          <a:spcPts val="1500"/>
                        </a:spcAft>
                      </a:pPr>
                      <a:r>
                        <a:rPr lang="nl-BE" sz="1000" b="1"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lang="en-GB" sz="1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Bef>
                          <a:spcPts val="400"/>
                        </a:spcBef>
                        <a:spcAft>
                          <a:spcPts val="150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r>
              <a:tr h="316865">
                <a:tc>
                  <a:txBody>
                    <a:bodyPr/>
                    <a:lstStyle/>
                    <a:p>
                      <a:pPr algn="r">
                        <a:lnSpc>
                          <a:spcPct val="115000"/>
                        </a:lnSpc>
                        <a:spcAft>
                          <a:spcPts val="0"/>
                        </a:spcAft>
                      </a:pPr>
                      <a:r>
                        <a:rPr lang="nl-BE" sz="1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Enseignement</a:t>
                      </a:r>
                      <a:r>
                        <a:rPr lang="nl-B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nl-BE" sz="1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école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kern="1200" dirty="0">
                          <a:solidFill>
                            <a:srgbClr val="008000"/>
                          </a:solidFill>
                          <a:effectLst/>
                          <a:latin typeface="Calibri" panose="020F0502020204030204" pitchFamily="34" charset="0"/>
                          <a:ea typeface="Times New Roman" panose="02020603050405020304" pitchFamily="18" charset="0"/>
                          <a:cs typeface="Arial" panose="020B0604020202020204" pitchFamily="34" charset="0"/>
                        </a:rPr>
                        <a:t>62</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63</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64</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r>
              <a:tr h="316865">
                <a:tc>
                  <a:txBody>
                    <a:bodyPr/>
                    <a:lstStyle/>
                    <a:p>
                      <a:pPr algn="r">
                        <a:lnSpc>
                          <a:spcPct val="115000"/>
                        </a:lnSpc>
                        <a:spcAft>
                          <a:spcPts val="0"/>
                        </a:spcAft>
                      </a:pPr>
                      <a:r>
                        <a:rPr lang="nl-BE" sz="1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Scientifiques</a:t>
                      </a:r>
                      <a:r>
                        <a:rPr lang="nl-B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BE" sz="1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indépendants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kern="1200">
                          <a:solidFill>
                            <a:srgbClr val="008000"/>
                          </a:solidFill>
                          <a:effectLst/>
                          <a:latin typeface="Calibri" panose="020F0502020204030204" pitchFamily="34" charset="0"/>
                          <a:ea typeface="Times New Roman" panose="02020603050405020304" pitchFamily="18" charset="0"/>
                          <a:cs typeface="Arial" panose="020B0604020202020204" pitchFamily="34" charset="0"/>
                        </a:rPr>
                        <a:t>53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62</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r>
              <a:tr h="316865">
                <a:tc>
                  <a:txBody>
                    <a:bodyPr/>
                    <a:lstStyle/>
                    <a:p>
                      <a:pPr algn="r">
                        <a:lnSpc>
                          <a:spcPct val="115000"/>
                        </a:lnSpc>
                        <a:spcAft>
                          <a:spcPts val="0"/>
                        </a:spcAft>
                      </a:pPr>
                      <a:r>
                        <a:rPr lang="nl-B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Autorités fédérales (Belgique)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kern="1200">
                          <a:solidFill>
                            <a:srgbClr val="008000"/>
                          </a:solidFill>
                          <a:effectLst/>
                          <a:latin typeface="Calibri" panose="020F0502020204030204" pitchFamily="34" charset="0"/>
                          <a:ea typeface="Times New Roman" panose="02020603050405020304" pitchFamily="18" charset="0"/>
                          <a:cs typeface="Arial" panose="020B0604020202020204" pitchFamily="34" charset="0"/>
                        </a:rPr>
                        <a:t>63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64</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r>
              <a:tr h="316865">
                <a:tc>
                  <a:txBody>
                    <a:bodyPr/>
                    <a:lstStyle/>
                    <a:p>
                      <a:pPr algn="r">
                        <a:lnSpc>
                          <a:spcPct val="115000"/>
                        </a:lnSpc>
                        <a:spcAft>
                          <a:spcPts val="0"/>
                        </a:spcAft>
                      </a:pPr>
                      <a:r>
                        <a:rPr lang="nl-BE" sz="1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Administrations</a:t>
                      </a:r>
                      <a:r>
                        <a:rPr lang="nl-B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BE" sz="1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locales</a:t>
                      </a:r>
                      <a:r>
                        <a:rPr lang="nl-B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BE" sz="1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provinces</a:t>
                      </a:r>
                      <a:r>
                        <a:rPr lang="nl-B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communes)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kern="1200">
                          <a:solidFill>
                            <a:srgbClr val="008000"/>
                          </a:solidFill>
                          <a:effectLst/>
                          <a:latin typeface="Calibri" panose="020F0502020204030204" pitchFamily="34" charset="0"/>
                          <a:ea typeface="Times New Roman" panose="02020603050405020304" pitchFamily="18" charset="0"/>
                          <a:cs typeface="Arial" panose="020B0604020202020204" pitchFamily="34" charset="0"/>
                        </a:rPr>
                        <a:t>62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57</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r>
              <a:tr h="316865">
                <a:tc>
                  <a:txBody>
                    <a:bodyPr/>
                    <a:lstStyle/>
                    <a:p>
                      <a:pPr algn="r">
                        <a:lnSpc>
                          <a:spcPct val="115000"/>
                        </a:lnSpc>
                        <a:spcAft>
                          <a:spcPts val="0"/>
                        </a:spcAft>
                      </a:pPr>
                      <a:r>
                        <a:rPr lang="nl-B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Institutions européennes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kern="1200">
                          <a:solidFill>
                            <a:srgbClr val="008000"/>
                          </a:solidFill>
                          <a:effectLst/>
                          <a:latin typeface="Calibri" panose="020F0502020204030204" pitchFamily="34" charset="0"/>
                          <a:ea typeface="Times New Roman" panose="02020603050405020304" pitchFamily="18" charset="0"/>
                          <a:cs typeface="Arial" panose="020B0604020202020204" pitchFamily="34" charset="0"/>
                        </a:rPr>
                        <a:t>58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56</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56</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r>
              <a:tr h="316865">
                <a:tc>
                  <a:txBody>
                    <a:bodyPr/>
                    <a:lstStyle/>
                    <a:p>
                      <a:pPr algn="r">
                        <a:lnSpc>
                          <a:spcPct val="115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Régions (</a:t>
                      </a:r>
                      <a:r>
                        <a:rPr lang="fr-BE" sz="1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Wallonie,</a:t>
                      </a:r>
                      <a:r>
                        <a:rPr lang="fr-BE" sz="10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BE" sz="1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Bruxelles-Capitale</a:t>
                      </a:r>
                      <a:r>
                        <a:rPr lang="fr-B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Flandre)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kern="1200">
                          <a:solidFill>
                            <a:srgbClr val="008000"/>
                          </a:solidFill>
                          <a:effectLst/>
                          <a:latin typeface="Calibri" panose="020F0502020204030204" pitchFamily="34" charset="0"/>
                          <a:ea typeface="Times New Roman" panose="02020603050405020304" pitchFamily="18" charset="0"/>
                          <a:cs typeface="Arial" panose="020B0604020202020204" pitchFamily="34" charset="0"/>
                        </a:rPr>
                        <a:t>56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56</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r>
              <a:tr h="316865">
                <a:tc>
                  <a:txBody>
                    <a:bodyPr/>
                    <a:lstStyle/>
                    <a:p>
                      <a:pPr algn="r">
                        <a:lnSpc>
                          <a:spcPct val="115000"/>
                        </a:lnSpc>
                        <a:spcAft>
                          <a:spcPts val="0"/>
                        </a:spcAft>
                      </a:pPr>
                      <a:r>
                        <a:rPr lang="nl-B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Journalistes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kern="1200">
                          <a:solidFill>
                            <a:srgbClr val="008000"/>
                          </a:solidFill>
                          <a:effectLst/>
                          <a:latin typeface="Calibri" panose="020F0502020204030204" pitchFamily="34" charset="0"/>
                          <a:ea typeface="Times New Roman" panose="02020603050405020304" pitchFamily="18" charset="0"/>
                          <a:cs typeface="Arial" panose="020B0604020202020204" pitchFamily="34" charset="0"/>
                        </a:rPr>
                        <a:t>77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47</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r>
              <a:tr h="316865">
                <a:tc>
                  <a:txBody>
                    <a:bodyPr/>
                    <a:lstStyle/>
                    <a:p>
                      <a:pPr algn="r">
                        <a:lnSpc>
                          <a:spcPct val="115000"/>
                        </a:lnSpc>
                        <a:spcAft>
                          <a:spcPts val="0"/>
                        </a:spcAft>
                      </a:pPr>
                      <a:r>
                        <a:rPr lang="nl-BE" sz="1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Associations</a:t>
                      </a:r>
                      <a:r>
                        <a:rPr lang="nl-B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BE" sz="1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environnementales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kern="1200">
                          <a:solidFill>
                            <a:srgbClr val="008000"/>
                          </a:solidFill>
                          <a:effectLst/>
                          <a:latin typeface="Calibri" panose="020F0502020204030204" pitchFamily="34" charset="0"/>
                          <a:ea typeface="Times New Roman" panose="02020603050405020304" pitchFamily="18" charset="0"/>
                          <a:cs typeface="Arial" panose="020B0604020202020204" pitchFamily="34" charset="0"/>
                        </a:rPr>
                        <a:t>43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44</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r>
              <a:tr h="316865">
                <a:tc>
                  <a:txBody>
                    <a:bodyPr/>
                    <a:lstStyle/>
                    <a:p>
                      <a:pPr algn="r">
                        <a:lnSpc>
                          <a:spcPct val="115000"/>
                        </a:lnSpc>
                        <a:spcAft>
                          <a:spcPts val="0"/>
                        </a:spcAft>
                      </a:pPr>
                      <a:r>
                        <a:rPr lang="nl-B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Organisations non gouvernementales (ONG)</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kern="1200">
                          <a:solidFill>
                            <a:srgbClr val="008000"/>
                          </a:solidFill>
                          <a:effectLst/>
                          <a:latin typeface="Calibri" panose="020F0502020204030204" pitchFamily="34" charset="0"/>
                          <a:ea typeface="Times New Roman" panose="02020603050405020304" pitchFamily="18" charset="0"/>
                          <a:cs typeface="Arial" panose="020B0604020202020204" pitchFamily="34" charset="0"/>
                        </a:rPr>
                        <a:t>37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44</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r>
              <a:tr h="316865">
                <a:tc>
                  <a:txBody>
                    <a:bodyPr/>
                    <a:lstStyle/>
                    <a:p>
                      <a:pPr algn="r">
                        <a:lnSpc>
                          <a:spcPct val="115000"/>
                        </a:lnSpc>
                        <a:spcAft>
                          <a:spcPts val="0"/>
                        </a:spcAft>
                      </a:pPr>
                      <a:r>
                        <a:rPr lang="nl-B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Associations de consommateurs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kern="1200">
                          <a:solidFill>
                            <a:srgbClr val="008000"/>
                          </a:solidFill>
                          <a:effectLst/>
                          <a:latin typeface="Calibri" panose="020F0502020204030204" pitchFamily="34" charset="0"/>
                          <a:ea typeface="Times New Roman" panose="02020603050405020304" pitchFamily="18" charset="0"/>
                          <a:cs typeface="Arial" panose="020B0604020202020204" pitchFamily="34" charset="0"/>
                        </a:rPr>
                        <a:t>48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41</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41</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r>
              <a:tr h="316865">
                <a:tc>
                  <a:txBody>
                    <a:bodyPr/>
                    <a:lstStyle/>
                    <a:p>
                      <a:pPr algn="r">
                        <a:lnSpc>
                          <a:spcPct val="115000"/>
                        </a:lnSpc>
                        <a:spcAft>
                          <a:spcPts val="0"/>
                        </a:spcAft>
                      </a:pPr>
                      <a:r>
                        <a:rPr lang="nl-B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Médecins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kern="1200">
                          <a:solidFill>
                            <a:srgbClr val="008000"/>
                          </a:solidFill>
                          <a:effectLst/>
                          <a:latin typeface="Calibri" panose="020F0502020204030204" pitchFamily="34" charset="0"/>
                          <a:ea typeface="Times New Roman" panose="02020603050405020304" pitchFamily="18" charset="0"/>
                          <a:cs typeface="Arial" panose="020B0604020202020204" pitchFamily="34" charset="0"/>
                        </a:rPr>
                        <a:t>33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37</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r>
              <a:tr h="316865">
                <a:tc>
                  <a:txBody>
                    <a:bodyPr/>
                    <a:lstStyle/>
                    <a:p>
                      <a:pPr algn="r">
                        <a:lnSpc>
                          <a:spcPct val="115000"/>
                        </a:lnSpc>
                        <a:spcAft>
                          <a:spcPts val="0"/>
                        </a:spcAft>
                      </a:pPr>
                      <a:r>
                        <a:rPr lang="nl-B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Industrie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kern="1200">
                          <a:solidFill>
                            <a:srgbClr val="008000"/>
                          </a:solidFill>
                          <a:effectLst/>
                          <a:latin typeface="Calibri" panose="020F0502020204030204" pitchFamily="34" charset="0"/>
                          <a:ea typeface="Times New Roman" panose="02020603050405020304" pitchFamily="18" charset="0"/>
                          <a:cs typeface="Arial" panose="020B0604020202020204" pitchFamily="34" charset="0"/>
                        </a:rPr>
                        <a:t>23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r>
            </a:tbl>
          </a:graphicData>
        </a:graphic>
      </p:graphicFrame>
      <p:graphicFrame>
        <p:nvGraphicFramePr>
          <p:cNvPr id="18" name="Grafiek 10"/>
          <p:cNvGraphicFramePr/>
          <p:nvPr>
            <p:extLst/>
          </p:nvPr>
        </p:nvGraphicFramePr>
        <p:xfrm>
          <a:off x="3378273" y="5959371"/>
          <a:ext cx="5010150" cy="266700"/>
        </p:xfrm>
        <a:graphic>
          <a:graphicData uri="http://schemas.openxmlformats.org/drawingml/2006/chart">
            <c:chart xmlns:c="http://schemas.openxmlformats.org/drawingml/2006/chart" xmlns:r="http://schemas.openxmlformats.org/officeDocument/2006/relationships" r:id="rId5"/>
          </a:graphicData>
        </a:graphic>
      </p:graphicFrame>
      <p:sp>
        <p:nvSpPr>
          <p:cNvPr id="4" name="select NGO"/>
          <p:cNvSpPr/>
          <p:nvPr/>
        </p:nvSpPr>
        <p:spPr>
          <a:xfrm>
            <a:off x="2998200" y="4128515"/>
            <a:ext cx="890269" cy="557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delta 50% Press"/>
          <p:cNvGrpSpPr/>
          <p:nvPr/>
        </p:nvGrpSpPr>
        <p:grpSpPr>
          <a:xfrm>
            <a:off x="3053389" y="3791410"/>
            <a:ext cx="564028" cy="288059"/>
            <a:chOff x="3474244" y="3519094"/>
            <a:chExt cx="564028" cy="383406"/>
          </a:xfrm>
        </p:grpSpPr>
        <p:sp>
          <p:nvSpPr>
            <p:cNvPr id="37" name="Up Arrow 36"/>
            <p:cNvSpPr/>
            <p:nvPr/>
          </p:nvSpPr>
          <p:spPr>
            <a:xfrm flipH="1">
              <a:off x="3875943" y="3519094"/>
              <a:ext cx="108189" cy="185631"/>
            </a:xfrm>
            <a:prstGeom prst="upArrow">
              <a:avLst>
                <a:gd name="adj1" fmla="val 100000"/>
                <a:gd name="adj2" fmla="val 29649"/>
              </a:avLst>
            </a:prstGeom>
            <a:solidFill>
              <a:srgbClr val="00FF00"/>
            </a:solidFill>
            <a:ln w="12700">
              <a:solidFill>
                <a:srgbClr val="00FF00"/>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r"/>
              <a:endParaRPr lang="en-GB" sz="1600" dirty="0">
                <a:solidFill>
                  <a:srgbClr val="22B14C"/>
                </a:solidFill>
                <a:latin typeface="Segoe UI Semilight" panose="020B0402040204020203" pitchFamily="34" charset="0"/>
                <a:cs typeface="Segoe UI Semilight" panose="020B0402040204020203" pitchFamily="34" charset="0"/>
              </a:endParaRPr>
            </a:p>
          </p:txBody>
        </p:sp>
        <p:sp>
          <p:nvSpPr>
            <p:cNvPr id="40" name="Up Arrow 39"/>
            <p:cNvSpPr/>
            <p:nvPr/>
          </p:nvSpPr>
          <p:spPr>
            <a:xfrm flipH="1" flipV="1">
              <a:off x="3501487" y="3716869"/>
              <a:ext cx="108189" cy="185631"/>
            </a:xfrm>
            <a:prstGeom prst="upArrow">
              <a:avLst>
                <a:gd name="adj1" fmla="val 100000"/>
                <a:gd name="adj2" fmla="val 29649"/>
              </a:avLst>
            </a:prstGeom>
            <a:solidFill>
              <a:srgbClr val="FF0000"/>
            </a:solidFill>
            <a:ln w="12700">
              <a:solidFill>
                <a:srgbClr val="FF0000"/>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r"/>
              <a:endParaRPr lang="en-GB" sz="1600" dirty="0">
                <a:solidFill>
                  <a:srgbClr val="22B14C"/>
                </a:solidFill>
                <a:latin typeface="Segoe UI Semilight" panose="020B0402040204020203" pitchFamily="34" charset="0"/>
                <a:cs typeface="Segoe UI Semilight" panose="020B0402040204020203" pitchFamily="34" charset="0"/>
              </a:endParaRPr>
            </a:p>
          </p:txBody>
        </p:sp>
        <p:cxnSp>
          <p:nvCxnSpPr>
            <p:cNvPr id="43" name="Straight Connector 42"/>
            <p:cNvCxnSpPr/>
            <p:nvPr/>
          </p:nvCxnSpPr>
          <p:spPr>
            <a:xfrm>
              <a:off x="3474244" y="3707345"/>
              <a:ext cx="161652" cy="0"/>
            </a:xfrm>
            <a:prstGeom prst="line">
              <a:avLst/>
            </a:prstGeom>
            <a:ln>
              <a:solidFill>
                <a:schemeClr val="bg1">
                  <a:lumMod val="85000"/>
                </a:schemeClr>
              </a:solidFill>
              <a:prstDash val="sysDot"/>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V="1">
              <a:off x="3788788" y="3714251"/>
              <a:ext cx="249484" cy="2618"/>
            </a:xfrm>
            <a:prstGeom prst="line">
              <a:avLst/>
            </a:prstGeom>
            <a:ln>
              <a:solidFill>
                <a:schemeClr val="bg1">
                  <a:lumMod val="85000"/>
                </a:schemeClr>
              </a:solidFill>
              <a:prstDash val="sysDot"/>
            </a:ln>
          </p:spPr>
          <p:style>
            <a:lnRef idx="1">
              <a:schemeClr val="dk1"/>
            </a:lnRef>
            <a:fillRef idx="0">
              <a:schemeClr val="dk1"/>
            </a:fillRef>
            <a:effectRef idx="0">
              <a:schemeClr val="dk1"/>
            </a:effectRef>
            <a:fontRef idx="minor">
              <a:schemeClr val="tx1"/>
            </a:fontRef>
          </p:style>
        </p:cxnSp>
      </p:grpSp>
      <p:grpSp>
        <p:nvGrpSpPr>
          <p:cNvPr id="45" name="delta 50% ENGO"/>
          <p:cNvGrpSpPr/>
          <p:nvPr/>
        </p:nvGrpSpPr>
        <p:grpSpPr>
          <a:xfrm>
            <a:off x="3047925" y="4163552"/>
            <a:ext cx="564028" cy="288059"/>
            <a:chOff x="3474244" y="3519094"/>
            <a:chExt cx="564028" cy="383406"/>
          </a:xfrm>
        </p:grpSpPr>
        <p:sp>
          <p:nvSpPr>
            <p:cNvPr id="46" name="Up Arrow 45"/>
            <p:cNvSpPr/>
            <p:nvPr/>
          </p:nvSpPr>
          <p:spPr>
            <a:xfrm flipH="1">
              <a:off x="3875943" y="3519094"/>
              <a:ext cx="108189" cy="185631"/>
            </a:xfrm>
            <a:prstGeom prst="upArrow">
              <a:avLst>
                <a:gd name="adj1" fmla="val 100000"/>
                <a:gd name="adj2" fmla="val 29649"/>
              </a:avLst>
            </a:prstGeom>
            <a:solidFill>
              <a:srgbClr val="00FF00"/>
            </a:solidFill>
            <a:ln w="12700">
              <a:solidFill>
                <a:srgbClr val="00FF00"/>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r"/>
              <a:endParaRPr lang="en-GB" sz="1600" dirty="0">
                <a:solidFill>
                  <a:srgbClr val="22B14C"/>
                </a:solidFill>
                <a:latin typeface="Segoe UI Semilight" panose="020B0402040204020203" pitchFamily="34" charset="0"/>
                <a:cs typeface="Segoe UI Semilight" panose="020B0402040204020203" pitchFamily="34" charset="0"/>
              </a:endParaRPr>
            </a:p>
          </p:txBody>
        </p:sp>
        <p:sp>
          <p:nvSpPr>
            <p:cNvPr id="47" name="Up Arrow 46"/>
            <p:cNvSpPr/>
            <p:nvPr/>
          </p:nvSpPr>
          <p:spPr>
            <a:xfrm flipH="1" flipV="1">
              <a:off x="3501487" y="3716869"/>
              <a:ext cx="108189" cy="185631"/>
            </a:xfrm>
            <a:prstGeom prst="upArrow">
              <a:avLst>
                <a:gd name="adj1" fmla="val 100000"/>
                <a:gd name="adj2" fmla="val 29649"/>
              </a:avLst>
            </a:prstGeom>
            <a:solidFill>
              <a:srgbClr val="FF0000"/>
            </a:solidFill>
            <a:ln w="12700">
              <a:solidFill>
                <a:srgbClr val="FF0000"/>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r"/>
              <a:endParaRPr lang="en-GB" sz="1600" dirty="0">
                <a:solidFill>
                  <a:srgbClr val="22B14C"/>
                </a:solidFill>
                <a:latin typeface="Segoe UI Semilight" panose="020B0402040204020203" pitchFamily="34" charset="0"/>
                <a:cs typeface="Segoe UI Semilight" panose="020B0402040204020203" pitchFamily="34" charset="0"/>
              </a:endParaRPr>
            </a:p>
          </p:txBody>
        </p:sp>
        <p:cxnSp>
          <p:nvCxnSpPr>
            <p:cNvPr id="48" name="Straight Connector 47"/>
            <p:cNvCxnSpPr/>
            <p:nvPr/>
          </p:nvCxnSpPr>
          <p:spPr>
            <a:xfrm>
              <a:off x="3474244" y="3707345"/>
              <a:ext cx="161652" cy="0"/>
            </a:xfrm>
            <a:prstGeom prst="line">
              <a:avLst/>
            </a:prstGeom>
            <a:ln>
              <a:solidFill>
                <a:schemeClr val="bg1">
                  <a:lumMod val="85000"/>
                </a:schemeClr>
              </a:solidFill>
              <a:prstDash val="sysDot"/>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3788788" y="3714251"/>
              <a:ext cx="249484" cy="2618"/>
            </a:xfrm>
            <a:prstGeom prst="line">
              <a:avLst/>
            </a:prstGeom>
            <a:ln>
              <a:solidFill>
                <a:schemeClr val="bg1">
                  <a:lumMod val="85000"/>
                </a:schemeClr>
              </a:solidFill>
              <a:prstDash val="sysDot"/>
            </a:ln>
          </p:spPr>
          <p:style>
            <a:lnRef idx="1">
              <a:schemeClr val="dk1"/>
            </a:lnRef>
            <a:fillRef idx="0">
              <a:schemeClr val="dk1"/>
            </a:fillRef>
            <a:effectRef idx="0">
              <a:schemeClr val="dk1"/>
            </a:effectRef>
            <a:fontRef idx="minor">
              <a:schemeClr val="tx1"/>
            </a:fontRef>
          </p:style>
        </p:cxnSp>
      </p:grpSp>
      <p:sp>
        <p:nvSpPr>
          <p:cNvPr id="25" name="NGO"/>
          <p:cNvSpPr/>
          <p:nvPr/>
        </p:nvSpPr>
        <p:spPr>
          <a:xfrm>
            <a:off x="35756" y="1899348"/>
            <a:ext cx="9118615" cy="3791891"/>
          </a:xfrm>
          <a:custGeom>
            <a:avLst/>
            <a:gdLst>
              <a:gd name="connsiteX0" fmla="*/ 95250 w 8401050"/>
              <a:gd name="connsiteY0" fmla="*/ 2462577 h 4041255"/>
              <a:gd name="connsiteX1" fmla="*/ 95250 w 8401050"/>
              <a:gd name="connsiteY1" fmla="*/ 2665651 h 4041255"/>
              <a:gd name="connsiteX2" fmla="*/ 8088138 w 8401050"/>
              <a:gd name="connsiteY2" fmla="*/ 2665651 h 4041255"/>
              <a:gd name="connsiteX3" fmla="*/ 8088138 w 8401050"/>
              <a:gd name="connsiteY3" fmla="*/ 2462577 h 4041255"/>
              <a:gd name="connsiteX4" fmla="*/ 95250 w 8401050"/>
              <a:gd name="connsiteY4" fmla="*/ 995363 h 4041255"/>
              <a:gd name="connsiteX5" fmla="*/ 95250 w 8401050"/>
              <a:gd name="connsiteY5" fmla="*/ 1198437 h 4041255"/>
              <a:gd name="connsiteX6" fmla="*/ 8088138 w 8401050"/>
              <a:gd name="connsiteY6" fmla="*/ 1198437 h 4041255"/>
              <a:gd name="connsiteX7" fmla="*/ 8088138 w 8401050"/>
              <a:gd name="connsiteY7" fmla="*/ 995363 h 4041255"/>
              <a:gd name="connsiteX8" fmla="*/ 85724 w 8401050"/>
              <a:gd name="connsiteY8" fmla="*/ 39912 h 4041255"/>
              <a:gd name="connsiteX9" fmla="*/ 66674 w 8401050"/>
              <a:gd name="connsiteY9" fmla="*/ 496664 h 4041255"/>
              <a:gd name="connsiteX10" fmla="*/ 8220075 w 8401050"/>
              <a:gd name="connsiteY10" fmla="*/ 515714 h 4041255"/>
              <a:gd name="connsiteX11" fmla="*/ 8220075 w 8401050"/>
              <a:gd name="connsiteY11" fmla="*/ 39912 h 4041255"/>
              <a:gd name="connsiteX12" fmla="*/ 19050 w 8401050"/>
              <a:gd name="connsiteY12" fmla="*/ 0 h 4041255"/>
              <a:gd name="connsiteX13" fmla="*/ 8382000 w 8401050"/>
              <a:gd name="connsiteY13" fmla="*/ 0 h 4041255"/>
              <a:gd name="connsiteX14" fmla="*/ 8401050 w 8401050"/>
              <a:gd name="connsiteY14" fmla="*/ 4041255 h 4041255"/>
              <a:gd name="connsiteX15" fmla="*/ 0 w 8401050"/>
              <a:gd name="connsiteY15" fmla="*/ 3955530 h 4041255"/>
              <a:gd name="connsiteX16" fmla="*/ 19050 w 8401050"/>
              <a:gd name="connsiteY16" fmla="*/ 0 h 4041255"/>
              <a:gd name="connsiteX0" fmla="*/ 95250 w 8401050"/>
              <a:gd name="connsiteY0" fmla="*/ 2462577 h 4041255"/>
              <a:gd name="connsiteX1" fmla="*/ 95250 w 8401050"/>
              <a:gd name="connsiteY1" fmla="*/ 2665651 h 4041255"/>
              <a:gd name="connsiteX2" fmla="*/ 8088138 w 8401050"/>
              <a:gd name="connsiteY2" fmla="*/ 2665651 h 4041255"/>
              <a:gd name="connsiteX3" fmla="*/ 8088138 w 8401050"/>
              <a:gd name="connsiteY3" fmla="*/ 2462577 h 4041255"/>
              <a:gd name="connsiteX4" fmla="*/ 95250 w 8401050"/>
              <a:gd name="connsiteY4" fmla="*/ 2462577 h 4041255"/>
              <a:gd name="connsiteX5" fmla="*/ 95250 w 8401050"/>
              <a:gd name="connsiteY5" fmla="*/ 995363 h 4041255"/>
              <a:gd name="connsiteX6" fmla="*/ 95250 w 8401050"/>
              <a:gd name="connsiteY6" fmla="*/ 1198437 h 4041255"/>
              <a:gd name="connsiteX7" fmla="*/ 8088138 w 8401050"/>
              <a:gd name="connsiteY7" fmla="*/ 1198437 h 4041255"/>
              <a:gd name="connsiteX8" fmla="*/ 8088138 w 8401050"/>
              <a:gd name="connsiteY8" fmla="*/ 995363 h 4041255"/>
              <a:gd name="connsiteX9" fmla="*/ 95250 w 8401050"/>
              <a:gd name="connsiteY9" fmla="*/ 995363 h 4041255"/>
              <a:gd name="connsiteX10" fmla="*/ 85724 w 8401050"/>
              <a:gd name="connsiteY10" fmla="*/ 39912 h 4041255"/>
              <a:gd name="connsiteX11" fmla="*/ 66674 w 8401050"/>
              <a:gd name="connsiteY11" fmla="*/ 496664 h 4041255"/>
              <a:gd name="connsiteX12" fmla="*/ 8220075 w 8401050"/>
              <a:gd name="connsiteY12" fmla="*/ 515714 h 4041255"/>
              <a:gd name="connsiteX13" fmla="*/ 8220075 w 8401050"/>
              <a:gd name="connsiteY13" fmla="*/ 39912 h 4041255"/>
              <a:gd name="connsiteX14" fmla="*/ 85724 w 8401050"/>
              <a:gd name="connsiteY14" fmla="*/ 39912 h 4041255"/>
              <a:gd name="connsiteX15" fmla="*/ 19050 w 8401050"/>
              <a:gd name="connsiteY15" fmla="*/ 0 h 4041255"/>
              <a:gd name="connsiteX16" fmla="*/ 8382000 w 8401050"/>
              <a:gd name="connsiteY16" fmla="*/ 0 h 4041255"/>
              <a:gd name="connsiteX17" fmla="*/ 8401050 w 8401050"/>
              <a:gd name="connsiteY17" fmla="*/ 4041255 h 4041255"/>
              <a:gd name="connsiteX18" fmla="*/ 0 w 8401050"/>
              <a:gd name="connsiteY18" fmla="*/ 3707880 h 4041255"/>
              <a:gd name="connsiteX19" fmla="*/ 19050 w 8401050"/>
              <a:gd name="connsiteY19" fmla="*/ 0 h 4041255"/>
              <a:gd name="connsiteX0" fmla="*/ 95250 w 8448675"/>
              <a:gd name="connsiteY0" fmla="*/ 2462577 h 3755505"/>
              <a:gd name="connsiteX1" fmla="*/ 95250 w 8448675"/>
              <a:gd name="connsiteY1" fmla="*/ 2665651 h 3755505"/>
              <a:gd name="connsiteX2" fmla="*/ 8088138 w 8448675"/>
              <a:gd name="connsiteY2" fmla="*/ 2665651 h 3755505"/>
              <a:gd name="connsiteX3" fmla="*/ 8088138 w 8448675"/>
              <a:gd name="connsiteY3" fmla="*/ 2462577 h 3755505"/>
              <a:gd name="connsiteX4" fmla="*/ 95250 w 8448675"/>
              <a:gd name="connsiteY4" fmla="*/ 2462577 h 3755505"/>
              <a:gd name="connsiteX5" fmla="*/ 95250 w 8448675"/>
              <a:gd name="connsiteY5" fmla="*/ 995363 h 3755505"/>
              <a:gd name="connsiteX6" fmla="*/ 95250 w 8448675"/>
              <a:gd name="connsiteY6" fmla="*/ 1198437 h 3755505"/>
              <a:gd name="connsiteX7" fmla="*/ 8088138 w 8448675"/>
              <a:gd name="connsiteY7" fmla="*/ 1198437 h 3755505"/>
              <a:gd name="connsiteX8" fmla="*/ 8088138 w 8448675"/>
              <a:gd name="connsiteY8" fmla="*/ 995363 h 3755505"/>
              <a:gd name="connsiteX9" fmla="*/ 95250 w 8448675"/>
              <a:gd name="connsiteY9" fmla="*/ 995363 h 3755505"/>
              <a:gd name="connsiteX10" fmla="*/ 85724 w 8448675"/>
              <a:gd name="connsiteY10" fmla="*/ 39912 h 3755505"/>
              <a:gd name="connsiteX11" fmla="*/ 66674 w 8448675"/>
              <a:gd name="connsiteY11" fmla="*/ 496664 h 3755505"/>
              <a:gd name="connsiteX12" fmla="*/ 8220075 w 8448675"/>
              <a:gd name="connsiteY12" fmla="*/ 515714 h 3755505"/>
              <a:gd name="connsiteX13" fmla="*/ 8220075 w 8448675"/>
              <a:gd name="connsiteY13" fmla="*/ 39912 h 3755505"/>
              <a:gd name="connsiteX14" fmla="*/ 85724 w 8448675"/>
              <a:gd name="connsiteY14" fmla="*/ 39912 h 3755505"/>
              <a:gd name="connsiteX15" fmla="*/ 19050 w 8448675"/>
              <a:gd name="connsiteY15" fmla="*/ 0 h 3755505"/>
              <a:gd name="connsiteX16" fmla="*/ 8382000 w 8448675"/>
              <a:gd name="connsiteY16" fmla="*/ 0 h 3755505"/>
              <a:gd name="connsiteX17" fmla="*/ 8448675 w 8448675"/>
              <a:gd name="connsiteY17" fmla="*/ 3755505 h 3755505"/>
              <a:gd name="connsiteX18" fmla="*/ 0 w 8448675"/>
              <a:gd name="connsiteY18" fmla="*/ 3707880 h 3755505"/>
              <a:gd name="connsiteX19" fmla="*/ 19050 w 8448675"/>
              <a:gd name="connsiteY19" fmla="*/ 0 h 3755505"/>
              <a:gd name="connsiteX0" fmla="*/ 95250 w 8448675"/>
              <a:gd name="connsiteY0" fmla="*/ 2462577 h 3726930"/>
              <a:gd name="connsiteX1" fmla="*/ 95250 w 8448675"/>
              <a:gd name="connsiteY1" fmla="*/ 2665651 h 3726930"/>
              <a:gd name="connsiteX2" fmla="*/ 8088138 w 8448675"/>
              <a:gd name="connsiteY2" fmla="*/ 2665651 h 3726930"/>
              <a:gd name="connsiteX3" fmla="*/ 8088138 w 8448675"/>
              <a:gd name="connsiteY3" fmla="*/ 2462577 h 3726930"/>
              <a:gd name="connsiteX4" fmla="*/ 95250 w 8448675"/>
              <a:gd name="connsiteY4" fmla="*/ 2462577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95250 w 8448675"/>
              <a:gd name="connsiteY0" fmla="*/ 2462577 h 3726930"/>
              <a:gd name="connsiteX1" fmla="*/ 86165 w 8448675"/>
              <a:gd name="connsiteY1" fmla="*/ 3341926 h 3726930"/>
              <a:gd name="connsiteX2" fmla="*/ 8088138 w 8448675"/>
              <a:gd name="connsiteY2" fmla="*/ 2665651 h 3726930"/>
              <a:gd name="connsiteX3" fmla="*/ 8088138 w 8448675"/>
              <a:gd name="connsiteY3" fmla="*/ 2462577 h 3726930"/>
              <a:gd name="connsiteX4" fmla="*/ 95250 w 8448675"/>
              <a:gd name="connsiteY4" fmla="*/ 2462577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95250 w 8448675"/>
              <a:gd name="connsiteY0" fmla="*/ 2462577 h 3726930"/>
              <a:gd name="connsiteX1" fmla="*/ 86165 w 8448675"/>
              <a:gd name="connsiteY1" fmla="*/ 3341926 h 3726930"/>
              <a:gd name="connsiteX2" fmla="*/ 8088138 w 8448675"/>
              <a:gd name="connsiteY2" fmla="*/ 2665651 h 3726930"/>
              <a:gd name="connsiteX3" fmla="*/ 8351614 w 8448675"/>
              <a:gd name="connsiteY3" fmla="*/ 2462577 h 3726930"/>
              <a:gd name="connsiteX4" fmla="*/ 95250 w 8448675"/>
              <a:gd name="connsiteY4" fmla="*/ 2462577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95250 w 8448675"/>
              <a:gd name="connsiteY0" fmla="*/ 2462577 h 3726930"/>
              <a:gd name="connsiteX1" fmla="*/ 86165 w 8448675"/>
              <a:gd name="connsiteY1" fmla="*/ 3341926 h 3726930"/>
              <a:gd name="connsiteX2" fmla="*/ 8378871 w 8448675"/>
              <a:gd name="connsiteY2" fmla="*/ 3351451 h 3726930"/>
              <a:gd name="connsiteX3" fmla="*/ 8351614 w 8448675"/>
              <a:gd name="connsiteY3" fmla="*/ 2462577 h 3726930"/>
              <a:gd name="connsiteX4" fmla="*/ 95250 w 8448675"/>
              <a:gd name="connsiteY4" fmla="*/ 2462577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805477 h 3726930"/>
              <a:gd name="connsiteX1" fmla="*/ 86165 w 8448675"/>
              <a:gd name="connsiteY1" fmla="*/ 3341926 h 3726930"/>
              <a:gd name="connsiteX2" fmla="*/ 8378871 w 8448675"/>
              <a:gd name="connsiteY2" fmla="*/ 3351451 h 3726930"/>
              <a:gd name="connsiteX3" fmla="*/ 8351614 w 8448675"/>
              <a:gd name="connsiteY3" fmla="*/ 2462577 h 3726930"/>
              <a:gd name="connsiteX4" fmla="*/ 86165 w 8448675"/>
              <a:gd name="connsiteY4" fmla="*/ 2805477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805477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805477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833438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088138 w 8448675"/>
              <a:gd name="connsiteY7" fmla="*/ 1198437 h 3726930"/>
              <a:gd name="connsiteX8" fmla="*/ 8088138 w 8448675"/>
              <a:gd name="connsiteY8" fmla="*/ 995363 h 3726930"/>
              <a:gd name="connsiteX9" fmla="*/ 95250 w 8448675"/>
              <a:gd name="connsiteY9" fmla="*/ 833438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088138 w 8448675"/>
              <a:gd name="connsiteY7" fmla="*/ 1198437 h 3726930"/>
              <a:gd name="connsiteX8" fmla="*/ 8342529 w 8448675"/>
              <a:gd name="connsiteY8" fmla="*/ 928688 h 3726930"/>
              <a:gd name="connsiteX9" fmla="*/ 95250 w 8448675"/>
              <a:gd name="connsiteY9" fmla="*/ 833438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342529 w 8448675"/>
              <a:gd name="connsiteY7" fmla="*/ 1274637 h 3726930"/>
              <a:gd name="connsiteX8" fmla="*/ 8342529 w 8448675"/>
              <a:gd name="connsiteY8" fmla="*/ 928688 h 3726930"/>
              <a:gd name="connsiteX9" fmla="*/ 95250 w 8448675"/>
              <a:gd name="connsiteY9" fmla="*/ 833438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342529 w 8448675"/>
              <a:gd name="connsiteY7" fmla="*/ 1274637 h 3726930"/>
              <a:gd name="connsiteX8" fmla="*/ 8342529 w 8448675"/>
              <a:gd name="connsiteY8" fmla="*/ 928688 h 3726930"/>
              <a:gd name="connsiteX9" fmla="*/ 95250 w 8448675"/>
              <a:gd name="connsiteY9" fmla="*/ 833438 h 3726930"/>
              <a:gd name="connsiteX10" fmla="*/ 85724 w 8448675"/>
              <a:gd name="connsiteY10" fmla="*/ 39912 h 3726930"/>
              <a:gd name="connsiteX11" fmla="*/ 66674 w 8448675"/>
              <a:gd name="connsiteY11" fmla="*/ 496664 h 3726930"/>
              <a:gd name="connsiteX12" fmla="*/ 8220075 w 8448675"/>
              <a:gd name="connsiteY12" fmla="*/ 39912 h 3726930"/>
              <a:gd name="connsiteX13" fmla="*/ 85724 w 8448675"/>
              <a:gd name="connsiteY13" fmla="*/ 39912 h 3726930"/>
              <a:gd name="connsiteX14" fmla="*/ 19050 w 8448675"/>
              <a:gd name="connsiteY14" fmla="*/ 0 h 3726930"/>
              <a:gd name="connsiteX15" fmla="*/ 8382000 w 8448675"/>
              <a:gd name="connsiteY15" fmla="*/ 0 h 3726930"/>
              <a:gd name="connsiteX16" fmla="*/ 8448675 w 8448675"/>
              <a:gd name="connsiteY16" fmla="*/ 3726930 h 3726930"/>
              <a:gd name="connsiteX17" fmla="*/ 0 w 8448675"/>
              <a:gd name="connsiteY17" fmla="*/ 3707880 h 3726930"/>
              <a:gd name="connsiteX18" fmla="*/ 19050 w 8448675"/>
              <a:gd name="connsiteY18"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342529 w 8448675"/>
              <a:gd name="connsiteY7" fmla="*/ 1274637 h 3726930"/>
              <a:gd name="connsiteX8" fmla="*/ 8342529 w 8448675"/>
              <a:gd name="connsiteY8" fmla="*/ 928688 h 3726930"/>
              <a:gd name="connsiteX9" fmla="*/ 95250 w 8448675"/>
              <a:gd name="connsiteY9" fmla="*/ 833438 h 3726930"/>
              <a:gd name="connsiteX10" fmla="*/ 85724 w 8448675"/>
              <a:gd name="connsiteY10" fmla="*/ 39912 h 3726930"/>
              <a:gd name="connsiteX11" fmla="*/ 66674 w 8448675"/>
              <a:gd name="connsiteY11" fmla="*/ 496664 h 3726930"/>
              <a:gd name="connsiteX12" fmla="*/ 85724 w 8448675"/>
              <a:gd name="connsiteY12" fmla="*/ 39912 h 3726930"/>
              <a:gd name="connsiteX13" fmla="*/ 19050 w 8448675"/>
              <a:gd name="connsiteY13" fmla="*/ 0 h 3726930"/>
              <a:gd name="connsiteX14" fmla="*/ 8382000 w 8448675"/>
              <a:gd name="connsiteY14" fmla="*/ 0 h 3726930"/>
              <a:gd name="connsiteX15" fmla="*/ 8448675 w 8448675"/>
              <a:gd name="connsiteY15" fmla="*/ 3726930 h 3726930"/>
              <a:gd name="connsiteX16" fmla="*/ 0 w 8448675"/>
              <a:gd name="connsiteY16" fmla="*/ 3707880 h 3726930"/>
              <a:gd name="connsiteX17" fmla="*/ 19050 w 8448675"/>
              <a:gd name="connsiteY17"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342529 w 8448675"/>
              <a:gd name="connsiteY7" fmla="*/ 1274637 h 3726930"/>
              <a:gd name="connsiteX8" fmla="*/ 8342529 w 8448675"/>
              <a:gd name="connsiteY8" fmla="*/ 928688 h 3726930"/>
              <a:gd name="connsiteX9" fmla="*/ 95250 w 8448675"/>
              <a:gd name="connsiteY9" fmla="*/ 833438 h 3726930"/>
              <a:gd name="connsiteX10" fmla="*/ 19050 w 8448675"/>
              <a:gd name="connsiteY10" fmla="*/ 0 h 3726930"/>
              <a:gd name="connsiteX11" fmla="*/ 8382000 w 8448675"/>
              <a:gd name="connsiteY11" fmla="*/ 0 h 3726930"/>
              <a:gd name="connsiteX12" fmla="*/ 8448675 w 8448675"/>
              <a:gd name="connsiteY12" fmla="*/ 3726930 h 3726930"/>
              <a:gd name="connsiteX13" fmla="*/ 0 w 8448675"/>
              <a:gd name="connsiteY13" fmla="*/ 3707880 h 3726930"/>
              <a:gd name="connsiteX14" fmla="*/ 19050 w 8448675"/>
              <a:gd name="connsiteY14"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342529 w 8448675"/>
              <a:gd name="connsiteY7" fmla="*/ 1274637 h 3726930"/>
              <a:gd name="connsiteX8" fmla="*/ 8324358 w 8448675"/>
              <a:gd name="connsiteY8" fmla="*/ 871538 h 3726930"/>
              <a:gd name="connsiteX9" fmla="*/ 95250 w 8448675"/>
              <a:gd name="connsiteY9" fmla="*/ 833438 h 3726930"/>
              <a:gd name="connsiteX10" fmla="*/ 19050 w 8448675"/>
              <a:gd name="connsiteY10" fmla="*/ 0 h 3726930"/>
              <a:gd name="connsiteX11" fmla="*/ 8382000 w 8448675"/>
              <a:gd name="connsiteY11" fmla="*/ 0 h 3726930"/>
              <a:gd name="connsiteX12" fmla="*/ 8448675 w 8448675"/>
              <a:gd name="connsiteY12" fmla="*/ 3726930 h 3726930"/>
              <a:gd name="connsiteX13" fmla="*/ 0 w 8448675"/>
              <a:gd name="connsiteY13" fmla="*/ 3707880 h 3726930"/>
              <a:gd name="connsiteX14" fmla="*/ 19050 w 8448675"/>
              <a:gd name="connsiteY14"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776288 h 3726930"/>
              <a:gd name="connsiteX6" fmla="*/ 113421 w 8448675"/>
              <a:gd name="connsiteY6" fmla="*/ 1265112 h 3726930"/>
              <a:gd name="connsiteX7" fmla="*/ 8342529 w 8448675"/>
              <a:gd name="connsiteY7" fmla="*/ 1274637 h 3726930"/>
              <a:gd name="connsiteX8" fmla="*/ 8324358 w 8448675"/>
              <a:gd name="connsiteY8" fmla="*/ 871538 h 3726930"/>
              <a:gd name="connsiteX9" fmla="*/ 95250 w 8448675"/>
              <a:gd name="connsiteY9" fmla="*/ 776288 h 3726930"/>
              <a:gd name="connsiteX10" fmla="*/ 19050 w 8448675"/>
              <a:gd name="connsiteY10" fmla="*/ 0 h 3726930"/>
              <a:gd name="connsiteX11" fmla="*/ 8382000 w 8448675"/>
              <a:gd name="connsiteY11" fmla="*/ 0 h 3726930"/>
              <a:gd name="connsiteX12" fmla="*/ 8448675 w 8448675"/>
              <a:gd name="connsiteY12" fmla="*/ 3726930 h 3726930"/>
              <a:gd name="connsiteX13" fmla="*/ 0 w 8448675"/>
              <a:gd name="connsiteY13" fmla="*/ 3707880 h 3726930"/>
              <a:gd name="connsiteX14" fmla="*/ 19050 w 8448675"/>
              <a:gd name="connsiteY14"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776288 h 3726930"/>
              <a:gd name="connsiteX6" fmla="*/ 113421 w 8448675"/>
              <a:gd name="connsiteY6" fmla="*/ 1265112 h 3726930"/>
              <a:gd name="connsiteX7" fmla="*/ 8342529 w 8448675"/>
              <a:gd name="connsiteY7" fmla="*/ 1274637 h 3726930"/>
              <a:gd name="connsiteX8" fmla="*/ 8324358 w 8448675"/>
              <a:gd name="connsiteY8" fmla="*/ 871538 h 3726930"/>
              <a:gd name="connsiteX9" fmla="*/ 95250 w 8448675"/>
              <a:gd name="connsiteY9" fmla="*/ 776288 h 3726930"/>
              <a:gd name="connsiteX10" fmla="*/ 19050 w 8448675"/>
              <a:gd name="connsiteY10" fmla="*/ 0 h 3726930"/>
              <a:gd name="connsiteX11" fmla="*/ 8382000 w 8448675"/>
              <a:gd name="connsiteY11" fmla="*/ 0 h 3726930"/>
              <a:gd name="connsiteX12" fmla="*/ 8448675 w 8448675"/>
              <a:gd name="connsiteY12" fmla="*/ 3726930 h 3726930"/>
              <a:gd name="connsiteX13" fmla="*/ 0 w 8448675"/>
              <a:gd name="connsiteY13" fmla="*/ 3707880 h 3726930"/>
              <a:gd name="connsiteX14" fmla="*/ 19050 w 8448675"/>
              <a:gd name="connsiteY14"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776288 h 3726930"/>
              <a:gd name="connsiteX6" fmla="*/ 113421 w 8448675"/>
              <a:gd name="connsiteY6" fmla="*/ 1265112 h 3726930"/>
              <a:gd name="connsiteX7" fmla="*/ 8342529 w 8448675"/>
              <a:gd name="connsiteY7" fmla="*/ 1274637 h 3726930"/>
              <a:gd name="connsiteX8" fmla="*/ 8324358 w 8448675"/>
              <a:gd name="connsiteY8" fmla="*/ 871538 h 3726930"/>
              <a:gd name="connsiteX9" fmla="*/ 95250 w 8448675"/>
              <a:gd name="connsiteY9" fmla="*/ 776288 h 3726930"/>
              <a:gd name="connsiteX10" fmla="*/ 19050 w 8448675"/>
              <a:gd name="connsiteY10" fmla="*/ 0 h 3726930"/>
              <a:gd name="connsiteX11" fmla="*/ 8382000 w 8448675"/>
              <a:gd name="connsiteY11" fmla="*/ 0 h 3726930"/>
              <a:gd name="connsiteX12" fmla="*/ 8448675 w 8448675"/>
              <a:gd name="connsiteY12" fmla="*/ 3726930 h 3726930"/>
              <a:gd name="connsiteX13" fmla="*/ 0 w 8448675"/>
              <a:gd name="connsiteY13" fmla="*/ 3707880 h 3726930"/>
              <a:gd name="connsiteX14" fmla="*/ 19050 w 8448675"/>
              <a:gd name="connsiteY14"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107711 w 8448675"/>
              <a:gd name="connsiteY5" fmla="*/ 343432 h 3726930"/>
              <a:gd name="connsiteX6" fmla="*/ 113421 w 8448675"/>
              <a:gd name="connsiteY6" fmla="*/ 1265112 h 3726930"/>
              <a:gd name="connsiteX7" fmla="*/ 8342529 w 8448675"/>
              <a:gd name="connsiteY7" fmla="*/ 1274637 h 3726930"/>
              <a:gd name="connsiteX8" fmla="*/ 8324358 w 8448675"/>
              <a:gd name="connsiteY8" fmla="*/ 871538 h 3726930"/>
              <a:gd name="connsiteX9" fmla="*/ 107711 w 8448675"/>
              <a:gd name="connsiteY9" fmla="*/ 343432 h 3726930"/>
              <a:gd name="connsiteX10" fmla="*/ 19050 w 8448675"/>
              <a:gd name="connsiteY10" fmla="*/ 0 h 3726930"/>
              <a:gd name="connsiteX11" fmla="*/ 8382000 w 8448675"/>
              <a:gd name="connsiteY11" fmla="*/ 0 h 3726930"/>
              <a:gd name="connsiteX12" fmla="*/ 8448675 w 8448675"/>
              <a:gd name="connsiteY12" fmla="*/ 3726930 h 3726930"/>
              <a:gd name="connsiteX13" fmla="*/ 0 w 8448675"/>
              <a:gd name="connsiteY13" fmla="*/ 3707880 h 3726930"/>
              <a:gd name="connsiteX14" fmla="*/ 19050 w 8448675"/>
              <a:gd name="connsiteY14" fmla="*/ 0 h 3726930"/>
              <a:gd name="connsiteX0" fmla="*/ 86165 w 8531516"/>
              <a:gd name="connsiteY0" fmla="*/ 2757852 h 3726930"/>
              <a:gd name="connsiteX1" fmla="*/ 86165 w 8531516"/>
              <a:gd name="connsiteY1" fmla="*/ 3341926 h 3726930"/>
              <a:gd name="connsiteX2" fmla="*/ 8378871 w 8531516"/>
              <a:gd name="connsiteY2" fmla="*/ 3351451 h 3726930"/>
              <a:gd name="connsiteX3" fmla="*/ 8397041 w 8531516"/>
              <a:gd name="connsiteY3" fmla="*/ 2719752 h 3726930"/>
              <a:gd name="connsiteX4" fmla="*/ 86165 w 8531516"/>
              <a:gd name="connsiteY4" fmla="*/ 2757852 h 3726930"/>
              <a:gd name="connsiteX5" fmla="*/ 107711 w 8531516"/>
              <a:gd name="connsiteY5" fmla="*/ 343432 h 3726930"/>
              <a:gd name="connsiteX6" fmla="*/ 113421 w 8531516"/>
              <a:gd name="connsiteY6" fmla="*/ 1265112 h 3726930"/>
              <a:gd name="connsiteX7" fmla="*/ 8342529 w 8531516"/>
              <a:gd name="connsiteY7" fmla="*/ 1274637 h 3726930"/>
              <a:gd name="connsiteX8" fmla="*/ 8324358 w 8531516"/>
              <a:gd name="connsiteY8" fmla="*/ 871538 h 3726930"/>
              <a:gd name="connsiteX9" fmla="*/ 107711 w 8531516"/>
              <a:gd name="connsiteY9" fmla="*/ 343432 h 3726930"/>
              <a:gd name="connsiteX10" fmla="*/ 19050 w 8531516"/>
              <a:gd name="connsiteY10" fmla="*/ 0 h 3726930"/>
              <a:gd name="connsiteX11" fmla="*/ 8531516 w 8531516"/>
              <a:gd name="connsiteY11" fmla="*/ 13117 h 3726930"/>
              <a:gd name="connsiteX12" fmla="*/ 8448675 w 8531516"/>
              <a:gd name="connsiteY12" fmla="*/ 3726930 h 3726930"/>
              <a:gd name="connsiteX13" fmla="*/ 0 w 8531516"/>
              <a:gd name="connsiteY13" fmla="*/ 3707880 h 3726930"/>
              <a:gd name="connsiteX14" fmla="*/ 19050 w 8531516"/>
              <a:gd name="connsiteY14" fmla="*/ 0 h 3726930"/>
              <a:gd name="connsiteX0" fmla="*/ 86165 w 8573272"/>
              <a:gd name="connsiteY0" fmla="*/ 2757852 h 3753163"/>
              <a:gd name="connsiteX1" fmla="*/ 86165 w 8573272"/>
              <a:gd name="connsiteY1" fmla="*/ 3341926 h 3753163"/>
              <a:gd name="connsiteX2" fmla="*/ 8378871 w 8573272"/>
              <a:gd name="connsiteY2" fmla="*/ 3351451 h 3753163"/>
              <a:gd name="connsiteX3" fmla="*/ 8397041 w 8573272"/>
              <a:gd name="connsiteY3" fmla="*/ 2719752 h 3753163"/>
              <a:gd name="connsiteX4" fmla="*/ 86165 w 8573272"/>
              <a:gd name="connsiteY4" fmla="*/ 2757852 h 3753163"/>
              <a:gd name="connsiteX5" fmla="*/ 107711 w 8573272"/>
              <a:gd name="connsiteY5" fmla="*/ 343432 h 3753163"/>
              <a:gd name="connsiteX6" fmla="*/ 113421 w 8573272"/>
              <a:gd name="connsiteY6" fmla="*/ 1265112 h 3753163"/>
              <a:gd name="connsiteX7" fmla="*/ 8342529 w 8573272"/>
              <a:gd name="connsiteY7" fmla="*/ 1274637 h 3753163"/>
              <a:gd name="connsiteX8" fmla="*/ 8324358 w 8573272"/>
              <a:gd name="connsiteY8" fmla="*/ 871538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86165 w 8573272"/>
              <a:gd name="connsiteY0" fmla="*/ 2757852 h 3753163"/>
              <a:gd name="connsiteX1" fmla="*/ 86165 w 8573272"/>
              <a:gd name="connsiteY1" fmla="*/ 3341926 h 3753163"/>
              <a:gd name="connsiteX2" fmla="*/ 8378871 w 8573272"/>
              <a:gd name="connsiteY2" fmla="*/ 3351451 h 3753163"/>
              <a:gd name="connsiteX3" fmla="*/ 8397041 w 8573272"/>
              <a:gd name="connsiteY3" fmla="*/ 2719752 h 3753163"/>
              <a:gd name="connsiteX4" fmla="*/ 86165 w 8573272"/>
              <a:gd name="connsiteY4" fmla="*/ 2757852 h 3753163"/>
              <a:gd name="connsiteX5" fmla="*/ 107711 w 8573272"/>
              <a:gd name="connsiteY5" fmla="*/ 343432 h 3753163"/>
              <a:gd name="connsiteX6" fmla="*/ 113421 w 8573272"/>
              <a:gd name="connsiteY6" fmla="*/ 1265112 h 3753163"/>
              <a:gd name="connsiteX7" fmla="*/ 8342529 w 8573272"/>
              <a:gd name="connsiteY7" fmla="*/ 1274637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86165 w 8573272"/>
              <a:gd name="connsiteY0" fmla="*/ 2757852 h 3753163"/>
              <a:gd name="connsiteX1" fmla="*/ 86165 w 8573272"/>
              <a:gd name="connsiteY1" fmla="*/ 3341926 h 3753163"/>
              <a:gd name="connsiteX2" fmla="*/ 8378871 w 8573272"/>
              <a:gd name="connsiteY2" fmla="*/ 3351451 h 3753163"/>
              <a:gd name="connsiteX3" fmla="*/ 8397041 w 8573272"/>
              <a:gd name="connsiteY3" fmla="*/ 2719752 h 3753163"/>
              <a:gd name="connsiteX4" fmla="*/ 86165 w 8573272"/>
              <a:gd name="connsiteY4" fmla="*/ 2757852 h 3753163"/>
              <a:gd name="connsiteX5" fmla="*/ 107711 w 8573272"/>
              <a:gd name="connsiteY5" fmla="*/ 343432 h 3753163"/>
              <a:gd name="connsiteX6" fmla="*/ 113421 w 8573272"/>
              <a:gd name="connsiteY6" fmla="*/ 1265112 h 3753163"/>
              <a:gd name="connsiteX7" fmla="*/ 8342529 w 8573272"/>
              <a:gd name="connsiteY7" fmla="*/ 1274637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86165 w 8573272"/>
              <a:gd name="connsiteY0" fmla="*/ 2757852 h 3753163"/>
              <a:gd name="connsiteX1" fmla="*/ 86165 w 8573272"/>
              <a:gd name="connsiteY1" fmla="*/ 3341926 h 3753163"/>
              <a:gd name="connsiteX2" fmla="*/ 8378871 w 8573272"/>
              <a:gd name="connsiteY2" fmla="*/ 3351451 h 3753163"/>
              <a:gd name="connsiteX3" fmla="*/ 8397041 w 8573272"/>
              <a:gd name="connsiteY3" fmla="*/ 2719752 h 3753163"/>
              <a:gd name="connsiteX4" fmla="*/ 86165 w 8573272"/>
              <a:gd name="connsiteY4" fmla="*/ 2757852 h 3753163"/>
              <a:gd name="connsiteX5" fmla="*/ 107711 w 8573272"/>
              <a:gd name="connsiteY5" fmla="*/ 343432 h 3753163"/>
              <a:gd name="connsiteX6" fmla="*/ 113421 w 8573272"/>
              <a:gd name="connsiteY6" fmla="*/ 1265112 h 3753163"/>
              <a:gd name="connsiteX7" fmla="*/ 8442206 w 8573272"/>
              <a:gd name="connsiteY7" fmla="*/ 605679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86165 w 8573272"/>
              <a:gd name="connsiteY0" fmla="*/ 2757852 h 3753163"/>
              <a:gd name="connsiteX1" fmla="*/ 86165 w 8573272"/>
              <a:gd name="connsiteY1" fmla="*/ 3341926 h 3753163"/>
              <a:gd name="connsiteX2" fmla="*/ 8378871 w 8573272"/>
              <a:gd name="connsiteY2" fmla="*/ 3351451 h 3753163"/>
              <a:gd name="connsiteX3" fmla="*/ 8397041 w 8573272"/>
              <a:gd name="connsiteY3" fmla="*/ 2719752 h 3753163"/>
              <a:gd name="connsiteX4" fmla="*/ 86165 w 8573272"/>
              <a:gd name="connsiteY4" fmla="*/ 2757852 h 3753163"/>
              <a:gd name="connsiteX5" fmla="*/ 107711 w 8573272"/>
              <a:gd name="connsiteY5" fmla="*/ 343432 h 3753163"/>
              <a:gd name="connsiteX6" fmla="*/ 113421 w 8573272"/>
              <a:gd name="connsiteY6" fmla="*/ 674854 h 3753163"/>
              <a:gd name="connsiteX7" fmla="*/ 8442206 w 8573272"/>
              <a:gd name="connsiteY7" fmla="*/ 605679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86165 w 8573272"/>
              <a:gd name="connsiteY0" fmla="*/ 2757852 h 3753163"/>
              <a:gd name="connsiteX1" fmla="*/ 86165 w 8573272"/>
              <a:gd name="connsiteY1" fmla="*/ 3341926 h 3753163"/>
              <a:gd name="connsiteX2" fmla="*/ 8378871 w 8573272"/>
              <a:gd name="connsiteY2" fmla="*/ 3351451 h 3753163"/>
              <a:gd name="connsiteX3" fmla="*/ 8397041 w 8573272"/>
              <a:gd name="connsiteY3" fmla="*/ 2719752 h 3753163"/>
              <a:gd name="connsiteX4" fmla="*/ 86165 w 8573272"/>
              <a:gd name="connsiteY4" fmla="*/ 2757852 h 3753163"/>
              <a:gd name="connsiteX5" fmla="*/ 107711 w 8573272"/>
              <a:gd name="connsiteY5" fmla="*/ 343432 h 3753163"/>
              <a:gd name="connsiteX6" fmla="*/ 113421 w 8573272"/>
              <a:gd name="connsiteY6" fmla="*/ 674854 h 3753163"/>
              <a:gd name="connsiteX7" fmla="*/ 8442206 w 8573272"/>
              <a:gd name="connsiteY7" fmla="*/ 658146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48787 w 8573272"/>
              <a:gd name="connsiteY0" fmla="*/ 3151357 h 3753163"/>
              <a:gd name="connsiteX1" fmla="*/ 86165 w 8573272"/>
              <a:gd name="connsiteY1" fmla="*/ 3341926 h 3753163"/>
              <a:gd name="connsiteX2" fmla="*/ 8378871 w 8573272"/>
              <a:gd name="connsiteY2" fmla="*/ 3351451 h 3753163"/>
              <a:gd name="connsiteX3" fmla="*/ 8397041 w 8573272"/>
              <a:gd name="connsiteY3" fmla="*/ 2719752 h 3753163"/>
              <a:gd name="connsiteX4" fmla="*/ 48787 w 8573272"/>
              <a:gd name="connsiteY4" fmla="*/ 3151357 h 3753163"/>
              <a:gd name="connsiteX5" fmla="*/ 107711 w 8573272"/>
              <a:gd name="connsiteY5" fmla="*/ 343432 h 3753163"/>
              <a:gd name="connsiteX6" fmla="*/ 113421 w 8573272"/>
              <a:gd name="connsiteY6" fmla="*/ 674854 h 3753163"/>
              <a:gd name="connsiteX7" fmla="*/ 8442206 w 8573272"/>
              <a:gd name="connsiteY7" fmla="*/ 658146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48787 w 8573272"/>
              <a:gd name="connsiteY0" fmla="*/ 3151357 h 3753163"/>
              <a:gd name="connsiteX1" fmla="*/ 98625 w 8573272"/>
              <a:gd name="connsiteY1" fmla="*/ 3459978 h 3753163"/>
              <a:gd name="connsiteX2" fmla="*/ 8378871 w 8573272"/>
              <a:gd name="connsiteY2" fmla="*/ 3351451 h 3753163"/>
              <a:gd name="connsiteX3" fmla="*/ 8397041 w 8573272"/>
              <a:gd name="connsiteY3" fmla="*/ 2719752 h 3753163"/>
              <a:gd name="connsiteX4" fmla="*/ 48787 w 8573272"/>
              <a:gd name="connsiteY4" fmla="*/ 3151357 h 3753163"/>
              <a:gd name="connsiteX5" fmla="*/ 107711 w 8573272"/>
              <a:gd name="connsiteY5" fmla="*/ 343432 h 3753163"/>
              <a:gd name="connsiteX6" fmla="*/ 113421 w 8573272"/>
              <a:gd name="connsiteY6" fmla="*/ 674854 h 3753163"/>
              <a:gd name="connsiteX7" fmla="*/ 8442206 w 8573272"/>
              <a:gd name="connsiteY7" fmla="*/ 658146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48787 w 8573272"/>
              <a:gd name="connsiteY0" fmla="*/ 3151357 h 3753163"/>
              <a:gd name="connsiteX1" fmla="*/ 98625 w 8573272"/>
              <a:gd name="connsiteY1" fmla="*/ 3459978 h 3753163"/>
              <a:gd name="connsiteX2" fmla="*/ 8378871 w 8573272"/>
              <a:gd name="connsiteY2" fmla="*/ 3351451 h 3753163"/>
              <a:gd name="connsiteX3" fmla="*/ 8459338 w 8573272"/>
              <a:gd name="connsiteY3" fmla="*/ 3113257 h 3753163"/>
              <a:gd name="connsiteX4" fmla="*/ 48787 w 8573272"/>
              <a:gd name="connsiteY4" fmla="*/ 3151357 h 3753163"/>
              <a:gd name="connsiteX5" fmla="*/ 107711 w 8573272"/>
              <a:gd name="connsiteY5" fmla="*/ 343432 h 3753163"/>
              <a:gd name="connsiteX6" fmla="*/ 113421 w 8573272"/>
              <a:gd name="connsiteY6" fmla="*/ 674854 h 3753163"/>
              <a:gd name="connsiteX7" fmla="*/ 8442206 w 8573272"/>
              <a:gd name="connsiteY7" fmla="*/ 658146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48787 w 8573272"/>
              <a:gd name="connsiteY0" fmla="*/ 3151357 h 3753163"/>
              <a:gd name="connsiteX1" fmla="*/ 98625 w 8573272"/>
              <a:gd name="connsiteY1" fmla="*/ 3459978 h 3753163"/>
              <a:gd name="connsiteX2" fmla="*/ 8466088 w 8573272"/>
              <a:gd name="connsiteY2" fmla="*/ 3351451 h 3753163"/>
              <a:gd name="connsiteX3" fmla="*/ 8459338 w 8573272"/>
              <a:gd name="connsiteY3" fmla="*/ 3113257 h 3753163"/>
              <a:gd name="connsiteX4" fmla="*/ 48787 w 8573272"/>
              <a:gd name="connsiteY4" fmla="*/ 3151357 h 3753163"/>
              <a:gd name="connsiteX5" fmla="*/ 107711 w 8573272"/>
              <a:gd name="connsiteY5" fmla="*/ 343432 h 3753163"/>
              <a:gd name="connsiteX6" fmla="*/ 113421 w 8573272"/>
              <a:gd name="connsiteY6" fmla="*/ 674854 h 3753163"/>
              <a:gd name="connsiteX7" fmla="*/ 8442206 w 8573272"/>
              <a:gd name="connsiteY7" fmla="*/ 658146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48787 w 8573272"/>
              <a:gd name="connsiteY0" fmla="*/ 3151357 h 3753163"/>
              <a:gd name="connsiteX1" fmla="*/ 98625 w 8573272"/>
              <a:gd name="connsiteY1" fmla="*/ 3459978 h 3753163"/>
              <a:gd name="connsiteX2" fmla="*/ 8478920 w 8573272"/>
              <a:gd name="connsiteY2" fmla="*/ 3662143 h 3753163"/>
              <a:gd name="connsiteX3" fmla="*/ 8459338 w 8573272"/>
              <a:gd name="connsiteY3" fmla="*/ 3113257 h 3753163"/>
              <a:gd name="connsiteX4" fmla="*/ 48787 w 8573272"/>
              <a:gd name="connsiteY4" fmla="*/ 3151357 h 3753163"/>
              <a:gd name="connsiteX5" fmla="*/ 107711 w 8573272"/>
              <a:gd name="connsiteY5" fmla="*/ 343432 h 3753163"/>
              <a:gd name="connsiteX6" fmla="*/ 113421 w 8573272"/>
              <a:gd name="connsiteY6" fmla="*/ 674854 h 3753163"/>
              <a:gd name="connsiteX7" fmla="*/ 8442206 w 8573272"/>
              <a:gd name="connsiteY7" fmla="*/ 658146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48787 w 8573272"/>
              <a:gd name="connsiteY0" fmla="*/ 3151357 h 3753163"/>
              <a:gd name="connsiteX1" fmla="*/ 124288 w 8573272"/>
              <a:gd name="connsiteY1" fmla="*/ 3676112 h 3753163"/>
              <a:gd name="connsiteX2" fmla="*/ 8478920 w 8573272"/>
              <a:gd name="connsiteY2" fmla="*/ 3662143 h 3753163"/>
              <a:gd name="connsiteX3" fmla="*/ 8459338 w 8573272"/>
              <a:gd name="connsiteY3" fmla="*/ 3113257 h 3753163"/>
              <a:gd name="connsiteX4" fmla="*/ 48787 w 8573272"/>
              <a:gd name="connsiteY4" fmla="*/ 3151357 h 3753163"/>
              <a:gd name="connsiteX5" fmla="*/ 107711 w 8573272"/>
              <a:gd name="connsiteY5" fmla="*/ 343432 h 3753163"/>
              <a:gd name="connsiteX6" fmla="*/ 113421 w 8573272"/>
              <a:gd name="connsiteY6" fmla="*/ 674854 h 3753163"/>
              <a:gd name="connsiteX7" fmla="*/ 8442206 w 8573272"/>
              <a:gd name="connsiteY7" fmla="*/ 658146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138607 w 8573272"/>
              <a:gd name="connsiteY0" fmla="*/ 3380999 h 3753163"/>
              <a:gd name="connsiteX1" fmla="*/ 124288 w 8573272"/>
              <a:gd name="connsiteY1" fmla="*/ 3676112 h 3753163"/>
              <a:gd name="connsiteX2" fmla="*/ 8478920 w 8573272"/>
              <a:gd name="connsiteY2" fmla="*/ 3662143 h 3753163"/>
              <a:gd name="connsiteX3" fmla="*/ 8459338 w 8573272"/>
              <a:gd name="connsiteY3" fmla="*/ 3113257 h 3753163"/>
              <a:gd name="connsiteX4" fmla="*/ 138607 w 8573272"/>
              <a:gd name="connsiteY4" fmla="*/ 3380999 h 3753163"/>
              <a:gd name="connsiteX5" fmla="*/ 107711 w 8573272"/>
              <a:gd name="connsiteY5" fmla="*/ 343432 h 3753163"/>
              <a:gd name="connsiteX6" fmla="*/ 113421 w 8573272"/>
              <a:gd name="connsiteY6" fmla="*/ 674854 h 3753163"/>
              <a:gd name="connsiteX7" fmla="*/ 8442206 w 8573272"/>
              <a:gd name="connsiteY7" fmla="*/ 658146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138607 w 8573272"/>
              <a:gd name="connsiteY0" fmla="*/ 3380999 h 3753163"/>
              <a:gd name="connsiteX1" fmla="*/ 124288 w 8573272"/>
              <a:gd name="connsiteY1" fmla="*/ 3676112 h 3753163"/>
              <a:gd name="connsiteX2" fmla="*/ 8478920 w 8573272"/>
              <a:gd name="connsiteY2" fmla="*/ 3662143 h 3753163"/>
              <a:gd name="connsiteX3" fmla="*/ 8510664 w 8573272"/>
              <a:gd name="connsiteY3" fmla="*/ 3410441 h 3753163"/>
              <a:gd name="connsiteX4" fmla="*/ 138607 w 8573272"/>
              <a:gd name="connsiteY4" fmla="*/ 3380999 h 3753163"/>
              <a:gd name="connsiteX5" fmla="*/ 107711 w 8573272"/>
              <a:gd name="connsiteY5" fmla="*/ 343432 h 3753163"/>
              <a:gd name="connsiteX6" fmla="*/ 113421 w 8573272"/>
              <a:gd name="connsiteY6" fmla="*/ 674854 h 3753163"/>
              <a:gd name="connsiteX7" fmla="*/ 8442206 w 8573272"/>
              <a:gd name="connsiteY7" fmla="*/ 658146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138607 w 8573272"/>
              <a:gd name="connsiteY0" fmla="*/ 3380999 h 3753163"/>
              <a:gd name="connsiteX1" fmla="*/ 124288 w 8573272"/>
              <a:gd name="connsiteY1" fmla="*/ 3676112 h 3753163"/>
              <a:gd name="connsiteX2" fmla="*/ 8478920 w 8573272"/>
              <a:gd name="connsiteY2" fmla="*/ 3662143 h 3753163"/>
              <a:gd name="connsiteX3" fmla="*/ 8510664 w 8573272"/>
              <a:gd name="connsiteY3" fmla="*/ 3410441 h 3753163"/>
              <a:gd name="connsiteX4" fmla="*/ 138607 w 8573272"/>
              <a:gd name="connsiteY4" fmla="*/ 3380999 h 3753163"/>
              <a:gd name="connsiteX5" fmla="*/ 107711 w 8573272"/>
              <a:gd name="connsiteY5" fmla="*/ 343432 h 3753163"/>
              <a:gd name="connsiteX6" fmla="*/ 113421 w 8573272"/>
              <a:gd name="connsiteY6" fmla="*/ 674854 h 3753163"/>
              <a:gd name="connsiteX7" fmla="*/ 8416543 w 8573272"/>
              <a:gd name="connsiteY7" fmla="*/ 3035619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138607 w 8573272"/>
              <a:gd name="connsiteY0" fmla="*/ 3380999 h 3753163"/>
              <a:gd name="connsiteX1" fmla="*/ 124288 w 8573272"/>
              <a:gd name="connsiteY1" fmla="*/ 3676112 h 3753163"/>
              <a:gd name="connsiteX2" fmla="*/ 8478920 w 8573272"/>
              <a:gd name="connsiteY2" fmla="*/ 3662143 h 3753163"/>
              <a:gd name="connsiteX3" fmla="*/ 8510664 w 8573272"/>
              <a:gd name="connsiteY3" fmla="*/ 3410441 h 3753163"/>
              <a:gd name="connsiteX4" fmla="*/ 138607 w 8573272"/>
              <a:gd name="connsiteY4" fmla="*/ 3380999 h 3753163"/>
              <a:gd name="connsiteX5" fmla="*/ 107711 w 8573272"/>
              <a:gd name="connsiteY5" fmla="*/ 343432 h 3753163"/>
              <a:gd name="connsiteX6" fmla="*/ 126253 w 8573272"/>
              <a:gd name="connsiteY6" fmla="*/ 3146886 h 3753163"/>
              <a:gd name="connsiteX7" fmla="*/ 8416543 w 8573272"/>
              <a:gd name="connsiteY7" fmla="*/ 3035619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138607 w 8573272"/>
              <a:gd name="connsiteY0" fmla="*/ 3380999 h 3753163"/>
              <a:gd name="connsiteX1" fmla="*/ 124288 w 8573272"/>
              <a:gd name="connsiteY1" fmla="*/ 3676112 h 3753163"/>
              <a:gd name="connsiteX2" fmla="*/ 8478920 w 8573272"/>
              <a:gd name="connsiteY2" fmla="*/ 3662143 h 3753163"/>
              <a:gd name="connsiteX3" fmla="*/ 8510664 w 8573272"/>
              <a:gd name="connsiteY3" fmla="*/ 3410441 h 3753163"/>
              <a:gd name="connsiteX4" fmla="*/ 138607 w 8573272"/>
              <a:gd name="connsiteY4" fmla="*/ 3380999 h 3753163"/>
              <a:gd name="connsiteX5" fmla="*/ 107711 w 8573272"/>
              <a:gd name="connsiteY5" fmla="*/ 2194079 h 3753163"/>
              <a:gd name="connsiteX6" fmla="*/ 126253 w 8573272"/>
              <a:gd name="connsiteY6" fmla="*/ 3146886 h 3753163"/>
              <a:gd name="connsiteX7" fmla="*/ 8416543 w 8573272"/>
              <a:gd name="connsiteY7" fmla="*/ 3035619 h 3753163"/>
              <a:gd name="connsiteX8" fmla="*/ 8436494 w 8573272"/>
              <a:gd name="connsiteY8" fmla="*/ 320631 h 3753163"/>
              <a:gd name="connsiteX9" fmla="*/ 107711 w 8573272"/>
              <a:gd name="connsiteY9" fmla="*/ 2194079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138607 w 8573272"/>
              <a:gd name="connsiteY0" fmla="*/ 3380999 h 3753163"/>
              <a:gd name="connsiteX1" fmla="*/ 124288 w 8573272"/>
              <a:gd name="connsiteY1" fmla="*/ 3676112 h 3753163"/>
              <a:gd name="connsiteX2" fmla="*/ 8478920 w 8573272"/>
              <a:gd name="connsiteY2" fmla="*/ 3662143 h 3753163"/>
              <a:gd name="connsiteX3" fmla="*/ 8510664 w 8573272"/>
              <a:gd name="connsiteY3" fmla="*/ 3410441 h 3753163"/>
              <a:gd name="connsiteX4" fmla="*/ 138607 w 8573272"/>
              <a:gd name="connsiteY4" fmla="*/ 3380999 h 3753163"/>
              <a:gd name="connsiteX5" fmla="*/ 107711 w 8573272"/>
              <a:gd name="connsiteY5" fmla="*/ 2194079 h 3753163"/>
              <a:gd name="connsiteX6" fmla="*/ 126253 w 8573272"/>
              <a:gd name="connsiteY6" fmla="*/ 3146886 h 3753163"/>
              <a:gd name="connsiteX7" fmla="*/ 8416543 w 8573272"/>
              <a:gd name="connsiteY7" fmla="*/ 3035619 h 3753163"/>
              <a:gd name="connsiteX8" fmla="*/ 8449326 w 8573272"/>
              <a:gd name="connsiteY8" fmla="*/ 2157769 h 3753163"/>
              <a:gd name="connsiteX9" fmla="*/ 107711 w 8573272"/>
              <a:gd name="connsiteY9" fmla="*/ 2194079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3272" h="3753163">
                <a:moveTo>
                  <a:pt x="138607" y="3380999"/>
                </a:moveTo>
                <a:cubicBezTo>
                  <a:pt x="135579" y="3674115"/>
                  <a:pt x="127316" y="3382996"/>
                  <a:pt x="124288" y="3676112"/>
                </a:cubicBezTo>
                <a:lnTo>
                  <a:pt x="8478920" y="3662143"/>
                </a:lnTo>
                <a:lnTo>
                  <a:pt x="8510664" y="3410441"/>
                </a:lnTo>
                <a:lnTo>
                  <a:pt x="138607" y="3380999"/>
                </a:lnTo>
                <a:close/>
                <a:moveTo>
                  <a:pt x="107711" y="2194079"/>
                </a:moveTo>
                <a:cubicBezTo>
                  <a:pt x="109614" y="2501306"/>
                  <a:pt x="124350" y="2839659"/>
                  <a:pt x="126253" y="3146886"/>
                </a:cubicBezTo>
                <a:lnTo>
                  <a:pt x="8416543" y="3035619"/>
                </a:lnTo>
                <a:lnTo>
                  <a:pt x="8449326" y="2157769"/>
                </a:lnTo>
                <a:lnTo>
                  <a:pt x="107711" y="2194079"/>
                </a:lnTo>
                <a:close/>
                <a:moveTo>
                  <a:pt x="19050" y="0"/>
                </a:moveTo>
                <a:lnTo>
                  <a:pt x="8531516" y="13117"/>
                </a:lnTo>
                <a:lnTo>
                  <a:pt x="8573272" y="3753163"/>
                </a:lnTo>
                <a:lnTo>
                  <a:pt x="0" y="3707880"/>
                </a:lnTo>
                <a:cubicBezTo>
                  <a:pt x="0" y="3589520"/>
                  <a:pt x="19050" y="118360"/>
                  <a:pt x="19050"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grpSp>
        <p:nvGrpSpPr>
          <p:cNvPr id="32" name="delta industrie 2017"/>
          <p:cNvGrpSpPr/>
          <p:nvPr/>
        </p:nvGrpSpPr>
        <p:grpSpPr>
          <a:xfrm>
            <a:off x="3517540" y="5377675"/>
            <a:ext cx="4625303" cy="300700"/>
            <a:chOff x="3821191" y="2040831"/>
            <a:chExt cx="4625303" cy="300700"/>
          </a:xfrm>
        </p:grpSpPr>
        <p:sp>
          <p:nvSpPr>
            <p:cNvPr id="33" name="Oval 32"/>
            <p:cNvSpPr/>
            <p:nvPr/>
          </p:nvSpPr>
          <p:spPr>
            <a:xfrm>
              <a:off x="3821191" y="2053531"/>
              <a:ext cx="288001"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34" name="Oval 33"/>
            <p:cNvSpPr/>
            <p:nvPr/>
          </p:nvSpPr>
          <p:spPr>
            <a:xfrm>
              <a:off x="8158494" y="2040831"/>
              <a:ext cx="288000"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sp>
        <p:nvSpPr>
          <p:cNvPr id="21" name="wetenschap-dokters"/>
          <p:cNvSpPr/>
          <p:nvPr/>
        </p:nvSpPr>
        <p:spPr>
          <a:xfrm>
            <a:off x="-21108" y="1869780"/>
            <a:ext cx="9118615" cy="3791891"/>
          </a:xfrm>
          <a:custGeom>
            <a:avLst/>
            <a:gdLst>
              <a:gd name="connsiteX0" fmla="*/ 95250 w 8401050"/>
              <a:gd name="connsiteY0" fmla="*/ 2462577 h 4041255"/>
              <a:gd name="connsiteX1" fmla="*/ 95250 w 8401050"/>
              <a:gd name="connsiteY1" fmla="*/ 2665651 h 4041255"/>
              <a:gd name="connsiteX2" fmla="*/ 8088138 w 8401050"/>
              <a:gd name="connsiteY2" fmla="*/ 2665651 h 4041255"/>
              <a:gd name="connsiteX3" fmla="*/ 8088138 w 8401050"/>
              <a:gd name="connsiteY3" fmla="*/ 2462577 h 4041255"/>
              <a:gd name="connsiteX4" fmla="*/ 95250 w 8401050"/>
              <a:gd name="connsiteY4" fmla="*/ 995363 h 4041255"/>
              <a:gd name="connsiteX5" fmla="*/ 95250 w 8401050"/>
              <a:gd name="connsiteY5" fmla="*/ 1198437 h 4041255"/>
              <a:gd name="connsiteX6" fmla="*/ 8088138 w 8401050"/>
              <a:gd name="connsiteY6" fmla="*/ 1198437 h 4041255"/>
              <a:gd name="connsiteX7" fmla="*/ 8088138 w 8401050"/>
              <a:gd name="connsiteY7" fmla="*/ 995363 h 4041255"/>
              <a:gd name="connsiteX8" fmla="*/ 85724 w 8401050"/>
              <a:gd name="connsiteY8" fmla="*/ 39912 h 4041255"/>
              <a:gd name="connsiteX9" fmla="*/ 66674 w 8401050"/>
              <a:gd name="connsiteY9" fmla="*/ 496664 h 4041255"/>
              <a:gd name="connsiteX10" fmla="*/ 8220075 w 8401050"/>
              <a:gd name="connsiteY10" fmla="*/ 515714 h 4041255"/>
              <a:gd name="connsiteX11" fmla="*/ 8220075 w 8401050"/>
              <a:gd name="connsiteY11" fmla="*/ 39912 h 4041255"/>
              <a:gd name="connsiteX12" fmla="*/ 19050 w 8401050"/>
              <a:gd name="connsiteY12" fmla="*/ 0 h 4041255"/>
              <a:gd name="connsiteX13" fmla="*/ 8382000 w 8401050"/>
              <a:gd name="connsiteY13" fmla="*/ 0 h 4041255"/>
              <a:gd name="connsiteX14" fmla="*/ 8401050 w 8401050"/>
              <a:gd name="connsiteY14" fmla="*/ 4041255 h 4041255"/>
              <a:gd name="connsiteX15" fmla="*/ 0 w 8401050"/>
              <a:gd name="connsiteY15" fmla="*/ 3955530 h 4041255"/>
              <a:gd name="connsiteX16" fmla="*/ 19050 w 8401050"/>
              <a:gd name="connsiteY16" fmla="*/ 0 h 4041255"/>
              <a:gd name="connsiteX0" fmla="*/ 95250 w 8401050"/>
              <a:gd name="connsiteY0" fmla="*/ 2462577 h 4041255"/>
              <a:gd name="connsiteX1" fmla="*/ 95250 w 8401050"/>
              <a:gd name="connsiteY1" fmla="*/ 2665651 h 4041255"/>
              <a:gd name="connsiteX2" fmla="*/ 8088138 w 8401050"/>
              <a:gd name="connsiteY2" fmla="*/ 2665651 h 4041255"/>
              <a:gd name="connsiteX3" fmla="*/ 8088138 w 8401050"/>
              <a:gd name="connsiteY3" fmla="*/ 2462577 h 4041255"/>
              <a:gd name="connsiteX4" fmla="*/ 95250 w 8401050"/>
              <a:gd name="connsiteY4" fmla="*/ 2462577 h 4041255"/>
              <a:gd name="connsiteX5" fmla="*/ 95250 w 8401050"/>
              <a:gd name="connsiteY5" fmla="*/ 995363 h 4041255"/>
              <a:gd name="connsiteX6" fmla="*/ 95250 w 8401050"/>
              <a:gd name="connsiteY6" fmla="*/ 1198437 h 4041255"/>
              <a:gd name="connsiteX7" fmla="*/ 8088138 w 8401050"/>
              <a:gd name="connsiteY7" fmla="*/ 1198437 h 4041255"/>
              <a:gd name="connsiteX8" fmla="*/ 8088138 w 8401050"/>
              <a:gd name="connsiteY8" fmla="*/ 995363 h 4041255"/>
              <a:gd name="connsiteX9" fmla="*/ 95250 w 8401050"/>
              <a:gd name="connsiteY9" fmla="*/ 995363 h 4041255"/>
              <a:gd name="connsiteX10" fmla="*/ 85724 w 8401050"/>
              <a:gd name="connsiteY10" fmla="*/ 39912 h 4041255"/>
              <a:gd name="connsiteX11" fmla="*/ 66674 w 8401050"/>
              <a:gd name="connsiteY11" fmla="*/ 496664 h 4041255"/>
              <a:gd name="connsiteX12" fmla="*/ 8220075 w 8401050"/>
              <a:gd name="connsiteY12" fmla="*/ 515714 h 4041255"/>
              <a:gd name="connsiteX13" fmla="*/ 8220075 w 8401050"/>
              <a:gd name="connsiteY13" fmla="*/ 39912 h 4041255"/>
              <a:gd name="connsiteX14" fmla="*/ 85724 w 8401050"/>
              <a:gd name="connsiteY14" fmla="*/ 39912 h 4041255"/>
              <a:gd name="connsiteX15" fmla="*/ 19050 w 8401050"/>
              <a:gd name="connsiteY15" fmla="*/ 0 h 4041255"/>
              <a:gd name="connsiteX16" fmla="*/ 8382000 w 8401050"/>
              <a:gd name="connsiteY16" fmla="*/ 0 h 4041255"/>
              <a:gd name="connsiteX17" fmla="*/ 8401050 w 8401050"/>
              <a:gd name="connsiteY17" fmla="*/ 4041255 h 4041255"/>
              <a:gd name="connsiteX18" fmla="*/ 0 w 8401050"/>
              <a:gd name="connsiteY18" fmla="*/ 3707880 h 4041255"/>
              <a:gd name="connsiteX19" fmla="*/ 19050 w 8401050"/>
              <a:gd name="connsiteY19" fmla="*/ 0 h 4041255"/>
              <a:gd name="connsiteX0" fmla="*/ 95250 w 8448675"/>
              <a:gd name="connsiteY0" fmla="*/ 2462577 h 3755505"/>
              <a:gd name="connsiteX1" fmla="*/ 95250 w 8448675"/>
              <a:gd name="connsiteY1" fmla="*/ 2665651 h 3755505"/>
              <a:gd name="connsiteX2" fmla="*/ 8088138 w 8448675"/>
              <a:gd name="connsiteY2" fmla="*/ 2665651 h 3755505"/>
              <a:gd name="connsiteX3" fmla="*/ 8088138 w 8448675"/>
              <a:gd name="connsiteY3" fmla="*/ 2462577 h 3755505"/>
              <a:gd name="connsiteX4" fmla="*/ 95250 w 8448675"/>
              <a:gd name="connsiteY4" fmla="*/ 2462577 h 3755505"/>
              <a:gd name="connsiteX5" fmla="*/ 95250 w 8448675"/>
              <a:gd name="connsiteY5" fmla="*/ 995363 h 3755505"/>
              <a:gd name="connsiteX6" fmla="*/ 95250 w 8448675"/>
              <a:gd name="connsiteY6" fmla="*/ 1198437 h 3755505"/>
              <a:gd name="connsiteX7" fmla="*/ 8088138 w 8448675"/>
              <a:gd name="connsiteY7" fmla="*/ 1198437 h 3755505"/>
              <a:gd name="connsiteX8" fmla="*/ 8088138 w 8448675"/>
              <a:gd name="connsiteY8" fmla="*/ 995363 h 3755505"/>
              <a:gd name="connsiteX9" fmla="*/ 95250 w 8448675"/>
              <a:gd name="connsiteY9" fmla="*/ 995363 h 3755505"/>
              <a:gd name="connsiteX10" fmla="*/ 85724 w 8448675"/>
              <a:gd name="connsiteY10" fmla="*/ 39912 h 3755505"/>
              <a:gd name="connsiteX11" fmla="*/ 66674 w 8448675"/>
              <a:gd name="connsiteY11" fmla="*/ 496664 h 3755505"/>
              <a:gd name="connsiteX12" fmla="*/ 8220075 w 8448675"/>
              <a:gd name="connsiteY12" fmla="*/ 515714 h 3755505"/>
              <a:gd name="connsiteX13" fmla="*/ 8220075 w 8448675"/>
              <a:gd name="connsiteY13" fmla="*/ 39912 h 3755505"/>
              <a:gd name="connsiteX14" fmla="*/ 85724 w 8448675"/>
              <a:gd name="connsiteY14" fmla="*/ 39912 h 3755505"/>
              <a:gd name="connsiteX15" fmla="*/ 19050 w 8448675"/>
              <a:gd name="connsiteY15" fmla="*/ 0 h 3755505"/>
              <a:gd name="connsiteX16" fmla="*/ 8382000 w 8448675"/>
              <a:gd name="connsiteY16" fmla="*/ 0 h 3755505"/>
              <a:gd name="connsiteX17" fmla="*/ 8448675 w 8448675"/>
              <a:gd name="connsiteY17" fmla="*/ 3755505 h 3755505"/>
              <a:gd name="connsiteX18" fmla="*/ 0 w 8448675"/>
              <a:gd name="connsiteY18" fmla="*/ 3707880 h 3755505"/>
              <a:gd name="connsiteX19" fmla="*/ 19050 w 8448675"/>
              <a:gd name="connsiteY19" fmla="*/ 0 h 3755505"/>
              <a:gd name="connsiteX0" fmla="*/ 95250 w 8448675"/>
              <a:gd name="connsiteY0" fmla="*/ 2462577 h 3726930"/>
              <a:gd name="connsiteX1" fmla="*/ 95250 w 8448675"/>
              <a:gd name="connsiteY1" fmla="*/ 2665651 h 3726930"/>
              <a:gd name="connsiteX2" fmla="*/ 8088138 w 8448675"/>
              <a:gd name="connsiteY2" fmla="*/ 2665651 h 3726930"/>
              <a:gd name="connsiteX3" fmla="*/ 8088138 w 8448675"/>
              <a:gd name="connsiteY3" fmla="*/ 2462577 h 3726930"/>
              <a:gd name="connsiteX4" fmla="*/ 95250 w 8448675"/>
              <a:gd name="connsiteY4" fmla="*/ 2462577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95250 w 8448675"/>
              <a:gd name="connsiteY0" fmla="*/ 2462577 h 3726930"/>
              <a:gd name="connsiteX1" fmla="*/ 86165 w 8448675"/>
              <a:gd name="connsiteY1" fmla="*/ 3341926 h 3726930"/>
              <a:gd name="connsiteX2" fmla="*/ 8088138 w 8448675"/>
              <a:gd name="connsiteY2" fmla="*/ 2665651 h 3726930"/>
              <a:gd name="connsiteX3" fmla="*/ 8088138 w 8448675"/>
              <a:gd name="connsiteY3" fmla="*/ 2462577 h 3726930"/>
              <a:gd name="connsiteX4" fmla="*/ 95250 w 8448675"/>
              <a:gd name="connsiteY4" fmla="*/ 2462577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95250 w 8448675"/>
              <a:gd name="connsiteY0" fmla="*/ 2462577 h 3726930"/>
              <a:gd name="connsiteX1" fmla="*/ 86165 w 8448675"/>
              <a:gd name="connsiteY1" fmla="*/ 3341926 h 3726930"/>
              <a:gd name="connsiteX2" fmla="*/ 8088138 w 8448675"/>
              <a:gd name="connsiteY2" fmla="*/ 2665651 h 3726930"/>
              <a:gd name="connsiteX3" fmla="*/ 8351614 w 8448675"/>
              <a:gd name="connsiteY3" fmla="*/ 2462577 h 3726930"/>
              <a:gd name="connsiteX4" fmla="*/ 95250 w 8448675"/>
              <a:gd name="connsiteY4" fmla="*/ 2462577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95250 w 8448675"/>
              <a:gd name="connsiteY0" fmla="*/ 2462577 h 3726930"/>
              <a:gd name="connsiteX1" fmla="*/ 86165 w 8448675"/>
              <a:gd name="connsiteY1" fmla="*/ 3341926 h 3726930"/>
              <a:gd name="connsiteX2" fmla="*/ 8378871 w 8448675"/>
              <a:gd name="connsiteY2" fmla="*/ 3351451 h 3726930"/>
              <a:gd name="connsiteX3" fmla="*/ 8351614 w 8448675"/>
              <a:gd name="connsiteY3" fmla="*/ 2462577 h 3726930"/>
              <a:gd name="connsiteX4" fmla="*/ 95250 w 8448675"/>
              <a:gd name="connsiteY4" fmla="*/ 2462577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805477 h 3726930"/>
              <a:gd name="connsiteX1" fmla="*/ 86165 w 8448675"/>
              <a:gd name="connsiteY1" fmla="*/ 3341926 h 3726930"/>
              <a:gd name="connsiteX2" fmla="*/ 8378871 w 8448675"/>
              <a:gd name="connsiteY2" fmla="*/ 3351451 h 3726930"/>
              <a:gd name="connsiteX3" fmla="*/ 8351614 w 8448675"/>
              <a:gd name="connsiteY3" fmla="*/ 2462577 h 3726930"/>
              <a:gd name="connsiteX4" fmla="*/ 86165 w 8448675"/>
              <a:gd name="connsiteY4" fmla="*/ 2805477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805477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805477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995363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995363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95250 w 8448675"/>
              <a:gd name="connsiteY6" fmla="*/ 1198437 h 3726930"/>
              <a:gd name="connsiteX7" fmla="*/ 8088138 w 8448675"/>
              <a:gd name="connsiteY7" fmla="*/ 1198437 h 3726930"/>
              <a:gd name="connsiteX8" fmla="*/ 8088138 w 8448675"/>
              <a:gd name="connsiteY8" fmla="*/ 995363 h 3726930"/>
              <a:gd name="connsiteX9" fmla="*/ 95250 w 8448675"/>
              <a:gd name="connsiteY9" fmla="*/ 833438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088138 w 8448675"/>
              <a:gd name="connsiteY7" fmla="*/ 1198437 h 3726930"/>
              <a:gd name="connsiteX8" fmla="*/ 8088138 w 8448675"/>
              <a:gd name="connsiteY8" fmla="*/ 995363 h 3726930"/>
              <a:gd name="connsiteX9" fmla="*/ 95250 w 8448675"/>
              <a:gd name="connsiteY9" fmla="*/ 833438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088138 w 8448675"/>
              <a:gd name="connsiteY7" fmla="*/ 1198437 h 3726930"/>
              <a:gd name="connsiteX8" fmla="*/ 8342529 w 8448675"/>
              <a:gd name="connsiteY8" fmla="*/ 928688 h 3726930"/>
              <a:gd name="connsiteX9" fmla="*/ 95250 w 8448675"/>
              <a:gd name="connsiteY9" fmla="*/ 833438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342529 w 8448675"/>
              <a:gd name="connsiteY7" fmla="*/ 1274637 h 3726930"/>
              <a:gd name="connsiteX8" fmla="*/ 8342529 w 8448675"/>
              <a:gd name="connsiteY8" fmla="*/ 928688 h 3726930"/>
              <a:gd name="connsiteX9" fmla="*/ 95250 w 8448675"/>
              <a:gd name="connsiteY9" fmla="*/ 833438 h 3726930"/>
              <a:gd name="connsiteX10" fmla="*/ 85724 w 8448675"/>
              <a:gd name="connsiteY10" fmla="*/ 39912 h 3726930"/>
              <a:gd name="connsiteX11" fmla="*/ 66674 w 8448675"/>
              <a:gd name="connsiteY11" fmla="*/ 496664 h 3726930"/>
              <a:gd name="connsiteX12" fmla="*/ 8220075 w 8448675"/>
              <a:gd name="connsiteY12" fmla="*/ 515714 h 3726930"/>
              <a:gd name="connsiteX13" fmla="*/ 8220075 w 8448675"/>
              <a:gd name="connsiteY13" fmla="*/ 39912 h 3726930"/>
              <a:gd name="connsiteX14" fmla="*/ 85724 w 8448675"/>
              <a:gd name="connsiteY14" fmla="*/ 39912 h 3726930"/>
              <a:gd name="connsiteX15" fmla="*/ 19050 w 8448675"/>
              <a:gd name="connsiteY15" fmla="*/ 0 h 3726930"/>
              <a:gd name="connsiteX16" fmla="*/ 8382000 w 8448675"/>
              <a:gd name="connsiteY16" fmla="*/ 0 h 3726930"/>
              <a:gd name="connsiteX17" fmla="*/ 8448675 w 8448675"/>
              <a:gd name="connsiteY17" fmla="*/ 3726930 h 3726930"/>
              <a:gd name="connsiteX18" fmla="*/ 0 w 8448675"/>
              <a:gd name="connsiteY18" fmla="*/ 3707880 h 3726930"/>
              <a:gd name="connsiteX19" fmla="*/ 19050 w 8448675"/>
              <a:gd name="connsiteY19"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342529 w 8448675"/>
              <a:gd name="connsiteY7" fmla="*/ 1274637 h 3726930"/>
              <a:gd name="connsiteX8" fmla="*/ 8342529 w 8448675"/>
              <a:gd name="connsiteY8" fmla="*/ 928688 h 3726930"/>
              <a:gd name="connsiteX9" fmla="*/ 95250 w 8448675"/>
              <a:gd name="connsiteY9" fmla="*/ 833438 h 3726930"/>
              <a:gd name="connsiteX10" fmla="*/ 85724 w 8448675"/>
              <a:gd name="connsiteY10" fmla="*/ 39912 h 3726930"/>
              <a:gd name="connsiteX11" fmla="*/ 66674 w 8448675"/>
              <a:gd name="connsiteY11" fmla="*/ 496664 h 3726930"/>
              <a:gd name="connsiteX12" fmla="*/ 8220075 w 8448675"/>
              <a:gd name="connsiteY12" fmla="*/ 39912 h 3726930"/>
              <a:gd name="connsiteX13" fmla="*/ 85724 w 8448675"/>
              <a:gd name="connsiteY13" fmla="*/ 39912 h 3726930"/>
              <a:gd name="connsiteX14" fmla="*/ 19050 w 8448675"/>
              <a:gd name="connsiteY14" fmla="*/ 0 h 3726930"/>
              <a:gd name="connsiteX15" fmla="*/ 8382000 w 8448675"/>
              <a:gd name="connsiteY15" fmla="*/ 0 h 3726930"/>
              <a:gd name="connsiteX16" fmla="*/ 8448675 w 8448675"/>
              <a:gd name="connsiteY16" fmla="*/ 3726930 h 3726930"/>
              <a:gd name="connsiteX17" fmla="*/ 0 w 8448675"/>
              <a:gd name="connsiteY17" fmla="*/ 3707880 h 3726930"/>
              <a:gd name="connsiteX18" fmla="*/ 19050 w 8448675"/>
              <a:gd name="connsiteY18"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342529 w 8448675"/>
              <a:gd name="connsiteY7" fmla="*/ 1274637 h 3726930"/>
              <a:gd name="connsiteX8" fmla="*/ 8342529 w 8448675"/>
              <a:gd name="connsiteY8" fmla="*/ 928688 h 3726930"/>
              <a:gd name="connsiteX9" fmla="*/ 95250 w 8448675"/>
              <a:gd name="connsiteY9" fmla="*/ 833438 h 3726930"/>
              <a:gd name="connsiteX10" fmla="*/ 85724 w 8448675"/>
              <a:gd name="connsiteY10" fmla="*/ 39912 h 3726930"/>
              <a:gd name="connsiteX11" fmla="*/ 66674 w 8448675"/>
              <a:gd name="connsiteY11" fmla="*/ 496664 h 3726930"/>
              <a:gd name="connsiteX12" fmla="*/ 85724 w 8448675"/>
              <a:gd name="connsiteY12" fmla="*/ 39912 h 3726930"/>
              <a:gd name="connsiteX13" fmla="*/ 19050 w 8448675"/>
              <a:gd name="connsiteY13" fmla="*/ 0 h 3726930"/>
              <a:gd name="connsiteX14" fmla="*/ 8382000 w 8448675"/>
              <a:gd name="connsiteY14" fmla="*/ 0 h 3726930"/>
              <a:gd name="connsiteX15" fmla="*/ 8448675 w 8448675"/>
              <a:gd name="connsiteY15" fmla="*/ 3726930 h 3726930"/>
              <a:gd name="connsiteX16" fmla="*/ 0 w 8448675"/>
              <a:gd name="connsiteY16" fmla="*/ 3707880 h 3726930"/>
              <a:gd name="connsiteX17" fmla="*/ 19050 w 8448675"/>
              <a:gd name="connsiteY17"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342529 w 8448675"/>
              <a:gd name="connsiteY7" fmla="*/ 1274637 h 3726930"/>
              <a:gd name="connsiteX8" fmla="*/ 8342529 w 8448675"/>
              <a:gd name="connsiteY8" fmla="*/ 928688 h 3726930"/>
              <a:gd name="connsiteX9" fmla="*/ 95250 w 8448675"/>
              <a:gd name="connsiteY9" fmla="*/ 833438 h 3726930"/>
              <a:gd name="connsiteX10" fmla="*/ 19050 w 8448675"/>
              <a:gd name="connsiteY10" fmla="*/ 0 h 3726930"/>
              <a:gd name="connsiteX11" fmla="*/ 8382000 w 8448675"/>
              <a:gd name="connsiteY11" fmla="*/ 0 h 3726930"/>
              <a:gd name="connsiteX12" fmla="*/ 8448675 w 8448675"/>
              <a:gd name="connsiteY12" fmla="*/ 3726930 h 3726930"/>
              <a:gd name="connsiteX13" fmla="*/ 0 w 8448675"/>
              <a:gd name="connsiteY13" fmla="*/ 3707880 h 3726930"/>
              <a:gd name="connsiteX14" fmla="*/ 19050 w 8448675"/>
              <a:gd name="connsiteY14"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833438 h 3726930"/>
              <a:gd name="connsiteX6" fmla="*/ 113421 w 8448675"/>
              <a:gd name="connsiteY6" fmla="*/ 1265112 h 3726930"/>
              <a:gd name="connsiteX7" fmla="*/ 8342529 w 8448675"/>
              <a:gd name="connsiteY7" fmla="*/ 1274637 h 3726930"/>
              <a:gd name="connsiteX8" fmla="*/ 8324358 w 8448675"/>
              <a:gd name="connsiteY8" fmla="*/ 871538 h 3726930"/>
              <a:gd name="connsiteX9" fmla="*/ 95250 w 8448675"/>
              <a:gd name="connsiteY9" fmla="*/ 833438 h 3726930"/>
              <a:gd name="connsiteX10" fmla="*/ 19050 w 8448675"/>
              <a:gd name="connsiteY10" fmla="*/ 0 h 3726930"/>
              <a:gd name="connsiteX11" fmla="*/ 8382000 w 8448675"/>
              <a:gd name="connsiteY11" fmla="*/ 0 h 3726930"/>
              <a:gd name="connsiteX12" fmla="*/ 8448675 w 8448675"/>
              <a:gd name="connsiteY12" fmla="*/ 3726930 h 3726930"/>
              <a:gd name="connsiteX13" fmla="*/ 0 w 8448675"/>
              <a:gd name="connsiteY13" fmla="*/ 3707880 h 3726930"/>
              <a:gd name="connsiteX14" fmla="*/ 19050 w 8448675"/>
              <a:gd name="connsiteY14"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776288 h 3726930"/>
              <a:gd name="connsiteX6" fmla="*/ 113421 w 8448675"/>
              <a:gd name="connsiteY6" fmla="*/ 1265112 h 3726930"/>
              <a:gd name="connsiteX7" fmla="*/ 8342529 w 8448675"/>
              <a:gd name="connsiteY7" fmla="*/ 1274637 h 3726930"/>
              <a:gd name="connsiteX8" fmla="*/ 8324358 w 8448675"/>
              <a:gd name="connsiteY8" fmla="*/ 871538 h 3726930"/>
              <a:gd name="connsiteX9" fmla="*/ 95250 w 8448675"/>
              <a:gd name="connsiteY9" fmla="*/ 776288 h 3726930"/>
              <a:gd name="connsiteX10" fmla="*/ 19050 w 8448675"/>
              <a:gd name="connsiteY10" fmla="*/ 0 h 3726930"/>
              <a:gd name="connsiteX11" fmla="*/ 8382000 w 8448675"/>
              <a:gd name="connsiteY11" fmla="*/ 0 h 3726930"/>
              <a:gd name="connsiteX12" fmla="*/ 8448675 w 8448675"/>
              <a:gd name="connsiteY12" fmla="*/ 3726930 h 3726930"/>
              <a:gd name="connsiteX13" fmla="*/ 0 w 8448675"/>
              <a:gd name="connsiteY13" fmla="*/ 3707880 h 3726930"/>
              <a:gd name="connsiteX14" fmla="*/ 19050 w 8448675"/>
              <a:gd name="connsiteY14"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776288 h 3726930"/>
              <a:gd name="connsiteX6" fmla="*/ 113421 w 8448675"/>
              <a:gd name="connsiteY6" fmla="*/ 1265112 h 3726930"/>
              <a:gd name="connsiteX7" fmla="*/ 8342529 w 8448675"/>
              <a:gd name="connsiteY7" fmla="*/ 1274637 h 3726930"/>
              <a:gd name="connsiteX8" fmla="*/ 8324358 w 8448675"/>
              <a:gd name="connsiteY8" fmla="*/ 871538 h 3726930"/>
              <a:gd name="connsiteX9" fmla="*/ 95250 w 8448675"/>
              <a:gd name="connsiteY9" fmla="*/ 776288 h 3726930"/>
              <a:gd name="connsiteX10" fmla="*/ 19050 w 8448675"/>
              <a:gd name="connsiteY10" fmla="*/ 0 h 3726930"/>
              <a:gd name="connsiteX11" fmla="*/ 8382000 w 8448675"/>
              <a:gd name="connsiteY11" fmla="*/ 0 h 3726930"/>
              <a:gd name="connsiteX12" fmla="*/ 8448675 w 8448675"/>
              <a:gd name="connsiteY12" fmla="*/ 3726930 h 3726930"/>
              <a:gd name="connsiteX13" fmla="*/ 0 w 8448675"/>
              <a:gd name="connsiteY13" fmla="*/ 3707880 h 3726930"/>
              <a:gd name="connsiteX14" fmla="*/ 19050 w 8448675"/>
              <a:gd name="connsiteY14"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95250 w 8448675"/>
              <a:gd name="connsiteY5" fmla="*/ 776288 h 3726930"/>
              <a:gd name="connsiteX6" fmla="*/ 113421 w 8448675"/>
              <a:gd name="connsiteY6" fmla="*/ 1265112 h 3726930"/>
              <a:gd name="connsiteX7" fmla="*/ 8342529 w 8448675"/>
              <a:gd name="connsiteY7" fmla="*/ 1274637 h 3726930"/>
              <a:gd name="connsiteX8" fmla="*/ 8324358 w 8448675"/>
              <a:gd name="connsiteY8" fmla="*/ 871538 h 3726930"/>
              <a:gd name="connsiteX9" fmla="*/ 95250 w 8448675"/>
              <a:gd name="connsiteY9" fmla="*/ 776288 h 3726930"/>
              <a:gd name="connsiteX10" fmla="*/ 19050 w 8448675"/>
              <a:gd name="connsiteY10" fmla="*/ 0 h 3726930"/>
              <a:gd name="connsiteX11" fmla="*/ 8382000 w 8448675"/>
              <a:gd name="connsiteY11" fmla="*/ 0 h 3726930"/>
              <a:gd name="connsiteX12" fmla="*/ 8448675 w 8448675"/>
              <a:gd name="connsiteY12" fmla="*/ 3726930 h 3726930"/>
              <a:gd name="connsiteX13" fmla="*/ 0 w 8448675"/>
              <a:gd name="connsiteY13" fmla="*/ 3707880 h 3726930"/>
              <a:gd name="connsiteX14" fmla="*/ 19050 w 8448675"/>
              <a:gd name="connsiteY14" fmla="*/ 0 h 3726930"/>
              <a:gd name="connsiteX0" fmla="*/ 86165 w 8448675"/>
              <a:gd name="connsiteY0" fmla="*/ 2757852 h 3726930"/>
              <a:gd name="connsiteX1" fmla="*/ 86165 w 8448675"/>
              <a:gd name="connsiteY1" fmla="*/ 3341926 h 3726930"/>
              <a:gd name="connsiteX2" fmla="*/ 8378871 w 8448675"/>
              <a:gd name="connsiteY2" fmla="*/ 3351451 h 3726930"/>
              <a:gd name="connsiteX3" fmla="*/ 8397041 w 8448675"/>
              <a:gd name="connsiteY3" fmla="*/ 2719752 h 3726930"/>
              <a:gd name="connsiteX4" fmla="*/ 86165 w 8448675"/>
              <a:gd name="connsiteY4" fmla="*/ 2757852 h 3726930"/>
              <a:gd name="connsiteX5" fmla="*/ 107711 w 8448675"/>
              <a:gd name="connsiteY5" fmla="*/ 343432 h 3726930"/>
              <a:gd name="connsiteX6" fmla="*/ 113421 w 8448675"/>
              <a:gd name="connsiteY6" fmla="*/ 1265112 h 3726930"/>
              <a:gd name="connsiteX7" fmla="*/ 8342529 w 8448675"/>
              <a:gd name="connsiteY7" fmla="*/ 1274637 h 3726930"/>
              <a:gd name="connsiteX8" fmla="*/ 8324358 w 8448675"/>
              <a:gd name="connsiteY8" fmla="*/ 871538 h 3726930"/>
              <a:gd name="connsiteX9" fmla="*/ 107711 w 8448675"/>
              <a:gd name="connsiteY9" fmla="*/ 343432 h 3726930"/>
              <a:gd name="connsiteX10" fmla="*/ 19050 w 8448675"/>
              <a:gd name="connsiteY10" fmla="*/ 0 h 3726930"/>
              <a:gd name="connsiteX11" fmla="*/ 8382000 w 8448675"/>
              <a:gd name="connsiteY11" fmla="*/ 0 h 3726930"/>
              <a:gd name="connsiteX12" fmla="*/ 8448675 w 8448675"/>
              <a:gd name="connsiteY12" fmla="*/ 3726930 h 3726930"/>
              <a:gd name="connsiteX13" fmla="*/ 0 w 8448675"/>
              <a:gd name="connsiteY13" fmla="*/ 3707880 h 3726930"/>
              <a:gd name="connsiteX14" fmla="*/ 19050 w 8448675"/>
              <a:gd name="connsiteY14" fmla="*/ 0 h 3726930"/>
              <a:gd name="connsiteX0" fmla="*/ 86165 w 8531516"/>
              <a:gd name="connsiteY0" fmla="*/ 2757852 h 3726930"/>
              <a:gd name="connsiteX1" fmla="*/ 86165 w 8531516"/>
              <a:gd name="connsiteY1" fmla="*/ 3341926 h 3726930"/>
              <a:gd name="connsiteX2" fmla="*/ 8378871 w 8531516"/>
              <a:gd name="connsiteY2" fmla="*/ 3351451 h 3726930"/>
              <a:gd name="connsiteX3" fmla="*/ 8397041 w 8531516"/>
              <a:gd name="connsiteY3" fmla="*/ 2719752 h 3726930"/>
              <a:gd name="connsiteX4" fmla="*/ 86165 w 8531516"/>
              <a:gd name="connsiteY4" fmla="*/ 2757852 h 3726930"/>
              <a:gd name="connsiteX5" fmla="*/ 107711 w 8531516"/>
              <a:gd name="connsiteY5" fmla="*/ 343432 h 3726930"/>
              <a:gd name="connsiteX6" fmla="*/ 113421 w 8531516"/>
              <a:gd name="connsiteY6" fmla="*/ 1265112 h 3726930"/>
              <a:gd name="connsiteX7" fmla="*/ 8342529 w 8531516"/>
              <a:gd name="connsiteY7" fmla="*/ 1274637 h 3726930"/>
              <a:gd name="connsiteX8" fmla="*/ 8324358 w 8531516"/>
              <a:gd name="connsiteY8" fmla="*/ 871538 h 3726930"/>
              <a:gd name="connsiteX9" fmla="*/ 107711 w 8531516"/>
              <a:gd name="connsiteY9" fmla="*/ 343432 h 3726930"/>
              <a:gd name="connsiteX10" fmla="*/ 19050 w 8531516"/>
              <a:gd name="connsiteY10" fmla="*/ 0 h 3726930"/>
              <a:gd name="connsiteX11" fmla="*/ 8531516 w 8531516"/>
              <a:gd name="connsiteY11" fmla="*/ 13117 h 3726930"/>
              <a:gd name="connsiteX12" fmla="*/ 8448675 w 8531516"/>
              <a:gd name="connsiteY12" fmla="*/ 3726930 h 3726930"/>
              <a:gd name="connsiteX13" fmla="*/ 0 w 8531516"/>
              <a:gd name="connsiteY13" fmla="*/ 3707880 h 3726930"/>
              <a:gd name="connsiteX14" fmla="*/ 19050 w 8531516"/>
              <a:gd name="connsiteY14" fmla="*/ 0 h 3726930"/>
              <a:gd name="connsiteX0" fmla="*/ 86165 w 8573272"/>
              <a:gd name="connsiteY0" fmla="*/ 2757852 h 3753163"/>
              <a:gd name="connsiteX1" fmla="*/ 86165 w 8573272"/>
              <a:gd name="connsiteY1" fmla="*/ 3341926 h 3753163"/>
              <a:gd name="connsiteX2" fmla="*/ 8378871 w 8573272"/>
              <a:gd name="connsiteY2" fmla="*/ 3351451 h 3753163"/>
              <a:gd name="connsiteX3" fmla="*/ 8397041 w 8573272"/>
              <a:gd name="connsiteY3" fmla="*/ 2719752 h 3753163"/>
              <a:gd name="connsiteX4" fmla="*/ 86165 w 8573272"/>
              <a:gd name="connsiteY4" fmla="*/ 2757852 h 3753163"/>
              <a:gd name="connsiteX5" fmla="*/ 107711 w 8573272"/>
              <a:gd name="connsiteY5" fmla="*/ 343432 h 3753163"/>
              <a:gd name="connsiteX6" fmla="*/ 113421 w 8573272"/>
              <a:gd name="connsiteY6" fmla="*/ 1265112 h 3753163"/>
              <a:gd name="connsiteX7" fmla="*/ 8342529 w 8573272"/>
              <a:gd name="connsiteY7" fmla="*/ 1274637 h 3753163"/>
              <a:gd name="connsiteX8" fmla="*/ 8324358 w 8573272"/>
              <a:gd name="connsiteY8" fmla="*/ 871538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86165 w 8573272"/>
              <a:gd name="connsiteY0" fmla="*/ 2757852 h 3753163"/>
              <a:gd name="connsiteX1" fmla="*/ 86165 w 8573272"/>
              <a:gd name="connsiteY1" fmla="*/ 3341926 h 3753163"/>
              <a:gd name="connsiteX2" fmla="*/ 8378871 w 8573272"/>
              <a:gd name="connsiteY2" fmla="*/ 3351451 h 3753163"/>
              <a:gd name="connsiteX3" fmla="*/ 8397041 w 8573272"/>
              <a:gd name="connsiteY3" fmla="*/ 2719752 h 3753163"/>
              <a:gd name="connsiteX4" fmla="*/ 86165 w 8573272"/>
              <a:gd name="connsiteY4" fmla="*/ 2757852 h 3753163"/>
              <a:gd name="connsiteX5" fmla="*/ 107711 w 8573272"/>
              <a:gd name="connsiteY5" fmla="*/ 343432 h 3753163"/>
              <a:gd name="connsiteX6" fmla="*/ 113421 w 8573272"/>
              <a:gd name="connsiteY6" fmla="*/ 1265112 h 3753163"/>
              <a:gd name="connsiteX7" fmla="*/ 8342529 w 8573272"/>
              <a:gd name="connsiteY7" fmla="*/ 1274637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86165 w 8573272"/>
              <a:gd name="connsiteY0" fmla="*/ 2757852 h 3753163"/>
              <a:gd name="connsiteX1" fmla="*/ 86165 w 8573272"/>
              <a:gd name="connsiteY1" fmla="*/ 3341926 h 3753163"/>
              <a:gd name="connsiteX2" fmla="*/ 8378871 w 8573272"/>
              <a:gd name="connsiteY2" fmla="*/ 3351451 h 3753163"/>
              <a:gd name="connsiteX3" fmla="*/ 8397041 w 8573272"/>
              <a:gd name="connsiteY3" fmla="*/ 2719752 h 3753163"/>
              <a:gd name="connsiteX4" fmla="*/ 86165 w 8573272"/>
              <a:gd name="connsiteY4" fmla="*/ 2757852 h 3753163"/>
              <a:gd name="connsiteX5" fmla="*/ 107711 w 8573272"/>
              <a:gd name="connsiteY5" fmla="*/ 343432 h 3753163"/>
              <a:gd name="connsiteX6" fmla="*/ 113421 w 8573272"/>
              <a:gd name="connsiteY6" fmla="*/ 1265112 h 3753163"/>
              <a:gd name="connsiteX7" fmla="*/ 8342529 w 8573272"/>
              <a:gd name="connsiteY7" fmla="*/ 1274637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86165 w 8573272"/>
              <a:gd name="connsiteY0" fmla="*/ 2757852 h 3753163"/>
              <a:gd name="connsiteX1" fmla="*/ 86165 w 8573272"/>
              <a:gd name="connsiteY1" fmla="*/ 3341926 h 3753163"/>
              <a:gd name="connsiteX2" fmla="*/ 8378871 w 8573272"/>
              <a:gd name="connsiteY2" fmla="*/ 3351451 h 3753163"/>
              <a:gd name="connsiteX3" fmla="*/ 8397041 w 8573272"/>
              <a:gd name="connsiteY3" fmla="*/ 2719752 h 3753163"/>
              <a:gd name="connsiteX4" fmla="*/ 86165 w 8573272"/>
              <a:gd name="connsiteY4" fmla="*/ 2757852 h 3753163"/>
              <a:gd name="connsiteX5" fmla="*/ 107711 w 8573272"/>
              <a:gd name="connsiteY5" fmla="*/ 343432 h 3753163"/>
              <a:gd name="connsiteX6" fmla="*/ 113421 w 8573272"/>
              <a:gd name="connsiteY6" fmla="*/ 1265112 h 3753163"/>
              <a:gd name="connsiteX7" fmla="*/ 8442206 w 8573272"/>
              <a:gd name="connsiteY7" fmla="*/ 605679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86165 w 8573272"/>
              <a:gd name="connsiteY0" fmla="*/ 2757852 h 3753163"/>
              <a:gd name="connsiteX1" fmla="*/ 86165 w 8573272"/>
              <a:gd name="connsiteY1" fmla="*/ 3341926 h 3753163"/>
              <a:gd name="connsiteX2" fmla="*/ 8378871 w 8573272"/>
              <a:gd name="connsiteY2" fmla="*/ 3351451 h 3753163"/>
              <a:gd name="connsiteX3" fmla="*/ 8397041 w 8573272"/>
              <a:gd name="connsiteY3" fmla="*/ 2719752 h 3753163"/>
              <a:gd name="connsiteX4" fmla="*/ 86165 w 8573272"/>
              <a:gd name="connsiteY4" fmla="*/ 2757852 h 3753163"/>
              <a:gd name="connsiteX5" fmla="*/ 107711 w 8573272"/>
              <a:gd name="connsiteY5" fmla="*/ 343432 h 3753163"/>
              <a:gd name="connsiteX6" fmla="*/ 113421 w 8573272"/>
              <a:gd name="connsiteY6" fmla="*/ 674854 h 3753163"/>
              <a:gd name="connsiteX7" fmla="*/ 8442206 w 8573272"/>
              <a:gd name="connsiteY7" fmla="*/ 605679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86165 w 8573272"/>
              <a:gd name="connsiteY0" fmla="*/ 2757852 h 3753163"/>
              <a:gd name="connsiteX1" fmla="*/ 86165 w 8573272"/>
              <a:gd name="connsiteY1" fmla="*/ 3341926 h 3753163"/>
              <a:gd name="connsiteX2" fmla="*/ 8378871 w 8573272"/>
              <a:gd name="connsiteY2" fmla="*/ 3351451 h 3753163"/>
              <a:gd name="connsiteX3" fmla="*/ 8397041 w 8573272"/>
              <a:gd name="connsiteY3" fmla="*/ 2719752 h 3753163"/>
              <a:gd name="connsiteX4" fmla="*/ 86165 w 8573272"/>
              <a:gd name="connsiteY4" fmla="*/ 2757852 h 3753163"/>
              <a:gd name="connsiteX5" fmla="*/ 107711 w 8573272"/>
              <a:gd name="connsiteY5" fmla="*/ 343432 h 3753163"/>
              <a:gd name="connsiteX6" fmla="*/ 113421 w 8573272"/>
              <a:gd name="connsiteY6" fmla="*/ 674854 h 3753163"/>
              <a:gd name="connsiteX7" fmla="*/ 8442206 w 8573272"/>
              <a:gd name="connsiteY7" fmla="*/ 658146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48787 w 8573272"/>
              <a:gd name="connsiteY0" fmla="*/ 3151357 h 3753163"/>
              <a:gd name="connsiteX1" fmla="*/ 86165 w 8573272"/>
              <a:gd name="connsiteY1" fmla="*/ 3341926 h 3753163"/>
              <a:gd name="connsiteX2" fmla="*/ 8378871 w 8573272"/>
              <a:gd name="connsiteY2" fmla="*/ 3351451 h 3753163"/>
              <a:gd name="connsiteX3" fmla="*/ 8397041 w 8573272"/>
              <a:gd name="connsiteY3" fmla="*/ 2719752 h 3753163"/>
              <a:gd name="connsiteX4" fmla="*/ 48787 w 8573272"/>
              <a:gd name="connsiteY4" fmla="*/ 3151357 h 3753163"/>
              <a:gd name="connsiteX5" fmla="*/ 107711 w 8573272"/>
              <a:gd name="connsiteY5" fmla="*/ 343432 h 3753163"/>
              <a:gd name="connsiteX6" fmla="*/ 113421 w 8573272"/>
              <a:gd name="connsiteY6" fmla="*/ 674854 h 3753163"/>
              <a:gd name="connsiteX7" fmla="*/ 8442206 w 8573272"/>
              <a:gd name="connsiteY7" fmla="*/ 658146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48787 w 8573272"/>
              <a:gd name="connsiteY0" fmla="*/ 3151357 h 3753163"/>
              <a:gd name="connsiteX1" fmla="*/ 98625 w 8573272"/>
              <a:gd name="connsiteY1" fmla="*/ 3459978 h 3753163"/>
              <a:gd name="connsiteX2" fmla="*/ 8378871 w 8573272"/>
              <a:gd name="connsiteY2" fmla="*/ 3351451 h 3753163"/>
              <a:gd name="connsiteX3" fmla="*/ 8397041 w 8573272"/>
              <a:gd name="connsiteY3" fmla="*/ 2719752 h 3753163"/>
              <a:gd name="connsiteX4" fmla="*/ 48787 w 8573272"/>
              <a:gd name="connsiteY4" fmla="*/ 3151357 h 3753163"/>
              <a:gd name="connsiteX5" fmla="*/ 107711 w 8573272"/>
              <a:gd name="connsiteY5" fmla="*/ 343432 h 3753163"/>
              <a:gd name="connsiteX6" fmla="*/ 113421 w 8573272"/>
              <a:gd name="connsiteY6" fmla="*/ 674854 h 3753163"/>
              <a:gd name="connsiteX7" fmla="*/ 8442206 w 8573272"/>
              <a:gd name="connsiteY7" fmla="*/ 658146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48787 w 8573272"/>
              <a:gd name="connsiteY0" fmla="*/ 3151357 h 3753163"/>
              <a:gd name="connsiteX1" fmla="*/ 98625 w 8573272"/>
              <a:gd name="connsiteY1" fmla="*/ 3459978 h 3753163"/>
              <a:gd name="connsiteX2" fmla="*/ 8378871 w 8573272"/>
              <a:gd name="connsiteY2" fmla="*/ 3351451 h 3753163"/>
              <a:gd name="connsiteX3" fmla="*/ 8459338 w 8573272"/>
              <a:gd name="connsiteY3" fmla="*/ 3113257 h 3753163"/>
              <a:gd name="connsiteX4" fmla="*/ 48787 w 8573272"/>
              <a:gd name="connsiteY4" fmla="*/ 3151357 h 3753163"/>
              <a:gd name="connsiteX5" fmla="*/ 107711 w 8573272"/>
              <a:gd name="connsiteY5" fmla="*/ 343432 h 3753163"/>
              <a:gd name="connsiteX6" fmla="*/ 113421 w 8573272"/>
              <a:gd name="connsiteY6" fmla="*/ 674854 h 3753163"/>
              <a:gd name="connsiteX7" fmla="*/ 8442206 w 8573272"/>
              <a:gd name="connsiteY7" fmla="*/ 658146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 name="connsiteX0" fmla="*/ 48787 w 8573272"/>
              <a:gd name="connsiteY0" fmla="*/ 3151357 h 3753163"/>
              <a:gd name="connsiteX1" fmla="*/ 98625 w 8573272"/>
              <a:gd name="connsiteY1" fmla="*/ 3459978 h 3753163"/>
              <a:gd name="connsiteX2" fmla="*/ 8466088 w 8573272"/>
              <a:gd name="connsiteY2" fmla="*/ 3351451 h 3753163"/>
              <a:gd name="connsiteX3" fmla="*/ 8459338 w 8573272"/>
              <a:gd name="connsiteY3" fmla="*/ 3113257 h 3753163"/>
              <a:gd name="connsiteX4" fmla="*/ 48787 w 8573272"/>
              <a:gd name="connsiteY4" fmla="*/ 3151357 h 3753163"/>
              <a:gd name="connsiteX5" fmla="*/ 107711 w 8573272"/>
              <a:gd name="connsiteY5" fmla="*/ 343432 h 3753163"/>
              <a:gd name="connsiteX6" fmla="*/ 113421 w 8573272"/>
              <a:gd name="connsiteY6" fmla="*/ 674854 h 3753163"/>
              <a:gd name="connsiteX7" fmla="*/ 8442206 w 8573272"/>
              <a:gd name="connsiteY7" fmla="*/ 658146 h 3753163"/>
              <a:gd name="connsiteX8" fmla="*/ 8436494 w 8573272"/>
              <a:gd name="connsiteY8" fmla="*/ 320631 h 3753163"/>
              <a:gd name="connsiteX9" fmla="*/ 107711 w 8573272"/>
              <a:gd name="connsiteY9" fmla="*/ 343432 h 3753163"/>
              <a:gd name="connsiteX10" fmla="*/ 19050 w 8573272"/>
              <a:gd name="connsiteY10" fmla="*/ 0 h 3753163"/>
              <a:gd name="connsiteX11" fmla="*/ 8531516 w 8573272"/>
              <a:gd name="connsiteY11" fmla="*/ 13117 h 3753163"/>
              <a:gd name="connsiteX12" fmla="*/ 8573272 w 8573272"/>
              <a:gd name="connsiteY12" fmla="*/ 3753163 h 3753163"/>
              <a:gd name="connsiteX13" fmla="*/ 0 w 8573272"/>
              <a:gd name="connsiteY13" fmla="*/ 3707880 h 3753163"/>
              <a:gd name="connsiteX14" fmla="*/ 19050 w 8573272"/>
              <a:gd name="connsiteY14" fmla="*/ 0 h 375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3272" h="3753163">
                <a:moveTo>
                  <a:pt x="48787" y="3151357"/>
                </a:moveTo>
                <a:cubicBezTo>
                  <a:pt x="45759" y="3444473"/>
                  <a:pt x="101653" y="3166862"/>
                  <a:pt x="98625" y="3459978"/>
                </a:cubicBezTo>
                <a:lnTo>
                  <a:pt x="8466088" y="3351451"/>
                </a:lnTo>
                <a:lnTo>
                  <a:pt x="8459338" y="3113257"/>
                </a:lnTo>
                <a:lnTo>
                  <a:pt x="48787" y="3151357"/>
                </a:lnTo>
                <a:close/>
                <a:moveTo>
                  <a:pt x="107711" y="343432"/>
                </a:moveTo>
                <a:cubicBezTo>
                  <a:pt x="109614" y="650659"/>
                  <a:pt x="111518" y="367627"/>
                  <a:pt x="113421" y="674854"/>
                </a:cubicBezTo>
                <a:lnTo>
                  <a:pt x="8442206" y="658146"/>
                </a:lnTo>
                <a:lnTo>
                  <a:pt x="8436494" y="320631"/>
                </a:lnTo>
                <a:lnTo>
                  <a:pt x="107711" y="343432"/>
                </a:lnTo>
                <a:close/>
                <a:moveTo>
                  <a:pt x="19050" y="0"/>
                </a:moveTo>
                <a:lnTo>
                  <a:pt x="8531516" y="13117"/>
                </a:lnTo>
                <a:lnTo>
                  <a:pt x="8573272" y="3753163"/>
                </a:lnTo>
                <a:lnTo>
                  <a:pt x="0" y="3707880"/>
                </a:lnTo>
                <a:cubicBezTo>
                  <a:pt x="0" y="3589520"/>
                  <a:pt x="19050" y="118360"/>
                  <a:pt x="19050"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22" name="overheden"/>
          <p:cNvSpPr/>
          <p:nvPr/>
        </p:nvSpPr>
        <p:spPr>
          <a:xfrm>
            <a:off x="110136" y="1926710"/>
            <a:ext cx="8827639" cy="4060883"/>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85724 w 8401050"/>
              <a:gd name="connsiteY0" fmla="*/ 39912 h 4041255"/>
              <a:gd name="connsiteX1" fmla="*/ 72724 w 8401050"/>
              <a:gd name="connsiteY1" fmla="*/ 425985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85724 w 8401050"/>
              <a:gd name="connsiteY0" fmla="*/ 39912 h 4041255"/>
              <a:gd name="connsiteX1" fmla="*/ 72724 w 8401050"/>
              <a:gd name="connsiteY1" fmla="*/ 425985 h 4041255"/>
              <a:gd name="connsiteX2" fmla="*/ 8285071 w 8401050"/>
              <a:gd name="connsiteY2" fmla="*/ 412671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85724 w 8401050"/>
              <a:gd name="connsiteY0" fmla="*/ 39912 h 4041255"/>
              <a:gd name="connsiteX1" fmla="*/ 72724 w 8401050"/>
              <a:gd name="connsiteY1" fmla="*/ 425985 h 4041255"/>
              <a:gd name="connsiteX2" fmla="*/ 8285071 w 8401050"/>
              <a:gd name="connsiteY2" fmla="*/ 412671 h 4041255"/>
              <a:gd name="connsiteX3" fmla="*/ 8285071 w 8401050"/>
              <a:gd name="connsiteY3" fmla="*/ 53226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72725 w 8401050"/>
              <a:gd name="connsiteY0" fmla="*/ 93166 h 4041255"/>
              <a:gd name="connsiteX1" fmla="*/ 72724 w 8401050"/>
              <a:gd name="connsiteY1" fmla="*/ 425985 h 4041255"/>
              <a:gd name="connsiteX2" fmla="*/ 8285071 w 8401050"/>
              <a:gd name="connsiteY2" fmla="*/ 412671 h 4041255"/>
              <a:gd name="connsiteX3" fmla="*/ 8285071 w 8401050"/>
              <a:gd name="connsiteY3" fmla="*/ 53226 h 4041255"/>
              <a:gd name="connsiteX4" fmla="*/ 72725 w 8401050"/>
              <a:gd name="connsiteY4" fmla="*/ 93166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72725 w 8401050"/>
              <a:gd name="connsiteY0" fmla="*/ 93166 h 4041255"/>
              <a:gd name="connsiteX1" fmla="*/ 72724 w 8401050"/>
              <a:gd name="connsiteY1" fmla="*/ 425985 h 4041255"/>
              <a:gd name="connsiteX2" fmla="*/ 8285071 w 8401050"/>
              <a:gd name="connsiteY2" fmla="*/ 412671 h 4041255"/>
              <a:gd name="connsiteX3" fmla="*/ 8337067 w 8401050"/>
              <a:gd name="connsiteY3" fmla="*/ 106479 h 4041255"/>
              <a:gd name="connsiteX4" fmla="*/ 72725 w 8401050"/>
              <a:gd name="connsiteY4" fmla="*/ 93166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72725 w 8401050"/>
              <a:gd name="connsiteY0" fmla="*/ 93166 h 4041255"/>
              <a:gd name="connsiteX1" fmla="*/ 72724 w 8401050"/>
              <a:gd name="connsiteY1" fmla="*/ 425985 h 4041255"/>
              <a:gd name="connsiteX2" fmla="*/ 8285071 w 8401050"/>
              <a:gd name="connsiteY2" fmla="*/ 412671 h 4041255"/>
              <a:gd name="connsiteX3" fmla="*/ 8337067 w 8401050"/>
              <a:gd name="connsiteY3" fmla="*/ 106479 h 4041255"/>
              <a:gd name="connsiteX4" fmla="*/ 72725 w 8401050"/>
              <a:gd name="connsiteY4" fmla="*/ 93166 h 4041255"/>
              <a:gd name="connsiteX5" fmla="*/ 19050 w 8401050"/>
              <a:gd name="connsiteY5" fmla="*/ 93193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93193 h 4041255"/>
              <a:gd name="connsiteX0" fmla="*/ 72725 w 8407998"/>
              <a:gd name="connsiteY0" fmla="*/ 13287 h 3961376"/>
              <a:gd name="connsiteX1" fmla="*/ 72724 w 8407998"/>
              <a:gd name="connsiteY1" fmla="*/ 346106 h 3961376"/>
              <a:gd name="connsiteX2" fmla="*/ 8285071 w 8407998"/>
              <a:gd name="connsiteY2" fmla="*/ 332792 h 3961376"/>
              <a:gd name="connsiteX3" fmla="*/ 8337067 w 8407998"/>
              <a:gd name="connsiteY3" fmla="*/ 26600 h 3961376"/>
              <a:gd name="connsiteX4" fmla="*/ 72725 w 8407998"/>
              <a:gd name="connsiteY4" fmla="*/ 13287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72725 w 8407998"/>
              <a:gd name="connsiteY0" fmla="*/ 13287 h 3961376"/>
              <a:gd name="connsiteX1" fmla="*/ 54580 w 8407998"/>
              <a:gd name="connsiteY1" fmla="*/ 2027886 h 3961376"/>
              <a:gd name="connsiteX2" fmla="*/ 8285071 w 8407998"/>
              <a:gd name="connsiteY2" fmla="*/ 332792 h 3961376"/>
              <a:gd name="connsiteX3" fmla="*/ 8337067 w 8407998"/>
              <a:gd name="connsiteY3" fmla="*/ 26600 h 3961376"/>
              <a:gd name="connsiteX4" fmla="*/ 72725 w 8407998"/>
              <a:gd name="connsiteY4" fmla="*/ 13287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72725 w 8407998"/>
              <a:gd name="connsiteY0" fmla="*/ 13287 h 3961376"/>
              <a:gd name="connsiteX1" fmla="*/ 54580 w 8407998"/>
              <a:gd name="connsiteY1" fmla="*/ 2027886 h 3961376"/>
              <a:gd name="connsiteX2" fmla="*/ 8312288 w 8407998"/>
              <a:gd name="connsiteY2" fmla="*/ 2014572 h 3961376"/>
              <a:gd name="connsiteX3" fmla="*/ 8337067 w 8407998"/>
              <a:gd name="connsiteY3" fmla="*/ 26600 h 3961376"/>
              <a:gd name="connsiteX4" fmla="*/ 72725 w 8407998"/>
              <a:gd name="connsiteY4" fmla="*/ 13287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63653 w 8407998"/>
              <a:gd name="connsiteY0" fmla="*/ 1434902 h 3961376"/>
              <a:gd name="connsiteX1" fmla="*/ 54580 w 8407998"/>
              <a:gd name="connsiteY1" fmla="*/ 2027886 h 3961376"/>
              <a:gd name="connsiteX2" fmla="*/ 8312288 w 8407998"/>
              <a:gd name="connsiteY2" fmla="*/ 2014572 h 3961376"/>
              <a:gd name="connsiteX3" fmla="*/ 8337067 w 8407998"/>
              <a:gd name="connsiteY3" fmla="*/ 26600 h 3961376"/>
              <a:gd name="connsiteX4" fmla="*/ 63653 w 8407998"/>
              <a:gd name="connsiteY4" fmla="*/ 1434902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63653 w 8407998"/>
              <a:gd name="connsiteY0" fmla="*/ 1434902 h 3961376"/>
              <a:gd name="connsiteX1" fmla="*/ 54580 w 8407998"/>
              <a:gd name="connsiteY1" fmla="*/ 2027886 h 3961376"/>
              <a:gd name="connsiteX2" fmla="*/ 8312288 w 8407998"/>
              <a:gd name="connsiteY2" fmla="*/ 2014572 h 3961376"/>
              <a:gd name="connsiteX3" fmla="*/ 8327995 w 8407998"/>
              <a:gd name="connsiteY3" fmla="*/ 1457506 h 3961376"/>
              <a:gd name="connsiteX4" fmla="*/ 63653 w 8407998"/>
              <a:gd name="connsiteY4" fmla="*/ 1434902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63653 w 8407998"/>
              <a:gd name="connsiteY0" fmla="*/ 1434902 h 3961376"/>
              <a:gd name="connsiteX1" fmla="*/ 54580 w 8407998"/>
              <a:gd name="connsiteY1" fmla="*/ 2027886 h 3961376"/>
              <a:gd name="connsiteX2" fmla="*/ 8330432 w 8407998"/>
              <a:gd name="connsiteY2" fmla="*/ 2051739 h 3961376"/>
              <a:gd name="connsiteX3" fmla="*/ 8327995 w 8407998"/>
              <a:gd name="connsiteY3" fmla="*/ 1457506 h 3961376"/>
              <a:gd name="connsiteX4" fmla="*/ 63653 w 8407998"/>
              <a:gd name="connsiteY4" fmla="*/ 1434902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37655 w 8407998"/>
              <a:gd name="connsiteY0" fmla="*/ 649415 h 3961376"/>
              <a:gd name="connsiteX1" fmla="*/ 54580 w 8407998"/>
              <a:gd name="connsiteY1" fmla="*/ 2027886 h 3961376"/>
              <a:gd name="connsiteX2" fmla="*/ 8330432 w 8407998"/>
              <a:gd name="connsiteY2" fmla="*/ 2051739 h 3961376"/>
              <a:gd name="connsiteX3" fmla="*/ 8327995 w 8407998"/>
              <a:gd name="connsiteY3" fmla="*/ 1457506 h 3961376"/>
              <a:gd name="connsiteX4" fmla="*/ 37655 w 8407998"/>
              <a:gd name="connsiteY4" fmla="*/ 649415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37655 w 8407998"/>
              <a:gd name="connsiteY0" fmla="*/ 649415 h 3961376"/>
              <a:gd name="connsiteX1" fmla="*/ 54580 w 8407998"/>
              <a:gd name="connsiteY1" fmla="*/ 2027886 h 3961376"/>
              <a:gd name="connsiteX2" fmla="*/ 8330432 w 8407998"/>
              <a:gd name="connsiteY2" fmla="*/ 2051739 h 3961376"/>
              <a:gd name="connsiteX3" fmla="*/ 8327995 w 8407998"/>
              <a:gd name="connsiteY3" fmla="*/ 592139 h 3961376"/>
              <a:gd name="connsiteX4" fmla="*/ 37655 w 8407998"/>
              <a:gd name="connsiteY4" fmla="*/ 649415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37655 w 8407998"/>
              <a:gd name="connsiteY0" fmla="*/ 649415 h 3961376"/>
              <a:gd name="connsiteX1" fmla="*/ 54580 w 8407998"/>
              <a:gd name="connsiteY1" fmla="*/ 2027886 h 3961376"/>
              <a:gd name="connsiteX2" fmla="*/ 8369429 w 8407998"/>
              <a:gd name="connsiteY2" fmla="*/ 2104992 h 3961376"/>
              <a:gd name="connsiteX3" fmla="*/ 8327995 w 8407998"/>
              <a:gd name="connsiteY3" fmla="*/ 592139 h 3961376"/>
              <a:gd name="connsiteX4" fmla="*/ 37655 w 8407998"/>
              <a:gd name="connsiteY4" fmla="*/ 649415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37655 w 8407998"/>
              <a:gd name="connsiteY0" fmla="*/ 649415 h 3961376"/>
              <a:gd name="connsiteX1" fmla="*/ 54580 w 8407998"/>
              <a:gd name="connsiteY1" fmla="*/ 2027886 h 3961376"/>
              <a:gd name="connsiteX2" fmla="*/ 8369429 w 8407998"/>
              <a:gd name="connsiteY2" fmla="*/ 2104992 h 3961376"/>
              <a:gd name="connsiteX3" fmla="*/ 8366992 w 8407998"/>
              <a:gd name="connsiteY3" fmla="*/ 605452 h 3961376"/>
              <a:gd name="connsiteX4" fmla="*/ 37655 w 8407998"/>
              <a:gd name="connsiteY4" fmla="*/ 649415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37655 w 8407998"/>
              <a:gd name="connsiteY0" fmla="*/ 649415 h 3961376"/>
              <a:gd name="connsiteX1" fmla="*/ 41582 w 8407998"/>
              <a:gd name="connsiteY1" fmla="*/ 1841500 h 3961376"/>
              <a:gd name="connsiteX2" fmla="*/ 8369429 w 8407998"/>
              <a:gd name="connsiteY2" fmla="*/ 2104992 h 3961376"/>
              <a:gd name="connsiteX3" fmla="*/ 8366992 w 8407998"/>
              <a:gd name="connsiteY3" fmla="*/ 605452 h 3961376"/>
              <a:gd name="connsiteX4" fmla="*/ 37655 w 8407998"/>
              <a:gd name="connsiteY4" fmla="*/ 649415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37655 w 8407998"/>
              <a:gd name="connsiteY0" fmla="*/ 649415 h 3961376"/>
              <a:gd name="connsiteX1" fmla="*/ 41582 w 8407998"/>
              <a:gd name="connsiteY1" fmla="*/ 1841500 h 3961376"/>
              <a:gd name="connsiteX2" fmla="*/ 8369429 w 8407998"/>
              <a:gd name="connsiteY2" fmla="*/ 1785472 h 3961376"/>
              <a:gd name="connsiteX3" fmla="*/ 8366992 w 8407998"/>
              <a:gd name="connsiteY3" fmla="*/ 605452 h 3961376"/>
              <a:gd name="connsiteX4" fmla="*/ 37655 w 8407998"/>
              <a:gd name="connsiteY4" fmla="*/ 649415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7998" h="3961376">
                <a:moveTo>
                  <a:pt x="37655" y="649415"/>
                </a:moveTo>
                <a:cubicBezTo>
                  <a:pt x="37655" y="760355"/>
                  <a:pt x="41582" y="1730560"/>
                  <a:pt x="41582" y="1841500"/>
                </a:cubicBezTo>
                <a:lnTo>
                  <a:pt x="8369429" y="1785472"/>
                </a:lnTo>
                <a:cubicBezTo>
                  <a:pt x="8368617" y="1587394"/>
                  <a:pt x="8367804" y="803530"/>
                  <a:pt x="8366992" y="605452"/>
                </a:cubicBezTo>
                <a:lnTo>
                  <a:pt x="37655" y="649415"/>
                </a:lnTo>
                <a:close/>
                <a:moveTo>
                  <a:pt x="19050" y="13314"/>
                </a:moveTo>
                <a:lnTo>
                  <a:pt x="8407998" y="0"/>
                </a:lnTo>
                <a:lnTo>
                  <a:pt x="8401050" y="3961376"/>
                </a:lnTo>
                <a:lnTo>
                  <a:pt x="0" y="3875651"/>
                </a:lnTo>
                <a:cubicBezTo>
                  <a:pt x="0" y="3757291"/>
                  <a:pt x="19050" y="131674"/>
                  <a:pt x="19050" y="13314"/>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24" name="pers"/>
          <p:cNvSpPr/>
          <p:nvPr/>
        </p:nvSpPr>
        <p:spPr>
          <a:xfrm>
            <a:off x="139704" y="1928982"/>
            <a:ext cx="8827639" cy="4060883"/>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85724 w 8401050"/>
              <a:gd name="connsiteY0" fmla="*/ 39912 h 4041255"/>
              <a:gd name="connsiteX1" fmla="*/ 72724 w 8401050"/>
              <a:gd name="connsiteY1" fmla="*/ 425985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85724 w 8401050"/>
              <a:gd name="connsiteY0" fmla="*/ 39912 h 4041255"/>
              <a:gd name="connsiteX1" fmla="*/ 72724 w 8401050"/>
              <a:gd name="connsiteY1" fmla="*/ 425985 h 4041255"/>
              <a:gd name="connsiteX2" fmla="*/ 8285071 w 8401050"/>
              <a:gd name="connsiteY2" fmla="*/ 412671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85724 w 8401050"/>
              <a:gd name="connsiteY0" fmla="*/ 39912 h 4041255"/>
              <a:gd name="connsiteX1" fmla="*/ 72724 w 8401050"/>
              <a:gd name="connsiteY1" fmla="*/ 425985 h 4041255"/>
              <a:gd name="connsiteX2" fmla="*/ 8285071 w 8401050"/>
              <a:gd name="connsiteY2" fmla="*/ 412671 h 4041255"/>
              <a:gd name="connsiteX3" fmla="*/ 8285071 w 8401050"/>
              <a:gd name="connsiteY3" fmla="*/ 53226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72725 w 8401050"/>
              <a:gd name="connsiteY0" fmla="*/ 93166 h 4041255"/>
              <a:gd name="connsiteX1" fmla="*/ 72724 w 8401050"/>
              <a:gd name="connsiteY1" fmla="*/ 425985 h 4041255"/>
              <a:gd name="connsiteX2" fmla="*/ 8285071 w 8401050"/>
              <a:gd name="connsiteY2" fmla="*/ 412671 h 4041255"/>
              <a:gd name="connsiteX3" fmla="*/ 8285071 w 8401050"/>
              <a:gd name="connsiteY3" fmla="*/ 53226 h 4041255"/>
              <a:gd name="connsiteX4" fmla="*/ 72725 w 8401050"/>
              <a:gd name="connsiteY4" fmla="*/ 93166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72725 w 8401050"/>
              <a:gd name="connsiteY0" fmla="*/ 93166 h 4041255"/>
              <a:gd name="connsiteX1" fmla="*/ 72724 w 8401050"/>
              <a:gd name="connsiteY1" fmla="*/ 425985 h 4041255"/>
              <a:gd name="connsiteX2" fmla="*/ 8285071 w 8401050"/>
              <a:gd name="connsiteY2" fmla="*/ 412671 h 4041255"/>
              <a:gd name="connsiteX3" fmla="*/ 8337067 w 8401050"/>
              <a:gd name="connsiteY3" fmla="*/ 106479 h 4041255"/>
              <a:gd name="connsiteX4" fmla="*/ 72725 w 8401050"/>
              <a:gd name="connsiteY4" fmla="*/ 93166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72725 w 8401050"/>
              <a:gd name="connsiteY0" fmla="*/ 93166 h 4041255"/>
              <a:gd name="connsiteX1" fmla="*/ 72724 w 8401050"/>
              <a:gd name="connsiteY1" fmla="*/ 425985 h 4041255"/>
              <a:gd name="connsiteX2" fmla="*/ 8285071 w 8401050"/>
              <a:gd name="connsiteY2" fmla="*/ 412671 h 4041255"/>
              <a:gd name="connsiteX3" fmla="*/ 8337067 w 8401050"/>
              <a:gd name="connsiteY3" fmla="*/ 106479 h 4041255"/>
              <a:gd name="connsiteX4" fmla="*/ 72725 w 8401050"/>
              <a:gd name="connsiteY4" fmla="*/ 93166 h 4041255"/>
              <a:gd name="connsiteX5" fmla="*/ 19050 w 8401050"/>
              <a:gd name="connsiteY5" fmla="*/ 93193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93193 h 4041255"/>
              <a:gd name="connsiteX0" fmla="*/ 72725 w 8407998"/>
              <a:gd name="connsiteY0" fmla="*/ 13287 h 3961376"/>
              <a:gd name="connsiteX1" fmla="*/ 72724 w 8407998"/>
              <a:gd name="connsiteY1" fmla="*/ 346106 h 3961376"/>
              <a:gd name="connsiteX2" fmla="*/ 8285071 w 8407998"/>
              <a:gd name="connsiteY2" fmla="*/ 332792 h 3961376"/>
              <a:gd name="connsiteX3" fmla="*/ 8337067 w 8407998"/>
              <a:gd name="connsiteY3" fmla="*/ 26600 h 3961376"/>
              <a:gd name="connsiteX4" fmla="*/ 72725 w 8407998"/>
              <a:gd name="connsiteY4" fmla="*/ 13287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72725 w 8407998"/>
              <a:gd name="connsiteY0" fmla="*/ 13287 h 3961376"/>
              <a:gd name="connsiteX1" fmla="*/ 54580 w 8407998"/>
              <a:gd name="connsiteY1" fmla="*/ 2027886 h 3961376"/>
              <a:gd name="connsiteX2" fmla="*/ 8285071 w 8407998"/>
              <a:gd name="connsiteY2" fmla="*/ 332792 h 3961376"/>
              <a:gd name="connsiteX3" fmla="*/ 8337067 w 8407998"/>
              <a:gd name="connsiteY3" fmla="*/ 26600 h 3961376"/>
              <a:gd name="connsiteX4" fmla="*/ 72725 w 8407998"/>
              <a:gd name="connsiteY4" fmla="*/ 13287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72725 w 8407998"/>
              <a:gd name="connsiteY0" fmla="*/ 13287 h 3961376"/>
              <a:gd name="connsiteX1" fmla="*/ 54580 w 8407998"/>
              <a:gd name="connsiteY1" fmla="*/ 2027886 h 3961376"/>
              <a:gd name="connsiteX2" fmla="*/ 8312288 w 8407998"/>
              <a:gd name="connsiteY2" fmla="*/ 2014572 h 3961376"/>
              <a:gd name="connsiteX3" fmla="*/ 8337067 w 8407998"/>
              <a:gd name="connsiteY3" fmla="*/ 26600 h 3961376"/>
              <a:gd name="connsiteX4" fmla="*/ 72725 w 8407998"/>
              <a:gd name="connsiteY4" fmla="*/ 13287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63653 w 8407998"/>
              <a:gd name="connsiteY0" fmla="*/ 1434902 h 3961376"/>
              <a:gd name="connsiteX1" fmla="*/ 54580 w 8407998"/>
              <a:gd name="connsiteY1" fmla="*/ 2027886 h 3961376"/>
              <a:gd name="connsiteX2" fmla="*/ 8312288 w 8407998"/>
              <a:gd name="connsiteY2" fmla="*/ 2014572 h 3961376"/>
              <a:gd name="connsiteX3" fmla="*/ 8337067 w 8407998"/>
              <a:gd name="connsiteY3" fmla="*/ 26600 h 3961376"/>
              <a:gd name="connsiteX4" fmla="*/ 63653 w 8407998"/>
              <a:gd name="connsiteY4" fmla="*/ 1434902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63653 w 8407998"/>
              <a:gd name="connsiteY0" fmla="*/ 1434902 h 3961376"/>
              <a:gd name="connsiteX1" fmla="*/ 54580 w 8407998"/>
              <a:gd name="connsiteY1" fmla="*/ 2027886 h 3961376"/>
              <a:gd name="connsiteX2" fmla="*/ 8312288 w 8407998"/>
              <a:gd name="connsiteY2" fmla="*/ 2014572 h 3961376"/>
              <a:gd name="connsiteX3" fmla="*/ 8327995 w 8407998"/>
              <a:gd name="connsiteY3" fmla="*/ 1457506 h 3961376"/>
              <a:gd name="connsiteX4" fmla="*/ 63653 w 8407998"/>
              <a:gd name="connsiteY4" fmla="*/ 1434902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63653 w 8407998"/>
              <a:gd name="connsiteY0" fmla="*/ 1434902 h 3961376"/>
              <a:gd name="connsiteX1" fmla="*/ 54580 w 8407998"/>
              <a:gd name="connsiteY1" fmla="*/ 2027886 h 3961376"/>
              <a:gd name="connsiteX2" fmla="*/ 8330432 w 8407998"/>
              <a:gd name="connsiteY2" fmla="*/ 2051739 h 3961376"/>
              <a:gd name="connsiteX3" fmla="*/ 8327995 w 8407998"/>
              <a:gd name="connsiteY3" fmla="*/ 1457506 h 3961376"/>
              <a:gd name="connsiteX4" fmla="*/ 63653 w 8407998"/>
              <a:gd name="connsiteY4" fmla="*/ 1434902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37655 w 8407998"/>
              <a:gd name="connsiteY0" fmla="*/ 649415 h 3961376"/>
              <a:gd name="connsiteX1" fmla="*/ 54580 w 8407998"/>
              <a:gd name="connsiteY1" fmla="*/ 2027886 h 3961376"/>
              <a:gd name="connsiteX2" fmla="*/ 8330432 w 8407998"/>
              <a:gd name="connsiteY2" fmla="*/ 2051739 h 3961376"/>
              <a:gd name="connsiteX3" fmla="*/ 8327995 w 8407998"/>
              <a:gd name="connsiteY3" fmla="*/ 1457506 h 3961376"/>
              <a:gd name="connsiteX4" fmla="*/ 37655 w 8407998"/>
              <a:gd name="connsiteY4" fmla="*/ 649415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37655 w 8407998"/>
              <a:gd name="connsiteY0" fmla="*/ 649415 h 3961376"/>
              <a:gd name="connsiteX1" fmla="*/ 54580 w 8407998"/>
              <a:gd name="connsiteY1" fmla="*/ 2027886 h 3961376"/>
              <a:gd name="connsiteX2" fmla="*/ 8330432 w 8407998"/>
              <a:gd name="connsiteY2" fmla="*/ 2051739 h 3961376"/>
              <a:gd name="connsiteX3" fmla="*/ 8327995 w 8407998"/>
              <a:gd name="connsiteY3" fmla="*/ 592139 h 3961376"/>
              <a:gd name="connsiteX4" fmla="*/ 37655 w 8407998"/>
              <a:gd name="connsiteY4" fmla="*/ 649415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37655 w 8407998"/>
              <a:gd name="connsiteY0" fmla="*/ 649415 h 3961376"/>
              <a:gd name="connsiteX1" fmla="*/ 54580 w 8407998"/>
              <a:gd name="connsiteY1" fmla="*/ 2027886 h 3961376"/>
              <a:gd name="connsiteX2" fmla="*/ 8369429 w 8407998"/>
              <a:gd name="connsiteY2" fmla="*/ 2104992 h 3961376"/>
              <a:gd name="connsiteX3" fmla="*/ 8327995 w 8407998"/>
              <a:gd name="connsiteY3" fmla="*/ 592139 h 3961376"/>
              <a:gd name="connsiteX4" fmla="*/ 37655 w 8407998"/>
              <a:gd name="connsiteY4" fmla="*/ 649415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37655 w 8407998"/>
              <a:gd name="connsiteY0" fmla="*/ 649415 h 3961376"/>
              <a:gd name="connsiteX1" fmla="*/ 54580 w 8407998"/>
              <a:gd name="connsiteY1" fmla="*/ 2027886 h 3961376"/>
              <a:gd name="connsiteX2" fmla="*/ 8369429 w 8407998"/>
              <a:gd name="connsiteY2" fmla="*/ 2104992 h 3961376"/>
              <a:gd name="connsiteX3" fmla="*/ 8366992 w 8407998"/>
              <a:gd name="connsiteY3" fmla="*/ 605452 h 3961376"/>
              <a:gd name="connsiteX4" fmla="*/ 37655 w 8407998"/>
              <a:gd name="connsiteY4" fmla="*/ 649415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37655 w 8407998"/>
              <a:gd name="connsiteY0" fmla="*/ 649415 h 3961376"/>
              <a:gd name="connsiteX1" fmla="*/ 41582 w 8407998"/>
              <a:gd name="connsiteY1" fmla="*/ 1841500 h 3961376"/>
              <a:gd name="connsiteX2" fmla="*/ 8369429 w 8407998"/>
              <a:gd name="connsiteY2" fmla="*/ 2104992 h 3961376"/>
              <a:gd name="connsiteX3" fmla="*/ 8366992 w 8407998"/>
              <a:gd name="connsiteY3" fmla="*/ 605452 h 3961376"/>
              <a:gd name="connsiteX4" fmla="*/ 37655 w 8407998"/>
              <a:gd name="connsiteY4" fmla="*/ 649415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37655 w 8407998"/>
              <a:gd name="connsiteY0" fmla="*/ 649415 h 3961376"/>
              <a:gd name="connsiteX1" fmla="*/ 41582 w 8407998"/>
              <a:gd name="connsiteY1" fmla="*/ 1841500 h 3961376"/>
              <a:gd name="connsiteX2" fmla="*/ 8369429 w 8407998"/>
              <a:gd name="connsiteY2" fmla="*/ 1785472 h 3961376"/>
              <a:gd name="connsiteX3" fmla="*/ 8366992 w 8407998"/>
              <a:gd name="connsiteY3" fmla="*/ 605452 h 3961376"/>
              <a:gd name="connsiteX4" fmla="*/ 37655 w 8407998"/>
              <a:gd name="connsiteY4" fmla="*/ 649415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37655 w 8407998"/>
              <a:gd name="connsiteY0" fmla="*/ 649415 h 3961376"/>
              <a:gd name="connsiteX1" fmla="*/ 41582 w 8407998"/>
              <a:gd name="connsiteY1" fmla="*/ 1841500 h 3961376"/>
              <a:gd name="connsiteX2" fmla="*/ 8343431 w 8407998"/>
              <a:gd name="connsiteY2" fmla="*/ 2357946 h 3961376"/>
              <a:gd name="connsiteX3" fmla="*/ 8366992 w 8407998"/>
              <a:gd name="connsiteY3" fmla="*/ 605452 h 3961376"/>
              <a:gd name="connsiteX4" fmla="*/ 37655 w 8407998"/>
              <a:gd name="connsiteY4" fmla="*/ 649415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37655 w 8407998"/>
              <a:gd name="connsiteY0" fmla="*/ 649415 h 3961376"/>
              <a:gd name="connsiteX1" fmla="*/ 15584 w 8407998"/>
              <a:gd name="connsiteY1" fmla="*/ 2360719 h 3961376"/>
              <a:gd name="connsiteX2" fmla="*/ 8343431 w 8407998"/>
              <a:gd name="connsiteY2" fmla="*/ 2357946 h 3961376"/>
              <a:gd name="connsiteX3" fmla="*/ 8366992 w 8407998"/>
              <a:gd name="connsiteY3" fmla="*/ 605452 h 3961376"/>
              <a:gd name="connsiteX4" fmla="*/ 37655 w 8407998"/>
              <a:gd name="connsiteY4" fmla="*/ 649415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37655 w 8407998"/>
              <a:gd name="connsiteY0" fmla="*/ 649415 h 3961376"/>
              <a:gd name="connsiteX1" fmla="*/ 15584 w 8407998"/>
              <a:gd name="connsiteY1" fmla="*/ 2360719 h 3961376"/>
              <a:gd name="connsiteX2" fmla="*/ 8343431 w 8407998"/>
              <a:gd name="connsiteY2" fmla="*/ 2397886 h 3961376"/>
              <a:gd name="connsiteX3" fmla="*/ 8366992 w 8407998"/>
              <a:gd name="connsiteY3" fmla="*/ 605452 h 3961376"/>
              <a:gd name="connsiteX4" fmla="*/ 37655 w 8407998"/>
              <a:gd name="connsiteY4" fmla="*/ 649415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76651 w 8407998"/>
              <a:gd name="connsiteY0" fmla="*/ 1794363 h 3961376"/>
              <a:gd name="connsiteX1" fmla="*/ 15584 w 8407998"/>
              <a:gd name="connsiteY1" fmla="*/ 2360719 h 3961376"/>
              <a:gd name="connsiteX2" fmla="*/ 8343431 w 8407998"/>
              <a:gd name="connsiteY2" fmla="*/ 2397886 h 3961376"/>
              <a:gd name="connsiteX3" fmla="*/ 8366992 w 8407998"/>
              <a:gd name="connsiteY3" fmla="*/ 605452 h 3961376"/>
              <a:gd name="connsiteX4" fmla="*/ 76651 w 8407998"/>
              <a:gd name="connsiteY4" fmla="*/ 1794363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76651 w 8407998"/>
              <a:gd name="connsiteY0" fmla="*/ 1794363 h 3961376"/>
              <a:gd name="connsiteX1" fmla="*/ 80579 w 8407998"/>
              <a:gd name="connsiteY1" fmla="*/ 2107766 h 3961376"/>
              <a:gd name="connsiteX2" fmla="*/ 8343431 w 8407998"/>
              <a:gd name="connsiteY2" fmla="*/ 2397886 h 3961376"/>
              <a:gd name="connsiteX3" fmla="*/ 8366992 w 8407998"/>
              <a:gd name="connsiteY3" fmla="*/ 605452 h 3961376"/>
              <a:gd name="connsiteX4" fmla="*/ 76651 w 8407998"/>
              <a:gd name="connsiteY4" fmla="*/ 1794363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76651 w 8407998"/>
              <a:gd name="connsiteY0" fmla="*/ 1794363 h 3961376"/>
              <a:gd name="connsiteX1" fmla="*/ 80579 w 8407998"/>
              <a:gd name="connsiteY1" fmla="*/ 2107766 h 3961376"/>
              <a:gd name="connsiteX2" fmla="*/ 8343431 w 8407998"/>
              <a:gd name="connsiteY2" fmla="*/ 2397886 h 3961376"/>
              <a:gd name="connsiteX3" fmla="*/ 8379991 w 8407998"/>
              <a:gd name="connsiteY3" fmla="*/ 1763714 h 3961376"/>
              <a:gd name="connsiteX4" fmla="*/ 76651 w 8407998"/>
              <a:gd name="connsiteY4" fmla="*/ 1794363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76651 w 8407998"/>
              <a:gd name="connsiteY0" fmla="*/ 1794363 h 3961376"/>
              <a:gd name="connsiteX1" fmla="*/ 80579 w 8407998"/>
              <a:gd name="connsiteY1" fmla="*/ 2107766 h 3961376"/>
              <a:gd name="connsiteX2" fmla="*/ 8356430 w 8407998"/>
              <a:gd name="connsiteY2" fmla="*/ 2091678 h 3961376"/>
              <a:gd name="connsiteX3" fmla="*/ 8379991 w 8407998"/>
              <a:gd name="connsiteY3" fmla="*/ 1763714 h 3961376"/>
              <a:gd name="connsiteX4" fmla="*/ 76651 w 8407998"/>
              <a:gd name="connsiteY4" fmla="*/ 1794363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76651 w 8407998"/>
              <a:gd name="connsiteY0" fmla="*/ 1794363 h 3961376"/>
              <a:gd name="connsiteX1" fmla="*/ 80579 w 8407998"/>
              <a:gd name="connsiteY1" fmla="*/ 2107766 h 3961376"/>
              <a:gd name="connsiteX2" fmla="*/ 8356430 w 8407998"/>
              <a:gd name="connsiteY2" fmla="*/ 2091678 h 3961376"/>
              <a:gd name="connsiteX3" fmla="*/ 8379991 w 8407998"/>
              <a:gd name="connsiteY3" fmla="*/ 1803653 h 3961376"/>
              <a:gd name="connsiteX4" fmla="*/ 76651 w 8407998"/>
              <a:gd name="connsiteY4" fmla="*/ 1794363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7998" h="3961376">
                <a:moveTo>
                  <a:pt x="76651" y="1794363"/>
                </a:moveTo>
                <a:cubicBezTo>
                  <a:pt x="76651" y="1905303"/>
                  <a:pt x="80579" y="1996826"/>
                  <a:pt x="80579" y="2107766"/>
                </a:cubicBezTo>
                <a:lnTo>
                  <a:pt x="8356430" y="2091678"/>
                </a:lnTo>
                <a:cubicBezTo>
                  <a:pt x="8355618" y="1893600"/>
                  <a:pt x="8380803" y="2001731"/>
                  <a:pt x="8379991" y="1803653"/>
                </a:cubicBezTo>
                <a:lnTo>
                  <a:pt x="76651" y="1794363"/>
                </a:lnTo>
                <a:close/>
                <a:moveTo>
                  <a:pt x="19050" y="13314"/>
                </a:moveTo>
                <a:lnTo>
                  <a:pt x="8407998" y="0"/>
                </a:lnTo>
                <a:lnTo>
                  <a:pt x="8401050" y="3961376"/>
                </a:lnTo>
                <a:lnTo>
                  <a:pt x="0" y="3875651"/>
                </a:lnTo>
                <a:cubicBezTo>
                  <a:pt x="0" y="3757291"/>
                  <a:pt x="19050" y="131674"/>
                  <a:pt x="19050" y="13314"/>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2" name="onderwijs"/>
          <p:cNvSpPr/>
          <p:nvPr/>
        </p:nvSpPr>
        <p:spPr>
          <a:xfrm>
            <a:off x="139704" y="2204766"/>
            <a:ext cx="8965165" cy="3489155"/>
          </a:xfrm>
          <a:custGeom>
            <a:avLst/>
            <a:gdLst>
              <a:gd name="connsiteX0" fmla="*/ 0 w 8936136"/>
              <a:gd name="connsiteY0" fmla="*/ 0 h 3416583"/>
              <a:gd name="connsiteX1" fmla="*/ 8936136 w 8936136"/>
              <a:gd name="connsiteY1" fmla="*/ 0 h 3416583"/>
              <a:gd name="connsiteX2" fmla="*/ 8936136 w 8936136"/>
              <a:gd name="connsiteY2" fmla="*/ 3416583 h 3416583"/>
              <a:gd name="connsiteX3" fmla="*/ 0 w 8936136"/>
              <a:gd name="connsiteY3" fmla="*/ 3416583 h 3416583"/>
              <a:gd name="connsiteX4" fmla="*/ 0 w 8936136"/>
              <a:gd name="connsiteY4" fmla="*/ 0 h 3416583"/>
              <a:gd name="connsiteX0" fmla="*/ 0 w 8936136"/>
              <a:gd name="connsiteY0" fmla="*/ 0 h 3489154"/>
              <a:gd name="connsiteX1" fmla="*/ 8936136 w 8936136"/>
              <a:gd name="connsiteY1" fmla="*/ 0 h 3489154"/>
              <a:gd name="connsiteX2" fmla="*/ 8936136 w 8936136"/>
              <a:gd name="connsiteY2" fmla="*/ 3416583 h 3489154"/>
              <a:gd name="connsiteX3" fmla="*/ 43543 w 8936136"/>
              <a:gd name="connsiteY3" fmla="*/ 3489154 h 3489154"/>
              <a:gd name="connsiteX4" fmla="*/ 0 w 8936136"/>
              <a:gd name="connsiteY4" fmla="*/ 0 h 3489154"/>
              <a:gd name="connsiteX0" fmla="*/ 0 w 8965165"/>
              <a:gd name="connsiteY0" fmla="*/ 0 h 3489155"/>
              <a:gd name="connsiteX1" fmla="*/ 8936136 w 8965165"/>
              <a:gd name="connsiteY1" fmla="*/ 0 h 3489155"/>
              <a:gd name="connsiteX2" fmla="*/ 8965165 w 8965165"/>
              <a:gd name="connsiteY2" fmla="*/ 3489155 h 3489155"/>
              <a:gd name="connsiteX3" fmla="*/ 43543 w 8965165"/>
              <a:gd name="connsiteY3" fmla="*/ 3489154 h 3489155"/>
              <a:gd name="connsiteX4" fmla="*/ 0 w 8965165"/>
              <a:gd name="connsiteY4" fmla="*/ 0 h 3489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165" h="3489155">
                <a:moveTo>
                  <a:pt x="0" y="0"/>
                </a:moveTo>
                <a:lnTo>
                  <a:pt x="8936136" y="0"/>
                </a:lnTo>
                <a:lnTo>
                  <a:pt x="8965165" y="3489155"/>
                </a:lnTo>
                <a:lnTo>
                  <a:pt x="43543" y="3489154"/>
                </a:lnTo>
                <a:lnTo>
                  <a:pt x="0" y="0"/>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Callout FED"/>
          <p:cNvSpPr/>
          <p:nvPr/>
        </p:nvSpPr>
        <p:spPr>
          <a:xfrm>
            <a:off x="3596263" y="2094468"/>
            <a:ext cx="1656000" cy="430887"/>
          </a:xfrm>
          <a:prstGeom prst="wedgeRectCallout">
            <a:avLst>
              <a:gd name="adj1" fmla="val -38099"/>
              <a:gd name="adj2" fmla="val 74281"/>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nl-BE" sz="1000" dirty="0" smtClean="0">
                <a:solidFill>
                  <a:srgbClr val="FF0000"/>
                </a:solidFill>
              </a:rPr>
              <a:t>Daling met </a:t>
            </a:r>
            <a:r>
              <a:rPr lang="nl-BE" sz="1200" b="1" dirty="0" smtClean="0">
                <a:solidFill>
                  <a:srgbClr val="FF0000"/>
                </a:solidFill>
              </a:rPr>
              <a:t>4 %</a:t>
            </a:r>
          </a:p>
          <a:p>
            <a:pPr algn="ctr"/>
            <a:r>
              <a:rPr lang="nl-BE" sz="1000" dirty="0" smtClean="0">
                <a:solidFill>
                  <a:srgbClr val="FF0000"/>
                </a:solidFill>
              </a:rPr>
              <a:t>(6,3 % in relatieve termen) </a:t>
            </a:r>
          </a:p>
        </p:txBody>
      </p:sp>
      <p:sp>
        <p:nvSpPr>
          <p:cNvPr id="28" name="Callout REG"/>
          <p:cNvSpPr/>
          <p:nvPr/>
        </p:nvSpPr>
        <p:spPr>
          <a:xfrm>
            <a:off x="3682161" y="3831961"/>
            <a:ext cx="1656000" cy="430887"/>
          </a:xfrm>
          <a:prstGeom prst="wedgeRectCallout">
            <a:avLst>
              <a:gd name="adj1" fmla="val -48044"/>
              <a:gd name="adj2" fmla="val -80526"/>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nl-BE" sz="1000" dirty="0" smtClean="0">
                <a:solidFill>
                  <a:srgbClr val="FF0000"/>
                </a:solidFill>
              </a:rPr>
              <a:t>Daling met </a:t>
            </a:r>
            <a:r>
              <a:rPr lang="nl-BE" sz="1200" b="1" dirty="0" smtClean="0">
                <a:solidFill>
                  <a:srgbClr val="FF0000"/>
                </a:solidFill>
              </a:rPr>
              <a:t>3 %</a:t>
            </a:r>
            <a:endParaRPr lang="nl-BE" sz="1000" b="1" dirty="0" smtClean="0">
              <a:solidFill>
                <a:srgbClr val="FF0000"/>
              </a:solidFill>
            </a:endParaRPr>
          </a:p>
          <a:p>
            <a:pPr algn="ctr"/>
            <a:r>
              <a:rPr lang="nl-BE" sz="1000" dirty="0" smtClean="0">
                <a:solidFill>
                  <a:srgbClr val="FF0000"/>
                </a:solidFill>
              </a:rPr>
              <a:t>(5,1 % in relatieve termen) </a:t>
            </a:r>
          </a:p>
        </p:txBody>
      </p:sp>
      <p:sp>
        <p:nvSpPr>
          <p:cNvPr id="30" name="Callout NGO"/>
          <p:cNvSpPr/>
          <p:nvPr/>
        </p:nvSpPr>
        <p:spPr>
          <a:xfrm>
            <a:off x="3564351" y="3631406"/>
            <a:ext cx="1656000" cy="584775"/>
          </a:xfrm>
          <a:prstGeom prst="wedgeRectCallout">
            <a:avLst>
              <a:gd name="adj1" fmla="val -45031"/>
              <a:gd name="adj2" fmla="val 91892"/>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nl-BE" sz="1000" dirty="0" smtClean="0"/>
              <a:t>Stijging met </a:t>
            </a:r>
            <a:r>
              <a:rPr lang="nl-BE" sz="1200" b="1" dirty="0" smtClean="0"/>
              <a:t>6 %</a:t>
            </a:r>
          </a:p>
          <a:p>
            <a:pPr algn="ctr"/>
            <a:r>
              <a:rPr lang="nl-BE" sz="1000" dirty="0" smtClean="0"/>
              <a:t>(13,6 resp. 15,8 % in relatieve termen) </a:t>
            </a:r>
          </a:p>
        </p:txBody>
      </p:sp>
      <p:sp>
        <p:nvSpPr>
          <p:cNvPr id="31" name="Callout wetenschap-dokters"/>
          <p:cNvSpPr/>
          <p:nvPr/>
        </p:nvSpPr>
        <p:spPr>
          <a:xfrm>
            <a:off x="3607891" y="1607209"/>
            <a:ext cx="1656000" cy="430887"/>
          </a:xfrm>
          <a:prstGeom prst="wedgeRectCallout">
            <a:avLst>
              <a:gd name="adj1" fmla="val -42510"/>
              <a:gd name="adj2" fmla="val 105705"/>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nl-BE" sz="1000" dirty="0" smtClean="0"/>
              <a:t>Stijging met </a:t>
            </a:r>
            <a:r>
              <a:rPr lang="nl-BE" sz="1200" b="1" dirty="0" smtClean="0"/>
              <a:t>9 %</a:t>
            </a:r>
          </a:p>
          <a:p>
            <a:pPr algn="ctr"/>
            <a:r>
              <a:rPr lang="nl-BE" sz="1000" dirty="0" smtClean="0"/>
              <a:t>(17% in relatieve termen) </a:t>
            </a:r>
          </a:p>
        </p:txBody>
      </p:sp>
      <p:grpSp>
        <p:nvGrpSpPr>
          <p:cNvPr id="16" name="50 % grens"/>
          <p:cNvGrpSpPr/>
          <p:nvPr/>
        </p:nvGrpSpPr>
        <p:grpSpPr>
          <a:xfrm>
            <a:off x="33484" y="3611019"/>
            <a:ext cx="8746989" cy="1565590"/>
            <a:chOff x="101724" y="3381376"/>
            <a:chExt cx="8746989" cy="1565590"/>
          </a:xfrm>
        </p:grpSpPr>
        <p:cxnSp>
          <p:nvCxnSpPr>
            <p:cNvPr id="17" name="Straight Connector 16"/>
            <p:cNvCxnSpPr/>
            <p:nvPr/>
          </p:nvCxnSpPr>
          <p:spPr>
            <a:xfrm>
              <a:off x="101724" y="4165600"/>
              <a:ext cx="8746989" cy="0"/>
            </a:xfrm>
            <a:prstGeom prst="line">
              <a:avLst/>
            </a:prstGeom>
            <a:ln w="41275" cmpd="dbl">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9" name="Up Arrow 18"/>
            <p:cNvSpPr/>
            <p:nvPr/>
          </p:nvSpPr>
          <p:spPr>
            <a:xfrm>
              <a:off x="109815" y="3381376"/>
              <a:ext cx="322203" cy="757436"/>
            </a:xfrm>
            <a:prstGeom prst="upArrow">
              <a:avLst>
                <a:gd name="adj1" fmla="val 100000"/>
                <a:gd name="adj2" fmla="val 29649"/>
              </a:avLst>
            </a:prstGeom>
            <a:noFill/>
            <a:ln w="12700">
              <a:solidFill>
                <a:srgbClr val="22B14C"/>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r"/>
              <a:r>
                <a:rPr lang="en-GB" sz="1600" dirty="0" smtClean="0">
                  <a:solidFill>
                    <a:srgbClr val="22B14C"/>
                  </a:solidFill>
                  <a:latin typeface="Segoe UI Semilight" panose="020B0402040204020203" pitchFamily="34" charset="0"/>
                  <a:cs typeface="Segoe UI Semilight" panose="020B0402040204020203" pitchFamily="34" charset="0"/>
                </a:rPr>
                <a:t>≥ 50%</a:t>
              </a:r>
              <a:endParaRPr lang="en-GB" sz="1600" dirty="0">
                <a:solidFill>
                  <a:srgbClr val="22B14C"/>
                </a:solidFill>
                <a:latin typeface="Segoe UI Semilight" panose="020B0402040204020203" pitchFamily="34" charset="0"/>
                <a:cs typeface="Segoe UI Semilight" panose="020B0402040204020203" pitchFamily="34" charset="0"/>
              </a:endParaRPr>
            </a:p>
          </p:txBody>
        </p:sp>
        <p:sp>
          <p:nvSpPr>
            <p:cNvPr id="20" name="Up Arrow 19"/>
            <p:cNvSpPr/>
            <p:nvPr/>
          </p:nvSpPr>
          <p:spPr>
            <a:xfrm flipV="1">
              <a:off x="109815" y="4189095"/>
              <a:ext cx="322203" cy="757871"/>
            </a:xfrm>
            <a:prstGeom prst="upArrow">
              <a:avLst>
                <a:gd name="adj1" fmla="val 100000"/>
                <a:gd name="adj2" fmla="val 29649"/>
              </a:avLst>
            </a:prstGeom>
            <a:noFill/>
            <a:ln w="12700">
              <a:solidFill>
                <a:srgbClr val="C00000"/>
              </a:solidFill>
            </a:ln>
          </p:spPr>
          <p:style>
            <a:lnRef idx="2">
              <a:schemeClr val="accent3"/>
            </a:lnRef>
            <a:fillRef idx="1">
              <a:schemeClr val="lt1"/>
            </a:fillRef>
            <a:effectRef idx="0">
              <a:schemeClr val="accent3"/>
            </a:effectRef>
            <a:fontRef idx="minor">
              <a:schemeClr val="dk1"/>
            </a:fontRef>
          </p:style>
          <p:txBody>
            <a:bodyPr vert="vert" wrap="none" lIns="0" tIns="0" rIns="0" bIns="0" rtlCol="0" anchor="ctr"/>
            <a:lstStyle/>
            <a:p>
              <a:r>
                <a:rPr lang="en-GB" sz="1600" dirty="0">
                  <a:solidFill>
                    <a:srgbClr val="C00000"/>
                  </a:solidFill>
                  <a:latin typeface="Segoe UI Semilight" panose="020B0402040204020203" pitchFamily="34" charset="0"/>
                  <a:cs typeface="Segoe UI Semilight" panose="020B0402040204020203" pitchFamily="34" charset="0"/>
                </a:rPr>
                <a:t>&lt;</a:t>
              </a:r>
              <a:r>
                <a:rPr lang="en-GB" sz="1600" dirty="0" smtClean="0">
                  <a:solidFill>
                    <a:srgbClr val="C00000"/>
                  </a:solidFill>
                  <a:latin typeface="Segoe UI Semilight" panose="020B0402040204020203" pitchFamily="34" charset="0"/>
                  <a:cs typeface="Segoe UI Semilight" panose="020B0402040204020203" pitchFamily="34" charset="0"/>
                </a:rPr>
                <a:t> 50%</a:t>
              </a:r>
              <a:endParaRPr lang="en-GB" sz="1600" dirty="0">
                <a:solidFill>
                  <a:srgbClr val="C00000"/>
                </a:solidFill>
                <a:latin typeface="Segoe UI Semilight" panose="020B0402040204020203" pitchFamily="34" charset="0"/>
                <a:cs typeface="Segoe UI Semilight" panose="020B0402040204020203" pitchFamily="34" charset="0"/>
              </a:endParaRPr>
            </a:p>
          </p:txBody>
        </p:sp>
      </p:grpSp>
    </p:spTree>
    <p:extLst>
      <p:ext uri="{BB962C8B-B14F-4D97-AF65-F5344CB8AC3E}">
        <p14:creationId xmlns:p14="http://schemas.microsoft.com/office/powerpoint/2010/main" val="47378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8"/>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par>
                          <p:cTn id="42" fill="hold">
                            <p:stCondLst>
                              <p:cond delay="500"/>
                            </p:stCondLst>
                            <p:childTnLst>
                              <p:par>
                                <p:cTn id="43" presetID="2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 fill="hold"/>
                                        <p:tgtEl>
                                          <p:spTgt spid="4"/>
                                        </p:tgtEl>
                                        <p:attrNameLst>
                                          <p:attrName>ppt_w</p:attrName>
                                        </p:attrNameLst>
                                      </p:cBhvr>
                                      <p:tavLst>
                                        <p:tav tm="0">
                                          <p:val>
                                            <p:fltVal val="0"/>
                                          </p:val>
                                        </p:tav>
                                        <p:tav tm="100000">
                                          <p:val>
                                            <p:strVal val="#ppt_w"/>
                                          </p:val>
                                        </p:tav>
                                      </p:tavLst>
                                    </p:anim>
                                    <p:anim calcmode="lin" valueType="num">
                                      <p:cBhvr>
                                        <p:cTn id="46" dur="100" fill="hold"/>
                                        <p:tgtEl>
                                          <p:spTgt spid="4"/>
                                        </p:tgtEl>
                                        <p:attrNameLst>
                                          <p:attrName>ppt_h</p:attrName>
                                        </p:attrNameLst>
                                      </p:cBhvr>
                                      <p:tavLst>
                                        <p:tav tm="0">
                                          <p:val>
                                            <p:fltVal val="0"/>
                                          </p:val>
                                        </p:tav>
                                        <p:tav tm="100000">
                                          <p:val>
                                            <p:strVal val="#ppt_h"/>
                                          </p:val>
                                        </p:tav>
                                      </p:tavLst>
                                    </p:anim>
                                  </p:childTnLst>
                                </p:cTn>
                              </p:par>
                            </p:childTnLst>
                          </p:cTn>
                        </p:par>
                        <p:par>
                          <p:cTn id="47" fill="hold">
                            <p:stCondLst>
                              <p:cond delay="600"/>
                            </p:stCondLst>
                            <p:childTnLst>
                              <p:par>
                                <p:cTn id="48" presetID="1"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30"/>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99"/>
                                          </p:stCondLst>
                                        </p:cTn>
                                        <p:tgtEl>
                                          <p:spTgt spid="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2"/>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5" grpId="0" animBg="1"/>
      <p:bldP spid="25" grpId="1" animBg="1"/>
      <p:bldP spid="21" grpId="0" animBg="1"/>
      <p:bldP spid="21" grpId="1" animBg="1"/>
      <p:bldP spid="22" grpId="0" animBg="1"/>
      <p:bldP spid="22" grpId="1" animBg="1"/>
      <p:bldP spid="24" grpId="0" animBg="1"/>
      <p:bldP spid="2" grpId="0" animBg="1"/>
      <p:bldP spid="2" grpId="1" animBg="1"/>
      <p:bldP spid="27" grpId="0" animBg="1"/>
      <p:bldP spid="27" grpId="1" animBg="1"/>
      <p:bldP spid="28" grpId="0" animBg="1"/>
      <p:bldP spid="28" grpId="1" animBg="1"/>
      <p:bldP spid="30" grpId="0" animBg="1"/>
      <p:bldP spid="30" grpId="1" animBg="1"/>
      <p:bldP spid="31" grpId="0" animBg="1"/>
      <p:bldP spid="3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C027C16-6AB3-E44B-9FB9-1EC5C3CD6D4B}" type="slidenum">
              <a:rPr lang="en-US" smtClean="0"/>
              <a:pPr/>
              <a:t>19</a:t>
            </a:fld>
            <a:endParaRPr lang="en-US" dirty="0"/>
          </a:p>
        </p:txBody>
      </p:sp>
      <p:pic>
        <p:nvPicPr>
          <p:cNvPr id="2" name="Content Placeholder 1"/>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5831" t="5861" r="5954" b="16547"/>
          <a:stretch/>
        </p:blipFill>
        <p:spPr>
          <a:xfrm>
            <a:off x="4938061" y="1453252"/>
            <a:ext cx="3843131" cy="2252869"/>
          </a:xfrm>
          <a:blipFill>
            <a:blip r:embed="rId3" cstate="screen">
              <a:extLst>
                <a:ext uri="{28A0092B-C50C-407E-A947-70E740481C1C}">
                  <a14:useLocalDpi xmlns:a14="http://schemas.microsoft.com/office/drawing/2010/main"/>
                </a:ext>
              </a:extLst>
            </a:blip>
            <a:stretch>
              <a:fillRect/>
            </a:stretch>
          </a:blipFill>
        </p:spPr>
      </p:pic>
      <p:pic>
        <p:nvPicPr>
          <p:cNvPr id="10244" name="Picture 4" descr="Image result for verwarmingsketel HR keurmerk"/>
          <p:cNvPicPr>
            <a:picLocks noChangeAspect="1" noChangeArrowheads="1"/>
          </p:cNvPicPr>
          <p:nvPr/>
        </p:nvPicPr>
        <p:blipFill rotWithShape="1">
          <a:blip r:embed="rId4">
            <a:extLst>
              <a:ext uri="{28A0092B-C50C-407E-A947-70E740481C1C}">
                <a14:useLocalDpi xmlns:a14="http://schemas.microsoft.com/office/drawing/2010/main" val="0"/>
              </a:ext>
            </a:extLst>
          </a:blip>
          <a:srcRect b="11322"/>
          <a:stretch/>
        </p:blipFill>
        <p:spPr bwMode="auto">
          <a:xfrm>
            <a:off x="3613563" y="3768263"/>
            <a:ext cx="3107797" cy="161211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ctrTitle"/>
          </p:nvPr>
        </p:nvSpPr>
        <p:spPr/>
        <p:txBody>
          <a:bodyPr/>
          <a:lstStyle/>
          <a:p>
            <a:pPr>
              <a:lnSpc>
                <a:spcPct val="150000"/>
              </a:lnSpc>
            </a:pPr>
            <a:r>
              <a:rPr lang="nl-BE" dirty="0"/>
              <a:t>Wat </a:t>
            </a:r>
            <a:r>
              <a:rPr lang="nl-BE" dirty="0" smtClean="0"/>
              <a:t>willen de burgers </a:t>
            </a:r>
            <a:br>
              <a:rPr lang="nl-BE" dirty="0" smtClean="0"/>
            </a:br>
            <a:r>
              <a:rPr lang="nl-BE" dirty="0" smtClean="0"/>
              <a:t>er </a:t>
            </a:r>
            <a:r>
              <a:rPr lang="nl-BE" dirty="0"/>
              <a:t>zelf aan </a:t>
            </a:r>
            <a:r>
              <a:rPr lang="nl-BE" dirty="0" smtClean="0"/>
              <a:t>doen?</a:t>
            </a:r>
            <a:endParaRPr lang="en-GB" dirty="0"/>
          </a:p>
        </p:txBody>
      </p:sp>
      <p:pic>
        <p:nvPicPr>
          <p:cNvPr id="10242" name="Picture 2" descr="Image result for zonnepanelen zonneboiler"/>
          <p:cNvPicPr>
            <a:picLocks noChangeAspect="1" noChangeArrowheads="1"/>
          </p:cNvPicPr>
          <p:nvPr/>
        </p:nvPicPr>
        <p:blipFill rotWithShape="1">
          <a:blip r:embed="rId5">
            <a:extLst>
              <a:ext uri="{28A0092B-C50C-407E-A947-70E740481C1C}">
                <a14:useLocalDpi xmlns:a14="http://schemas.microsoft.com/office/drawing/2010/main" val="0"/>
              </a:ext>
            </a:extLst>
          </a:blip>
          <a:srcRect l="17858" r="11849" b="11248"/>
          <a:stretch/>
        </p:blipFill>
        <p:spPr bwMode="auto">
          <a:xfrm>
            <a:off x="6760400" y="3756449"/>
            <a:ext cx="2014331" cy="1623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6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11" name="Tekstvak 10"/>
          <p:cNvSpPr txBox="1"/>
          <p:nvPr/>
        </p:nvSpPr>
        <p:spPr>
          <a:xfrm>
            <a:off x="179512" y="1222262"/>
            <a:ext cx="1584176" cy="306467"/>
          </a:xfrm>
          <a:prstGeom prst="roundRect">
            <a:avLst/>
          </a:prstGeom>
          <a:solidFill>
            <a:schemeClr val="bg1"/>
          </a:solidFill>
          <a:ln w="28575">
            <a:solidFill>
              <a:srgbClr val="3E7800"/>
            </a:solidFill>
          </a:ln>
        </p:spPr>
        <p:txBody>
          <a:bodyPr wrap="square" rtlCol="0">
            <a:spAutoFit/>
          </a:bodyPr>
          <a:lstStyle/>
          <a:p>
            <a:pPr marL="216000" defTabSz="914400"/>
            <a:r>
              <a:rPr lang="nl-BE" sz="1200" dirty="0" err="1" smtClean="0">
                <a:solidFill>
                  <a:srgbClr val="003300"/>
                </a:solidFill>
                <a:latin typeface="Arial" pitchFamily="34" charset="0"/>
                <a:cs typeface="Arial" pitchFamily="34" charset="0"/>
              </a:rPr>
              <a:t>Objectif</a:t>
            </a:r>
            <a:endParaRPr lang="nl-BE" sz="1200" dirty="0" smtClean="0">
              <a:solidFill>
                <a:srgbClr val="003300"/>
              </a:solidFill>
              <a:latin typeface="Arial" pitchFamily="34" charset="0"/>
              <a:cs typeface="Arial" pitchFamily="34" charset="0"/>
            </a:endParaRPr>
          </a:p>
        </p:txBody>
      </p:sp>
      <p:sp>
        <p:nvSpPr>
          <p:cNvPr id="12" name="Tijdelijke aanduiding voor tekst 13"/>
          <p:cNvSpPr txBox="1">
            <a:spLocks/>
          </p:cNvSpPr>
          <p:nvPr/>
        </p:nvSpPr>
        <p:spPr>
          <a:xfrm rot="5400000">
            <a:off x="143508" y="1330274"/>
            <a:ext cx="432048"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200" b="1" i="1" spc="50" dirty="0">
              <a:solidFill>
                <a:srgbClr val="F2F4F3"/>
              </a:solidFill>
              <a:latin typeface="Arial" pitchFamily="34" charset="0"/>
              <a:cs typeface="Arial" pitchFamily="34" charset="0"/>
            </a:endParaRPr>
          </a:p>
        </p:txBody>
      </p:sp>
      <p:sp>
        <p:nvSpPr>
          <p:cNvPr id="20" name="Tijdelijke aanduiding voor tekst 7"/>
          <p:cNvSpPr txBox="1">
            <a:spLocks/>
          </p:cNvSpPr>
          <p:nvPr/>
        </p:nvSpPr>
        <p:spPr>
          <a:xfrm>
            <a:off x="1835696" y="1222261"/>
            <a:ext cx="7272808" cy="582779"/>
          </a:xfrm>
          <a:prstGeom prst="rect">
            <a:avLst/>
          </a:prstGeom>
          <a:solidFill>
            <a:schemeClr val="bg1">
              <a:lumMod val="85000"/>
            </a:schemeClr>
          </a:solidFill>
          <a:effectLst/>
        </p:spPr>
        <p:txBody>
          <a:bodyPr>
            <a:noAutofit/>
          </a:bodyPr>
          <a:lstStyle/>
          <a:p>
            <a:pPr defTabSz="914400">
              <a:lnSpc>
                <a:spcPct val="150000"/>
              </a:lnSpc>
            </a:pPr>
            <a:r>
              <a:rPr lang="nl-BE" sz="1200" dirty="0">
                <a:solidFill>
                  <a:srgbClr val="13353D"/>
                </a:solidFill>
                <a:latin typeface="Arial" pitchFamily="34" charset="0"/>
                <a:cs typeface="Arial" pitchFamily="34" charset="0"/>
              </a:rPr>
              <a:t>En </a:t>
            </a:r>
            <a:r>
              <a:rPr lang="nl-BE" sz="1200" dirty="0" err="1">
                <a:solidFill>
                  <a:srgbClr val="13353D"/>
                </a:solidFill>
                <a:latin typeface="Arial" pitchFamily="34" charset="0"/>
                <a:cs typeface="Arial" pitchFamily="34" charset="0"/>
              </a:rPr>
              <a:t>savoir</a:t>
            </a:r>
            <a:r>
              <a:rPr lang="nl-BE" sz="1200" dirty="0">
                <a:solidFill>
                  <a:srgbClr val="13353D"/>
                </a:solidFill>
                <a:latin typeface="Arial" pitchFamily="34" charset="0"/>
                <a:cs typeface="Arial" pitchFamily="34" charset="0"/>
              </a:rPr>
              <a:t> </a:t>
            </a:r>
            <a:r>
              <a:rPr lang="nl-BE" sz="1200" dirty="0" err="1">
                <a:solidFill>
                  <a:srgbClr val="13353D"/>
                </a:solidFill>
                <a:latin typeface="Arial" pitchFamily="34" charset="0"/>
                <a:cs typeface="Arial" pitchFamily="34" charset="0"/>
              </a:rPr>
              <a:t>davantage</a:t>
            </a:r>
            <a:r>
              <a:rPr lang="nl-BE" sz="1200" dirty="0">
                <a:solidFill>
                  <a:srgbClr val="13353D"/>
                </a:solidFill>
                <a:latin typeface="Arial" pitchFamily="34" charset="0"/>
                <a:cs typeface="Arial" pitchFamily="34" charset="0"/>
              </a:rPr>
              <a:t> </a:t>
            </a:r>
            <a:r>
              <a:rPr lang="nl-BE" sz="1200" dirty="0" err="1">
                <a:solidFill>
                  <a:srgbClr val="13353D"/>
                </a:solidFill>
                <a:latin typeface="Arial" pitchFamily="34" charset="0"/>
                <a:cs typeface="Arial" pitchFamily="34" charset="0"/>
              </a:rPr>
              <a:t>sur</a:t>
            </a:r>
            <a:r>
              <a:rPr lang="nl-BE" sz="1200" dirty="0">
                <a:solidFill>
                  <a:srgbClr val="13353D"/>
                </a:solidFill>
                <a:latin typeface="Arial" pitchFamily="34" charset="0"/>
                <a:cs typeface="Arial" pitchFamily="34" charset="0"/>
              </a:rPr>
              <a:t> l</a:t>
            </a:r>
            <a:r>
              <a:rPr lang="fr-FR" sz="1200" dirty="0">
                <a:solidFill>
                  <a:srgbClr val="13353D"/>
                </a:solidFill>
                <a:latin typeface="Arial" pitchFamily="34" charset="0"/>
                <a:cs typeface="Arial" pitchFamily="34" charset="0"/>
              </a:rPr>
              <a:t>es </a:t>
            </a:r>
            <a:r>
              <a:rPr lang="fr-FR" sz="1200" dirty="0" smtClean="0">
                <a:solidFill>
                  <a:srgbClr val="13353D"/>
                </a:solidFill>
                <a:latin typeface="Arial" pitchFamily="34" charset="0"/>
                <a:cs typeface="Arial" pitchFamily="34" charset="0"/>
              </a:rPr>
              <a:t>connaissances, l</a:t>
            </a:r>
            <a:r>
              <a:rPr lang="nl-BE" sz="1200" dirty="0" smtClean="0">
                <a:solidFill>
                  <a:srgbClr val="003300"/>
                </a:solidFill>
                <a:latin typeface="Arial" pitchFamily="34" charset="0"/>
                <a:cs typeface="Arial" pitchFamily="34" charset="0"/>
              </a:rPr>
              <a:t>’</a:t>
            </a:r>
            <a:r>
              <a:rPr lang="nl-BE" sz="1200" dirty="0" err="1" smtClean="0">
                <a:solidFill>
                  <a:srgbClr val="003300"/>
                </a:solidFill>
                <a:latin typeface="Arial" pitchFamily="34" charset="0"/>
                <a:cs typeface="Arial" pitchFamily="34" charset="0"/>
              </a:rPr>
              <a:t>interprétation</a:t>
            </a:r>
            <a:r>
              <a:rPr lang="nl-BE" sz="1200" dirty="0" smtClean="0">
                <a:solidFill>
                  <a:srgbClr val="003300"/>
                </a:solidFill>
                <a:latin typeface="Arial" pitchFamily="34" charset="0"/>
                <a:cs typeface="Arial" pitchFamily="34" charset="0"/>
              </a:rPr>
              <a:t> </a:t>
            </a:r>
            <a:r>
              <a:rPr lang="nl-BE" sz="1200" dirty="0" err="1" smtClean="0">
                <a:solidFill>
                  <a:srgbClr val="003300"/>
                </a:solidFill>
                <a:latin typeface="Arial" pitchFamily="34" charset="0"/>
                <a:cs typeface="Arial" pitchFamily="34" charset="0"/>
              </a:rPr>
              <a:t>subjective</a:t>
            </a:r>
            <a:r>
              <a:rPr lang="nl-BE" sz="1200" dirty="0" smtClean="0">
                <a:solidFill>
                  <a:srgbClr val="003300"/>
                </a:solidFill>
                <a:latin typeface="Arial" pitchFamily="34" charset="0"/>
                <a:cs typeface="Arial" pitchFamily="34" charset="0"/>
              </a:rPr>
              <a:t> et </a:t>
            </a:r>
            <a:r>
              <a:rPr lang="fr-FR" sz="1200" dirty="0" smtClean="0">
                <a:solidFill>
                  <a:srgbClr val="13353D"/>
                </a:solidFill>
                <a:latin typeface="Arial" pitchFamily="34" charset="0"/>
                <a:cs typeface="Arial" pitchFamily="34" charset="0"/>
              </a:rPr>
              <a:t>l’attitude </a:t>
            </a:r>
            <a:r>
              <a:rPr lang="fr-FR" sz="1200" dirty="0">
                <a:solidFill>
                  <a:srgbClr val="13353D"/>
                </a:solidFill>
                <a:latin typeface="Arial" pitchFamily="34" charset="0"/>
                <a:cs typeface="Arial" pitchFamily="34" charset="0"/>
              </a:rPr>
              <a:t>personnelle / la disposition à agir soi-même</a:t>
            </a:r>
            <a:endParaRPr lang="nl-BE" sz="1200" dirty="0">
              <a:solidFill>
                <a:srgbClr val="13353D"/>
              </a:solidFill>
              <a:latin typeface="Arial" pitchFamily="34" charset="0"/>
              <a:cs typeface="Arial" pitchFamily="34" charset="0"/>
            </a:endParaRPr>
          </a:p>
          <a:p>
            <a:pPr defTabSz="914400">
              <a:lnSpc>
                <a:spcPct val="150000"/>
              </a:lnSpc>
            </a:pPr>
            <a:endParaRPr lang="nl-BE" sz="1200" dirty="0">
              <a:solidFill>
                <a:srgbClr val="003300"/>
              </a:solidFill>
              <a:latin typeface="Arial" pitchFamily="34" charset="0"/>
              <a:cs typeface="Arial" pitchFamily="34" charset="0"/>
            </a:endParaRPr>
          </a:p>
          <a:p>
            <a:pPr defTabSz="914400">
              <a:lnSpc>
                <a:spcPct val="150000"/>
              </a:lnSpc>
            </a:pPr>
            <a:endParaRPr lang="nl-BE" sz="1200" dirty="0">
              <a:solidFill>
                <a:srgbClr val="13353D"/>
              </a:solidFill>
              <a:latin typeface="Arial" pitchFamily="34" charset="0"/>
              <a:cs typeface="Arial" pitchFamily="34" charset="0"/>
            </a:endParaRPr>
          </a:p>
        </p:txBody>
      </p:sp>
      <p:sp>
        <p:nvSpPr>
          <p:cNvPr id="13" name="Tekstvak 12"/>
          <p:cNvSpPr txBox="1"/>
          <p:nvPr/>
        </p:nvSpPr>
        <p:spPr>
          <a:xfrm>
            <a:off x="179512" y="2008350"/>
            <a:ext cx="1584176" cy="306467"/>
          </a:xfrm>
          <a:prstGeom prst="roundRect">
            <a:avLst/>
          </a:prstGeom>
          <a:solidFill>
            <a:schemeClr val="bg1"/>
          </a:solidFill>
          <a:ln w="28575">
            <a:solidFill>
              <a:srgbClr val="3E7800"/>
            </a:solidFill>
          </a:ln>
        </p:spPr>
        <p:txBody>
          <a:bodyPr wrap="square" rtlCol="0">
            <a:spAutoFit/>
          </a:bodyPr>
          <a:lstStyle/>
          <a:p>
            <a:pPr marL="216000" defTabSz="914400"/>
            <a:r>
              <a:rPr lang="nl-BE" sz="1200" dirty="0" smtClean="0">
                <a:solidFill>
                  <a:srgbClr val="003300"/>
                </a:solidFill>
                <a:latin typeface="Arial" pitchFamily="34" charset="0"/>
                <a:cs typeface="Arial" pitchFamily="34" charset="0"/>
              </a:rPr>
              <a:t>Public </a:t>
            </a:r>
            <a:r>
              <a:rPr lang="nl-BE" sz="1200" dirty="0" err="1" smtClean="0">
                <a:solidFill>
                  <a:srgbClr val="003300"/>
                </a:solidFill>
                <a:latin typeface="Arial" pitchFamily="34" charset="0"/>
                <a:cs typeface="Arial" pitchFamily="34" charset="0"/>
              </a:rPr>
              <a:t>cible</a:t>
            </a:r>
            <a:endParaRPr lang="nl-BE" sz="1200" dirty="0" smtClean="0">
              <a:solidFill>
                <a:srgbClr val="003300"/>
              </a:solidFill>
              <a:latin typeface="Arial" pitchFamily="34" charset="0"/>
              <a:cs typeface="Arial" pitchFamily="34" charset="0"/>
            </a:endParaRPr>
          </a:p>
        </p:txBody>
      </p:sp>
      <p:sp>
        <p:nvSpPr>
          <p:cNvPr id="15" name="Tijdelijke aanduiding voor tekst 13"/>
          <p:cNvSpPr txBox="1">
            <a:spLocks/>
          </p:cNvSpPr>
          <p:nvPr/>
        </p:nvSpPr>
        <p:spPr>
          <a:xfrm rot="5400000">
            <a:off x="143508" y="2116362"/>
            <a:ext cx="432048"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200" b="1" i="1" spc="50" dirty="0">
              <a:solidFill>
                <a:srgbClr val="F2F4F3"/>
              </a:solidFill>
              <a:latin typeface="Arial" pitchFamily="34" charset="0"/>
              <a:cs typeface="Arial" pitchFamily="34" charset="0"/>
            </a:endParaRPr>
          </a:p>
        </p:txBody>
      </p:sp>
      <p:sp>
        <p:nvSpPr>
          <p:cNvPr id="16" name="Tijdelijke aanduiding voor tekst 7"/>
          <p:cNvSpPr txBox="1">
            <a:spLocks/>
          </p:cNvSpPr>
          <p:nvPr/>
        </p:nvSpPr>
        <p:spPr>
          <a:xfrm>
            <a:off x="1835696" y="2008350"/>
            <a:ext cx="7272808" cy="360040"/>
          </a:xfrm>
          <a:prstGeom prst="rect">
            <a:avLst/>
          </a:prstGeom>
          <a:solidFill>
            <a:schemeClr val="bg1">
              <a:lumMod val="85000"/>
            </a:schemeClr>
          </a:solidFill>
          <a:effectLst/>
        </p:spPr>
        <p:txBody>
          <a:bodyPr>
            <a:noAutofit/>
          </a:bodyPr>
          <a:lstStyle/>
          <a:p>
            <a:pPr defTabSz="914400">
              <a:lnSpc>
                <a:spcPct val="150000"/>
              </a:lnSpc>
            </a:pPr>
            <a:r>
              <a:rPr lang="nl-BE" sz="1200" dirty="0" smtClean="0">
                <a:solidFill>
                  <a:srgbClr val="13353D"/>
                </a:solidFill>
                <a:latin typeface="Arial" pitchFamily="34" charset="0"/>
                <a:cs typeface="Arial" pitchFamily="34" charset="0"/>
              </a:rPr>
              <a:t>16-75 </a:t>
            </a:r>
            <a:r>
              <a:rPr lang="nl-BE" sz="1200" dirty="0" err="1" smtClean="0">
                <a:solidFill>
                  <a:srgbClr val="13353D"/>
                </a:solidFill>
                <a:latin typeface="Arial" pitchFamily="34" charset="0"/>
                <a:cs typeface="Arial" pitchFamily="34" charset="0"/>
              </a:rPr>
              <a:t>ans</a:t>
            </a:r>
            <a:endParaRPr lang="nl-BE" sz="1200" dirty="0" smtClean="0">
              <a:solidFill>
                <a:srgbClr val="13353D"/>
              </a:solidFill>
              <a:latin typeface="Arial" pitchFamily="34" charset="0"/>
              <a:cs typeface="Arial" pitchFamily="34" charset="0"/>
            </a:endParaRPr>
          </a:p>
        </p:txBody>
      </p:sp>
      <p:sp>
        <p:nvSpPr>
          <p:cNvPr id="18" name="Tekstvak 17"/>
          <p:cNvSpPr txBox="1"/>
          <p:nvPr/>
        </p:nvSpPr>
        <p:spPr>
          <a:xfrm>
            <a:off x="179512" y="2662461"/>
            <a:ext cx="1584176" cy="360000"/>
          </a:xfrm>
          <a:prstGeom prst="roundRect">
            <a:avLst/>
          </a:prstGeom>
          <a:solidFill>
            <a:schemeClr val="bg1"/>
          </a:solidFill>
          <a:ln w="28575">
            <a:solidFill>
              <a:srgbClr val="3E7800"/>
            </a:solidFill>
          </a:ln>
        </p:spPr>
        <p:txBody>
          <a:bodyPr wrap="square" rtlCol="0">
            <a:spAutoFit/>
          </a:bodyPr>
          <a:lstStyle/>
          <a:p>
            <a:pPr marL="216000" defTabSz="914400"/>
            <a:r>
              <a:rPr lang="nl-BE" sz="1200" dirty="0" err="1" smtClean="0">
                <a:solidFill>
                  <a:srgbClr val="003300"/>
                </a:solidFill>
                <a:latin typeface="Arial" pitchFamily="34" charset="0"/>
                <a:cs typeface="Arial" pitchFamily="34" charset="0"/>
              </a:rPr>
              <a:t>Echantillon</a:t>
            </a:r>
            <a:endParaRPr lang="nl-BE" sz="1200" dirty="0" smtClean="0">
              <a:solidFill>
                <a:srgbClr val="003300"/>
              </a:solidFill>
              <a:latin typeface="Arial" pitchFamily="34" charset="0"/>
              <a:cs typeface="Arial" pitchFamily="34" charset="0"/>
            </a:endParaRPr>
          </a:p>
        </p:txBody>
      </p:sp>
      <p:sp>
        <p:nvSpPr>
          <p:cNvPr id="19" name="Tijdelijke aanduiding voor tekst 13"/>
          <p:cNvSpPr txBox="1">
            <a:spLocks/>
          </p:cNvSpPr>
          <p:nvPr/>
        </p:nvSpPr>
        <p:spPr>
          <a:xfrm rot="5400000">
            <a:off x="71500" y="2770434"/>
            <a:ext cx="576064"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200" b="1" i="1" spc="50" dirty="0">
              <a:solidFill>
                <a:srgbClr val="F2F4F3"/>
              </a:solidFill>
              <a:latin typeface="Arial" pitchFamily="34" charset="0"/>
              <a:cs typeface="Arial" pitchFamily="34" charset="0"/>
            </a:endParaRPr>
          </a:p>
        </p:txBody>
      </p:sp>
      <p:sp>
        <p:nvSpPr>
          <p:cNvPr id="24" name="Tijdelijke aanduiding voor tekst 7"/>
          <p:cNvSpPr txBox="1">
            <a:spLocks/>
          </p:cNvSpPr>
          <p:nvPr/>
        </p:nvSpPr>
        <p:spPr>
          <a:xfrm>
            <a:off x="1835696" y="2571699"/>
            <a:ext cx="7272808" cy="620069"/>
          </a:xfrm>
          <a:prstGeom prst="rect">
            <a:avLst/>
          </a:prstGeom>
          <a:solidFill>
            <a:schemeClr val="bg1">
              <a:lumMod val="85000"/>
            </a:schemeClr>
          </a:solidFill>
          <a:effectLst/>
        </p:spPr>
        <p:txBody>
          <a:bodyPr>
            <a:noAutofit/>
          </a:bodyPr>
          <a:lstStyle/>
          <a:p>
            <a:pPr defTabSz="914400">
              <a:lnSpc>
                <a:spcPct val="150000"/>
              </a:lnSpc>
            </a:pPr>
            <a:r>
              <a:rPr lang="nl-BE" sz="1200" dirty="0" smtClean="0">
                <a:solidFill>
                  <a:srgbClr val="13353D"/>
                </a:solidFill>
                <a:latin typeface="Arial" pitchFamily="34" charset="0"/>
                <a:cs typeface="Arial" pitchFamily="34" charset="0"/>
              </a:rPr>
              <a:t>1500 interviews </a:t>
            </a:r>
            <a:r>
              <a:rPr lang="nl-BE" sz="1200" dirty="0" err="1" smtClean="0">
                <a:solidFill>
                  <a:srgbClr val="13353D"/>
                </a:solidFill>
                <a:latin typeface="Arial" pitchFamily="34" charset="0"/>
                <a:cs typeface="Arial" pitchFamily="34" charset="0"/>
              </a:rPr>
              <a:t>représentatives</a:t>
            </a:r>
            <a:r>
              <a:rPr lang="nl-BE" sz="1200" dirty="0" smtClean="0">
                <a:solidFill>
                  <a:srgbClr val="13353D"/>
                </a:solidFill>
                <a:latin typeface="Arial" pitchFamily="34" charset="0"/>
                <a:cs typeface="Arial" pitchFamily="34" charset="0"/>
              </a:rPr>
              <a:t> au niveau du </a:t>
            </a:r>
            <a:r>
              <a:rPr lang="nl-BE" sz="1200" dirty="0" err="1" smtClean="0">
                <a:solidFill>
                  <a:srgbClr val="13353D"/>
                </a:solidFill>
                <a:latin typeface="Arial" pitchFamily="34" charset="0"/>
                <a:cs typeface="Arial" pitchFamily="34" charset="0"/>
              </a:rPr>
              <a:t>sexe</a:t>
            </a:r>
            <a:r>
              <a:rPr lang="nl-BE" sz="1200" dirty="0" smtClean="0">
                <a:solidFill>
                  <a:srgbClr val="13353D"/>
                </a:solidFill>
                <a:latin typeface="Arial" pitchFamily="34" charset="0"/>
                <a:cs typeface="Arial" pitchFamily="34" charset="0"/>
              </a:rPr>
              <a:t>, de la </a:t>
            </a:r>
            <a:r>
              <a:rPr lang="nl-BE" sz="1200" dirty="0" err="1" smtClean="0">
                <a:solidFill>
                  <a:srgbClr val="13353D"/>
                </a:solidFill>
                <a:latin typeface="Arial" pitchFamily="34" charset="0"/>
                <a:cs typeface="Arial" pitchFamily="34" charset="0"/>
              </a:rPr>
              <a:t>région</a:t>
            </a:r>
            <a:r>
              <a:rPr lang="nl-BE" sz="1200" dirty="0" smtClean="0">
                <a:solidFill>
                  <a:srgbClr val="13353D"/>
                </a:solidFill>
                <a:latin typeface="Arial" pitchFamily="34" charset="0"/>
                <a:cs typeface="Arial" pitchFamily="34" charset="0"/>
              </a:rPr>
              <a:t>, de </a:t>
            </a:r>
            <a:r>
              <a:rPr lang="nl-BE" sz="1200" dirty="0" err="1" smtClean="0">
                <a:solidFill>
                  <a:srgbClr val="13353D"/>
                </a:solidFill>
                <a:latin typeface="Arial" pitchFamily="34" charset="0"/>
                <a:cs typeface="Arial" pitchFamily="34" charset="0"/>
              </a:rPr>
              <a:t>l’âge</a:t>
            </a:r>
            <a:r>
              <a:rPr lang="nl-BE" sz="1200" dirty="0" smtClean="0">
                <a:solidFill>
                  <a:srgbClr val="13353D"/>
                </a:solidFill>
                <a:latin typeface="Arial" pitchFamily="34" charset="0"/>
                <a:cs typeface="Arial" pitchFamily="34" charset="0"/>
              </a:rPr>
              <a:t> et du </a:t>
            </a:r>
            <a:r>
              <a:rPr lang="nl-BE" sz="1200" dirty="0" err="1" smtClean="0">
                <a:solidFill>
                  <a:srgbClr val="13353D"/>
                </a:solidFill>
                <a:latin typeface="Arial" pitchFamily="34" charset="0"/>
                <a:cs typeface="Arial" pitchFamily="34" charset="0"/>
              </a:rPr>
              <a:t>degré</a:t>
            </a:r>
            <a:r>
              <a:rPr lang="nl-BE" sz="1200" dirty="0" smtClean="0">
                <a:solidFill>
                  <a:srgbClr val="13353D"/>
                </a:solidFill>
                <a:latin typeface="Arial" pitchFamily="34" charset="0"/>
                <a:cs typeface="Arial" pitchFamily="34" charset="0"/>
              </a:rPr>
              <a:t> </a:t>
            </a:r>
            <a:r>
              <a:rPr lang="nl-BE" sz="1200" dirty="0" err="1" smtClean="0">
                <a:solidFill>
                  <a:srgbClr val="13353D"/>
                </a:solidFill>
                <a:latin typeface="Arial" pitchFamily="34" charset="0"/>
                <a:cs typeface="Arial" pitchFamily="34" charset="0"/>
              </a:rPr>
              <a:t>d’urbanisation</a:t>
            </a:r>
            <a:r>
              <a:rPr lang="nl-BE" sz="1200" dirty="0">
                <a:solidFill>
                  <a:srgbClr val="13353D"/>
                </a:solidFill>
                <a:latin typeface="Arial" pitchFamily="34" charset="0"/>
                <a:cs typeface="Arial" pitchFamily="34" charset="0"/>
              </a:rPr>
              <a:t> </a:t>
            </a:r>
            <a:r>
              <a:rPr lang="nl-BE" sz="1200" dirty="0" err="1" smtClean="0">
                <a:solidFill>
                  <a:srgbClr val="13353D"/>
                </a:solidFill>
                <a:latin typeface="Arial" pitchFamily="34" charset="0"/>
                <a:cs typeface="Arial" pitchFamily="34" charset="0"/>
              </a:rPr>
              <a:t>réponse</a:t>
            </a:r>
            <a:r>
              <a:rPr lang="nl-BE" sz="1200" dirty="0" smtClean="0">
                <a:solidFill>
                  <a:srgbClr val="13353D"/>
                </a:solidFill>
                <a:latin typeface="Arial" pitchFamily="34" charset="0"/>
                <a:cs typeface="Arial" pitchFamily="34" charset="0"/>
              </a:rPr>
              <a:t>: 24%  (73% </a:t>
            </a:r>
            <a:r>
              <a:rPr lang="nl-BE" sz="1200" dirty="0" err="1" smtClean="0">
                <a:solidFill>
                  <a:srgbClr val="13353D"/>
                </a:solidFill>
                <a:latin typeface="Arial" pitchFamily="34" charset="0"/>
                <a:cs typeface="Arial" pitchFamily="34" charset="0"/>
              </a:rPr>
              <a:t>postal</a:t>
            </a:r>
            <a:r>
              <a:rPr lang="nl-BE" sz="1200" dirty="0" smtClean="0">
                <a:solidFill>
                  <a:srgbClr val="13353D"/>
                </a:solidFill>
                <a:latin typeface="Arial" pitchFamily="34" charset="0"/>
                <a:cs typeface="Arial" pitchFamily="34" charset="0"/>
              </a:rPr>
              <a:t> / 27% online)</a:t>
            </a:r>
          </a:p>
        </p:txBody>
      </p:sp>
      <p:sp>
        <p:nvSpPr>
          <p:cNvPr id="25" name="Tekstvak 24"/>
          <p:cNvSpPr txBox="1"/>
          <p:nvPr/>
        </p:nvSpPr>
        <p:spPr>
          <a:xfrm>
            <a:off x="179512" y="3454509"/>
            <a:ext cx="1584176" cy="360000"/>
          </a:xfrm>
          <a:prstGeom prst="roundRect">
            <a:avLst/>
          </a:prstGeom>
          <a:solidFill>
            <a:schemeClr val="bg1"/>
          </a:solidFill>
          <a:ln w="28575">
            <a:solidFill>
              <a:srgbClr val="3E7800"/>
            </a:solidFill>
          </a:ln>
        </p:spPr>
        <p:txBody>
          <a:bodyPr wrap="square" rtlCol="0">
            <a:spAutoFit/>
          </a:bodyPr>
          <a:lstStyle/>
          <a:p>
            <a:pPr marL="216000" defTabSz="914400"/>
            <a:r>
              <a:rPr lang="nl-BE" sz="1200" dirty="0" err="1" smtClean="0">
                <a:solidFill>
                  <a:srgbClr val="003300"/>
                </a:solidFill>
                <a:latin typeface="Arial" pitchFamily="34" charset="0"/>
                <a:cs typeface="Arial" pitchFamily="34" charset="0"/>
              </a:rPr>
              <a:t>Période</a:t>
            </a:r>
            <a:endParaRPr lang="nl-BE" sz="1200" dirty="0" smtClean="0">
              <a:solidFill>
                <a:srgbClr val="003300"/>
              </a:solidFill>
              <a:latin typeface="Arial" pitchFamily="34" charset="0"/>
              <a:cs typeface="Arial" pitchFamily="34" charset="0"/>
            </a:endParaRPr>
          </a:p>
        </p:txBody>
      </p:sp>
      <p:sp>
        <p:nvSpPr>
          <p:cNvPr id="27" name="Tijdelijke aanduiding voor tekst 13"/>
          <p:cNvSpPr txBox="1">
            <a:spLocks/>
          </p:cNvSpPr>
          <p:nvPr/>
        </p:nvSpPr>
        <p:spPr>
          <a:xfrm rot="5400000">
            <a:off x="71500" y="3634530"/>
            <a:ext cx="576064"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200" b="1" i="1" spc="50" dirty="0">
              <a:solidFill>
                <a:srgbClr val="F2F4F3"/>
              </a:solidFill>
              <a:latin typeface="Arial" pitchFamily="34" charset="0"/>
              <a:cs typeface="Arial" pitchFamily="34" charset="0"/>
            </a:endParaRPr>
          </a:p>
        </p:txBody>
      </p:sp>
      <p:sp>
        <p:nvSpPr>
          <p:cNvPr id="28" name="Tijdelijke aanduiding voor tekst 7"/>
          <p:cNvSpPr txBox="1">
            <a:spLocks/>
          </p:cNvSpPr>
          <p:nvPr/>
        </p:nvSpPr>
        <p:spPr>
          <a:xfrm>
            <a:off x="1835696" y="3454510"/>
            <a:ext cx="7272808" cy="360040"/>
          </a:xfrm>
          <a:prstGeom prst="rect">
            <a:avLst/>
          </a:prstGeom>
          <a:solidFill>
            <a:schemeClr val="bg1">
              <a:lumMod val="85000"/>
            </a:schemeClr>
          </a:solidFill>
          <a:effectLst/>
        </p:spPr>
        <p:txBody>
          <a:bodyPr>
            <a:noAutofit/>
          </a:bodyPr>
          <a:lstStyle/>
          <a:p>
            <a:pPr defTabSz="914400">
              <a:lnSpc>
                <a:spcPct val="150000"/>
              </a:lnSpc>
            </a:pPr>
            <a:r>
              <a:rPr lang="nl-BE" sz="1200" dirty="0" smtClean="0">
                <a:solidFill>
                  <a:srgbClr val="13353D"/>
                </a:solidFill>
                <a:latin typeface="Arial" pitchFamily="34" charset="0"/>
                <a:cs typeface="Arial" pitchFamily="34" charset="0"/>
              </a:rPr>
              <a:t>15 </a:t>
            </a:r>
            <a:r>
              <a:rPr lang="nl-BE" sz="1200" dirty="0" err="1" smtClean="0">
                <a:solidFill>
                  <a:srgbClr val="13353D"/>
                </a:solidFill>
                <a:latin typeface="Arial" pitchFamily="34" charset="0"/>
                <a:cs typeface="Arial" pitchFamily="34" charset="0"/>
              </a:rPr>
              <a:t>mai</a:t>
            </a:r>
            <a:r>
              <a:rPr lang="nl-BE" sz="1200" dirty="0" smtClean="0">
                <a:solidFill>
                  <a:srgbClr val="13353D"/>
                </a:solidFill>
                <a:latin typeface="Arial" pitchFamily="34" charset="0"/>
                <a:cs typeface="Arial" pitchFamily="34" charset="0"/>
              </a:rPr>
              <a:t> – 30 juin 2017</a:t>
            </a:r>
          </a:p>
        </p:txBody>
      </p:sp>
      <p:sp>
        <p:nvSpPr>
          <p:cNvPr id="29" name="Tekstvak 28"/>
          <p:cNvSpPr txBox="1"/>
          <p:nvPr/>
        </p:nvSpPr>
        <p:spPr>
          <a:xfrm>
            <a:off x="179512" y="4370362"/>
            <a:ext cx="1584176" cy="306467"/>
          </a:xfrm>
          <a:prstGeom prst="roundRect">
            <a:avLst/>
          </a:prstGeom>
          <a:solidFill>
            <a:schemeClr val="bg1"/>
          </a:solidFill>
          <a:ln w="28575">
            <a:solidFill>
              <a:srgbClr val="3E7800"/>
            </a:solidFill>
          </a:ln>
        </p:spPr>
        <p:txBody>
          <a:bodyPr wrap="square" rtlCol="0">
            <a:spAutoFit/>
          </a:bodyPr>
          <a:lstStyle/>
          <a:p>
            <a:pPr marL="216000" defTabSz="914400"/>
            <a:r>
              <a:rPr lang="nl-BE" sz="1200" dirty="0" smtClean="0">
                <a:solidFill>
                  <a:srgbClr val="003300"/>
                </a:solidFill>
                <a:latin typeface="Arial" pitchFamily="34" charset="0"/>
                <a:cs typeface="Arial" pitchFamily="34" charset="0"/>
              </a:rPr>
              <a:t>Méthode</a:t>
            </a:r>
          </a:p>
        </p:txBody>
      </p:sp>
      <p:sp>
        <p:nvSpPr>
          <p:cNvPr id="30" name="Tijdelijke aanduiding voor tekst 13"/>
          <p:cNvSpPr txBox="1">
            <a:spLocks/>
          </p:cNvSpPr>
          <p:nvPr/>
        </p:nvSpPr>
        <p:spPr>
          <a:xfrm rot="5400000">
            <a:off x="62282" y="4507844"/>
            <a:ext cx="594499"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200" b="1" i="1" spc="50" dirty="0">
              <a:solidFill>
                <a:srgbClr val="F2F4F3"/>
              </a:solidFill>
              <a:latin typeface="Arial" pitchFamily="34" charset="0"/>
              <a:cs typeface="Arial" pitchFamily="34" charset="0"/>
            </a:endParaRPr>
          </a:p>
        </p:txBody>
      </p:sp>
      <p:sp>
        <p:nvSpPr>
          <p:cNvPr id="31" name="Tijdelijke aanduiding voor tekst 7"/>
          <p:cNvSpPr txBox="1">
            <a:spLocks/>
          </p:cNvSpPr>
          <p:nvPr/>
        </p:nvSpPr>
        <p:spPr>
          <a:xfrm>
            <a:off x="1835696" y="4318606"/>
            <a:ext cx="7272808" cy="408664"/>
          </a:xfrm>
          <a:prstGeom prst="rect">
            <a:avLst/>
          </a:prstGeom>
          <a:solidFill>
            <a:schemeClr val="bg1">
              <a:lumMod val="85000"/>
            </a:schemeClr>
          </a:solidFill>
          <a:effectLst/>
        </p:spPr>
        <p:txBody>
          <a:bodyPr>
            <a:noAutofit/>
          </a:bodyPr>
          <a:lstStyle/>
          <a:p>
            <a:pPr defTabSz="914400">
              <a:lnSpc>
                <a:spcPct val="150000"/>
              </a:lnSpc>
            </a:pPr>
            <a:r>
              <a:rPr lang="nl-BE" sz="1200">
                <a:solidFill>
                  <a:srgbClr val="13353D"/>
                </a:solidFill>
                <a:latin typeface="Arial" pitchFamily="34" charset="0"/>
                <a:cs typeface="Arial" pitchFamily="34" charset="0"/>
              </a:rPr>
              <a:t>Enquête postale (PAPI) avec la possibiilité de compléter le questionnaire en ligne (CAWI)</a:t>
            </a:r>
            <a:endParaRPr lang="nl-BE" sz="1200" dirty="0">
              <a:solidFill>
                <a:srgbClr val="13353D"/>
              </a:solidFill>
              <a:latin typeface="Arial" pitchFamily="34" charset="0"/>
              <a:cs typeface="Arial" pitchFamily="34" charset="0"/>
            </a:endParaRPr>
          </a:p>
        </p:txBody>
      </p:sp>
      <p:sp>
        <p:nvSpPr>
          <p:cNvPr id="35" name="Tekstvak 34"/>
          <p:cNvSpPr txBox="1"/>
          <p:nvPr/>
        </p:nvSpPr>
        <p:spPr>
          <a:xfrm>
            <a:off x="179512" y="5254710"/>
            <a:ext cx="1584176" cy="306467"/>
          </a:xfrm>
          <a:prstGeom prst="roundRect">
            <a:avLst/>
          </a:prstGeom>
          <a:solidFill>
            <a:schemeClr val="bg1"/>
          </a:solidFill>
          <a:ln w="28575">
            <a:solidFill>
              <a:srgbClr val="3E7800"/>
            </a:solidFill>
          </a:ln>
        </p:spPr>
        <p:txBody>
          <a:bodyPr wrap="square" rtlCol="0">
            <a:spAutoFit/>
          </a:bodyPr>
          <a:lstStyle/>
          <a:p>
            <a:pPr marL="216000" defTabSz="914400"/>
            <a:r>
              <a:rPr lang="nl-BE" sz="1200" dirty="0" smtClean="0">
                <a:solidFill>
                  <a:srgbClr val="003300"/>
                </a:solidFill>
                <a:latin typeface="Arial" pitchFamily="34" charset="0"/>
                <a:cs typeface="Arial" pitchFamily="34" charset="0"/>
              </a:rPr>
              <a:t>Questionnaire</a:t>
            </a:r>
          </a:p>
        </p:txBody>
      </p:sp>
      <p:sp>
        <p:nvSpPr>
          <p:cNvPr id="36" name="Tijdelijke aanduiding voor tekst 13"/>
          <p:cNvSpPr txBox="1">
            <a:spLocks/>
          </p:cNvSpPr>
          <p:nvPr/>
        </p:nvSpPr>
        <p:spPr>
          <a:xfrm rot="5400000">
            <a:off x="143508" y="5362722"/>
            <a:ext cx="432048"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200" b="1" i="1" spc="50" dirty="0">
              <a:solidFill>
                <a:srgbClr val="F2F4F3"/>
              </a:solidFill>
              <a:latin typeface="Arial" pitchFamily="34" charset="0"/>
              <a:cs typeface="Arial" pitchFamily="34" charset="0"/>
            </a:endParaRPr>
          </a:p>
        </p:txBody>
      </p:sp>
      <p:sp>
        <p:nvSpPr>
          <p:cNvPr id="37" name="Tijdelijke aanduiding voor tekst 7"/>
          <p:cNvSpPr txBox="1">
            <a:spLocks/>
          </p:cNvSpPr>
          <p:nvPr/>
        </p:nvSpPr>
        <p:spPr>
          <a:xfrm>
            <a:off x="1835696" y="5254710"/>
            <a:ext cx="7272808" cy="360040"/>
          </a:xfrm>
          <a:prstGeom prst="rect">
            <a:avLst/>
          </a:prstGeom>
          <a:solidFill>
            <a:schemeClr val="bg1">
              <a:lumMod val="85000"/>
            </a:schemeClr>
          </a:solidFill>
          <a:effectLst/>
        </p:spPr>
        <p:txBody>
          <a:bodyPr>
            <a:noAutofit/>
          </a:bodyPr>
          <a:lstStyle/>
          <a:p>
            <a:pPr defTabSz="914400">
              <a:lnSpc>
                <a:spcPct val="150000"/>
              </a:lnSpc>
            </a:pPr>
            <a:r>
              <a:rPr lang="nl-BE" sz="1200" dirty="0" smtClean="0">
                <a:solidFill>
                  <a:srgbClr val="13353D"/>
                </a:solidFill>
                <a:latin typeface="Arial" pitchFamily="34" charset="0"/>
                <a:cs typeface="Arial" pitchFamily="34" charset="0"/>
              </a:rPr>
              <a:t>Questionnaire dans les </a:t>
            </a:r>
            <a:r>
              <a:rPr lang="nl-BE" sz="1200" dirty="0" err="1" smtClean="0">
                <a:solidFill>
                  <a:srgbClr val="13353D"/>
                </a:solidFill>
                <a:latin typeface="Arial" pitchFamily="34" charset="0"/>
                <a:cs typeface="Arial" pitchFamily="34" charset="0"/>
              </a:rPr>
              <a:t>trois</a:t>
            </a:r>
            <a:r>
              <a:rPr lang="nl-BE" sz="1200" dirty="0" smtClean="0">
                <a:solidFill>
                  <a:srgbClr val="13353D"/>
                </a:solidFill>
                <a:latin typeface="Arial" pitchFamily="34" charset="0"/>
                <a:cs typeface="Arial" pitchFamily="34" charset="0"/>
              </a:rPr>
              <a:t> </a:t>
            </a:r>
            <a:r>
              <a:rPr lang="nl-BE" sz="1200" dirty="0" err="1" smtClean="0">
                <a:solidFill>
                  <a:srgbClr val="13353D"/>
                </a:solidFill>
                <a:latin typeface="Arial" pitchFamily="34" charset="0"/>
                <a:cs typeface="Arial" pitchFamily="34" charset="0"/>
              </a:rPr>
              <a:t>langues</a:t>
            </a:r>
            <a:r>
              <a:rPr lang="nl-BE" sz="1200" dirty="0" smtClean="0">
                <a:solidFill>
                  <a:srgbClr val="13353D"/>
                </a:solidFill>
                <a:latin typeface="Arial" pitchFamily="34" charset="0"/>
                <a:cs typeface="Arial" pitchFamily="34" charset="0"/>
              </a:rPr>
              <a:t> </a:t>
            </a:r>
            <a:r>
              <a:rPr lang="nl-BE" sz="1200" dirty="0" err="1" smtClean="0">
                <a:solidFill>
                  <a:srgbClr val="13353D"/>
                </a:solidFill>
                <a:latin typeface="Arial" pitchFamily="34" charset="0"/>
                <a:cs typeface="Arial" pitchFamily="34" charset="0"/>
              </a:rPr>
              <a:t>nationales</a:t>
            </a:r>
            <a:r>
              <a:rPr lang="nl-BE" sz="1200" dirty="0" smtClean="0">
                <a:solidFill>
                  <a:srgbClr val="13353D"/>
                </a:solidFill>
                <a:latin typeface="Arial" pitchFamily="34" charset="0"/>
                <a:cs typeface="Arial" pitchFamily="34" charset="0"/>
              </a:rPr>
              <a:t> (NL,FR, DE)</a:t>
            </a:r>
          </a:p>
        </p:txBody>
      </p:sp>
      <p:sp>
        <p:nvSpPr>
          <p:cNvPr id="33"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err="1" smtClean="0"/>
              <a:t>Méthodologie</a:t>
            </a:r>
            <a:endParaRPr lang="nl-BE" sz="1400" dirty="0"/>
          </a:p>
        </p:txBody>
      </p:sp>
      <p:sp>
        <p:nvSpPr>
          <p:cNvPr id="34" name="Rechthoek 33"/>
          <p:cNvSpPr/>
          <p:nvPr/>
        </p:nvSpPr>
        <p:spPr>
          <a:xfrm>
            <a:off x="6994272" y="347855"/>
            <a:ext cx="2052000" cy="261610"/>
          </a:xfrm>
          <a:prstGeom prst="rect">
            <a:avLst/>
          </a:prstGeom>
        </p:spPr>
        <p:txBody>
          <a:bodyPr wrap="square">
            <a:noAutofit/>
          </a:bodyPr>
          <a:lstStyle/>
          <a:p>
            <a:pPr algn="r" defTabSz="914400"/>
            <a:r>
              <a:rPr lang="nl-BE" sz="1400" b="1" dirty="0" smtClean="0">
                <a:solidFill>
                  <a:prstClr val="white"/>
                </a:solidFill>
                <a:latin typeface="Arial" pitchFamily="34" charset="0"/>
                <a:cs typeface="Arial" pitchFamily="34" charset="0"/>
              </a:rPr>
              <a:t>Intro</a:t>
            </a:r>
          </a:p>
        </p:txBody>
      </p:sp>
    </p:spTree>
    <p:extLst>
      <p:ext uri="{BB962C8B-B14F-4D97-AF65-F5344CB8AC3E}">
        <p14:creationId xmlns:p14="http://schemas.microsoft.com/office/powerpoint/2010/main" val="3950720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hidden="1"/>
          <p:cNvSpPr/>
          <p:nvPr/>
        </p:nvSpPr>
        <p:spPr>
          <a:xfrm>
            <a:off x="107504" y="2780928"/>
            <a:ext cx="8964488" cy="6480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a:solidFill>
                <a:prstClr val="white"/>
              </a:solidFill>
            </a:endParaRPr>
          </a:p>
        </p:txBody>
      </p:sp>
      <p:sp>
        <p:nvSpPr>
          <p:cNvPr id="20" name="Rechthoek 19" hidden="1"/>
          <p:cNvSpPr/>
          <p:nvPr/>
        </p:nvSpPr>
        <p:spPr>
          <a:xfrm>
            <a:off x="107504" y="4077072"/>
            <a:ext cx="8964488" cy="6480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a:solidFill>
                <a:prstClr val="white"/>
              </a:solidFill>
            </a:endParaRPr>
          </a:p>
        </p:txBody>
      </p:sp>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7" name="Tekstvak 6"/>
          <p:cNvSpPr txBox="1"/>
          <p:nvPr/>
        </p:nvSpPr>
        <p:spPr>
          <a:xfrm>
            <a:off x="611560" y="945267"/>
            <a:ext cx="8424936" cy="323493"/>
          </a:xfrm>
          <a:prstGeom prst="roundRect">
            <a:avLst/>
          </a:prstGeom>
          <a:solidFill>
            <a:schemeClr val="bg1"/>
          </a:solidFill>
          <a:ln w="28575">
            <a:solidFill>
              <a:srgbClr val="3E7800"/>
            </a:solidFill>
          </a:ln>
        </p:spPr>
        <p:txBody>
          <a:bodyPr wrap="square" rtlCol="0">
            <a:spAutoFit/>
          </a:bodyPr>
          <a:lstStyle/>
          <a:p>
            <a:pPr marL="216000" defTabSz="914400"/>
            <a:r>
              <a:rPr lang="nl-BE" sz="1300" dirty="0" smtClean="0">
                <a:solidFill>
                  <a:srgbClr val="003300"/>
                </a:solidFill>
                <a:latin typeface="Arial" pitchFamily="34" charset="0"/>
                <a:cs typeface="Arial" pitchFamily="34" charset="0"/>
              </a:rPr>
              <a:t>V19. Welke selectiecriteria hanteert u bij de aankoop van onderstaande producten?</a:t>
            </a:r>
          </a:p>
        </p:txBody>
      </p:sp>
      <p:sp>
        <p:nvSpPr>
          <p:cNvPr id="8" name="Tijdelijke aanduiding voor tekst 13"/>
          <p:cNvSpPr txBox="1">
            <a:spLocks/>
          </p:cNvSpPr>
          <p:nvPr/>
        </p:nvSpPr>
        <p:spPr>
          <a:xfrm rot="5400000">
            <a:off x="503548" y="1088740"/>
            <a:ext cx="576064"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sp>
        <p:nvSpPr>
          <p:cNvPr id="13" name="Text Box 14"/>
          <p:cNvSpPr txBox="1">
            <a:spLocks noChangeArrowheads="1"/>
          </p:cNvSpPr>
          <p:nvPr/>
        </p:nvSpPr>
        <p:spPr bwMode="auto">
          <a:xfrm>
            <a:off x="1456497" y="1462918"/>
            <a:ext cx="1567805" cy="646331"/>
          </a:xfrm>
          <a:prstGeom prst="rect">
            <a:avLst/>
          </a:prstGeom>
          <a:solidFill>
            <a:schemeClr val="accent6">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200" b="1" dirty="0" smtClean="0">
                <a:solidFill>
                  <a:prstClr val="white"/>
                </a:solidFill>
                <a:cs typeface="Arial" pitchFamily="34" charset="0"/>
              </a:rPr>
              <a:t/>
            </a:r>
            <a:br>
              <a:rPr lang="nl-BE" sz="1200" b="1" dirty="0" smtClean="0">
                <a:solidFill>
                  <a:prstClr val="white"/>
                </a:solidFill>
                <a:cs typeface="Arial" pitchFamily="34" charset="0"/>
              </a:rPr>
            </a:br>
            <a:r>
              <a:rPr lang="nl-BE" sz="1200" b="1" dirty="0" smtClean="0">
                <a:solidFill>
                  <a:prstClr val="white"/>
                </a:solidFill>
                <a:cs typeface="Arial" pitchFamily="34" charset="0"/>
              </a:rPr>
              <a:t>Auto</a:t>
            </a:r>
            <a:br>
              <a:rPr lang="nl-BE" sz="1200" b="1" dirty="0" smtClean="0">
                <a:solidFill>
                  <a:prstClr val="white"/>
                </a:solidFill>
                <a:cs typeface="Arial" pitchFamily="34" charset="0"/>
              </a:rPr>
            </a:br>
            <a:endParaRPr lang="nl-BE" sz="1200" b="1" dirty="0" smtClean="0">
              <a:solidFill>
                <a:prstClr val="white"/>
              </a:solidFill>
              <a:latin typeface="Arial" pitchFamily="34" charset="0"/>
              <a:cs typeface="Arial" pitchFamily="34" charset="0"/>
            </a:endParaRPr>
          </a:p>
        </p:txBody>
      </p:sp>
      <p:sp>
        <p:nvSpPr>
          <p:cNvPr id="16" name="Text Box 14"/>
          <p:cNvSpPr txBox="1">
            <a:spLocks noChangeArrowheads="1"/>
          </p:cNvSpPr>
          <p:nvPr/>
        </p:nvSpPr>
        <p:spPr bwMode="auto">
          <a:xfrm>
            <a:off x="3491880" y="1462918"/>
            <a:ext cx="1567805" cy="646331"/>
          </a:xfrm>
          <a:prstGeom prst="rect">
            <a:avLst/>
          </a:prstGeom>
          <a:solidFill>
            <a:schemeClr val="accent6">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200" b="1" dirty="0" smtClean="0">
                <a:solidFill>
                  <a:prstClr val="white"/>
                </a:solidFill>
                <a:cs typeface="Arial" pitchFamily="34" charset="0"/>
              </a:rPr>
              <a:t>Wasmachine / droogkast / vaatwasser</a:t>
            </a:r>
            <a:endParaRPr lang="nl-BE" sz="1200" b="1" dirty="0" smtClean="0">
              <a:solidFill>
                <a:prstClr val="white"/>
              </a:solidFill>
              <a:latin typeface="Arial" pitchFamily="34" charset="0"/>
              <a:cs typeface="Arial" pitchFamily="34" charset="0"/>
            </a:endParaRPr>
          </a:p>
        </p:txBody>
      </p:sp>
      <p:sp>
        <p:nvSpPr>
          <p:cNvPr id="17" name="Text Box 14"/>
          <p:cNvSpPr txBox="1">
            <a:spLocks noChangeArrowheads="1"/>
          </p:cNvSpPr>
          <p:nvPr/>
        </p:nvSpPr>
        <p:spPr bwMode="auto">
          <a:xfrm>
            <a:off x="5491243" y="1462918"/>
            <a:ext cx="1567805" cy="646331"/>
          </a:xfrm>
          <a:prstGeom prst="rect">
            <a:avLst/>
          </a:prstGeom>
          <a:solidFill>
            <a:schemeClr val="accent6">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ts val="1000"/>
              </a:spcAft>
            </a:pPr>
            <a:r>
              <a:rPr lang="nl-BE" sz="1200" b="1" dirty="0" smtClean="0">
                <a:solidFill>
                  <a:prstClr val="white"/>
                </a:solidFill>
                <a:cs typeface="Arial" pitchFamily="34" charset="0"/>
              </a:rPr>
              <a:t/>
            </a:r>
            <a:br>
              <a:rPr lang="nl-BE" sz="1200" b="1" dirty="0" smtClean="0">
                <a:solidFill>
                  <a:prstClr val="white"/>
                </a:solidFill>
                <a:cs typeface="Arial" pitchFamily="34" charset="0"/>
              </a:rPr>
            </a:br>
            <a:r>
              <a:rPr lang="nl-BE" sz="1200" b="1" dirty="0" smtClean="0">
                <a:solidFill>
                  <a:prstClr val="white"/>
                </a:solidFill>
                <a:cs typeface="Arial" pitchFamily="34" charset="0"/>
              </a:rPr>
              <a:t>Koelkast / diepvriezer</a:t>
            </a:r>
            <a:br>
              <a:rPr lang="nl-BE" sz="1200" b="1" dirty="0" smtClean="0">
                <a:solidFill>
                  <a:prstClr val="white"/>
                </a:solidFill>
                <a:cs typeface="Arial" pitchFamily="34" charset="0"/>
              </a:rPr>
            </a:br>
            <a:endParaRPr lang="nl-BE" sz="1200" b="1" dirty="0" smtClean="0">
              <a:solidFill>
                <a:prstClr val="white"/>
              </a:solidFill>
              <a:latin typeface="Arial" pitchFamily="34" charset="0"/>
              <a:cs typeface="Arial" pitchFamily="34" charset="0"/>
            </a:endParaRPr>
          </a:p>
        </p:txBody>
      </p:sp>
      <p:sp>
        <p:nvSpPr>
          <p:cNvPr id="18" name="Text Box 14"/>
          <p:cNvSpPr txBox="1">
            <a:spLocks noChangeArrowheads="1"/>
          </p:cNvSpPr>
          <p:nvPr/>
        </p:nvSpPr>
        <p:spPr bwMode="auto">
          <a:xfrm>
            <a:off x="7516852" y="1462918"/>
            <a:ext cx="1567805" cy="646331"/>
          </a:xfrm>
          <a:prstGeom prst="rect">
            <a:avLst/>
          </a:prstGeom>
          <a:solidFill>
            <a:schemeClr val="accent6">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200" b="1" dirty="0" smtClean="0">
                <a:solidFill>
                  <a:prstClr val="white"/>
                </a:solidFill>
                <a:cs typeface="Arial" pitchFamily="34" charset="0"/>
              </a:rPr>
              <a:t/>
            </a:r>
            <a:br>
              <a:rPr lang="nl-BE" sz="1200" b="1" dirty="0" smtClean="0">
                <a:solidFill>
                  <a:prstClr val="white"/>
                </a:solidFill>
                <a:cs typeface="Arial" pitchFamily="34" charset="0"/>
              </a:rPr>
            </a:br>
            <a:r>
              <a:rPr lang="nl-BE" sz="1200" b="1" dirty="0" smtClean="0">
                <a:solidFill>
                  <a:prstClr val="white"/>
                </a:solidFill>
                <a:cs typeface="Arial" pitchFamily="34" charset="0"/>
              </a:rPr>
              <a:t>Verwarmingsketel</a:t>
            </a:r>
            <a:br>
              <a:rPr lang="nl-BE" sz="1200" b="1" dirty="0" smtClean="0">
                <a:solidFill>
                  <a:prstClr val="white"/>
                </a:solidFill>
                <a:cs typeface="Arial" pitchFamily="34" charset="0"/>
              </a:rPr>
            </a:br>
            <a:endParaRPr lang="nl-BE" sz="1200" b="1" dirty="0" smtClean="0">
              <a:solidFill>
                <a:prstClr val="white"/>
              </a:solidFill>
              <a:latin typeface="Arial" pitchFamily="34" charset="0"/>
              <a:cs typeface="Arial" pitchFamily="34" charset="0"/>
            </a:endParaRPr>
          </a:p>
        </p:txBody>
      </p:sp>
      <p:sp>
        <p:nvSpPr>
          <p:cNvPr id="25" name="Rechthoek 24"/>
          <p:cNvSpPr/>
          <p:nvPr/>
        </p:nvSpPr>
        <p:spPr>
          <a:xfrm>
            <a:off x="5436096" y="347855"/>
            <a:ext cx="3610176" cy="261610"/>
          </a:xfrm>
          <a:prstGeom prst="rect">
            <a:avLst/>
          </a:prstGeom>
        </p:spPr>
        <p:txBody>
          <a:bodyPr wrap="square">
            <a:noAutofit/>
          </a:bodyPr>
          <a:lstStyle/>
          <a:p>
            <a:pPr algn="r" defTabSz="914400"/>
            <a:r>
              <a:rPr lang="nl-BE" sz="1400" b="1" dirty="0" smtClean="0">
                <a:solidFill>
                  <a:prstClr val="white"/>
                </a:solidFill>
                <a:latin typeface="Arial" pitchFamily="34" charset="0"/>
                <a:cs typeface="Arial" pitchFamily="34" charset="0"/>
              </a:rPr>
              <a:t>Aankopen - selectiecriteria</a:t>
            </a:r>
          </a:p>
        </p:txBody>
      </p:sp>
      <p:sp>
        <p:nvSpPr>
          <p:cNvPr id="26"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smtClean="0"/>
              <a:t>Gedrag</a:t>
            </a:r>
            <a:endParaRPr lang="nl-BE" sz="1400" dirty="0"/>
          </a:p>
        </p:txBody>
      </p:sp>
      <p:sp>
        <p:nvSpPr>
          <p:cNvPr id="29" name="Text Box 28"/>
          <p:cNvSpPr txBox="1">
            <a:spLocks noChangeArrowheads="1"/>
          </p:cNvSpPr>
          <p:nvPr/>
        </p:nvSpPr>
        <p:spPr bwMode="auto">
          <a:xfrm>
            <a:off x="107504" y="6021288"/>
            <a:ext cx="2448272"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Basis: alle respondenten (N=1.540)</a:t>
            </a:r>
            <a:endParaRPr lang="nl-BE" sz="1000" dirty="0">
              <a:solidFill>
                <a:srgbClr val="0000FF"/>
              </a:solidFill>
              <a:ea typeface="Verdana" pitchFamily="34" charset="0"/>
              <a:cs typeface="Arial" pitchFamily="34" charset="0"/>
            </a:endParaRPr>
          </a:p>
        </p:txBody>
      </p:sp>
      <p:sp>
        <p:nvSpPr>
          <p:cNvPr id="24" name="Rechthoek 23" hidden="1"/>
          <p:cNvSpPr/>
          <p:nvPr/>
        </p:nvSpPr>
        <p:spPr>
          <a:xfrm>
            <a:off x="107504" y="5445224"/>
            <a:ext cx="8964488" cy="6480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a:solidFill>
                <a:prstClr val="white"/>
              </a:solidFill>
            </a:endParaRPr>
          </a:p>
        </p:txBody>
      </p:sp>
      <p:graphicFrame>
        <p:nvGraphicFramePr>
          <p:cNvPr id="31" name="Grafiek 30"/>
          <p:cNvGraphicFramePr/>
          <p:nvPr/>
        </p:nvGraphicFramePr>
        <p:xfrm>
          <a:off x="467544" y="1824558"/>
          <a:ext cx="2552700" cy="5276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Grafiek 31"/>
          <p:cNvGraphicFramePr/>
          <p:nvPr/>
        </p:nvGraphicFramePr>
        <p:xfrm>
          <a:off x="5558755" y="1824558"/>
          <a:ext cx="1533525" cy="52768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rafiek 32"/>
          <p:cNvGraphicFramePr/>
          <p:nvPr/>
        </p:nvGraphicFramePr>
        <p:xfrm>
          <a:off x="7452320" y="1896566"/>
          <a:ext cx="1533525" cy="52768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Grafiek 33"/>
          <p:cNvGraphicFramePr/>
          <p:nvPr>
            <p:extLst>
              <p:ext uri="{D42A27DB-BD31-4B8C-83A1-F6EECF244321}">
                <p14:modId xmlns:p14="http://schemas.microsoft.com/office/powerpoint/2010/main" val="4067666177"/>
              </p:ext>
            </p:extLst>
          </p:nvPr>
        </p:nvGraphicFramePr>
        <p:xfrm>
          <a:off x="2627784" y="1824558"/>
          <a:ext cx="2552700" cy="5276850"/>
        </p:xfrm>
        <a:graphic>
          <a:graphicData uri="http://schemas.openxmlformats.org/drawingml/2006/chart">
            <c:chart xmlns:c="http://schemas.openxmlformats.org/drawingml/2006/chart" xmlns:r="http://schemas.openxmlformats.org/officeDocument/2006/relationships" r:id="rId7"/>
          </a:graphicData>
        </a:graphic>
      </p:graphicFrame>
      <p:sp>
        <p:nvSpPr>
          <p:cNvPr id="35" name="huishoud"/>
          <p:cNvSpPr/>
          <p:nvPr/>
        </p:nvSpPr>
        <p:spPr>
          <a:xfrm>
            <a:off x="215902" y="2144620"/>
            <a:ext cx="8928099" cy="4041939"/>
          </a:xfrm>
          <a:custGeom>
            <a:avLst/>
            <a:gdLst>
              <a:gd name="connsiteX0" fmla="*/ 7248237 w 8928099"/>
              <a:gd name="connsiteY0" fmla="*/ 46008 h 4041939"/>
              <a:gd name="connsiteX1" fmla="*/ 7248237 w 8928099"/>
              <a:gd name="connsiteY1" fmla="*/ 1947717 h 4041939"/>
              <a:gd name="connsiteX2" fmla="*/ 8817779 w 8928099"/>
              <a:gd name="connsiteY2" fmla="*/ 1947717 h 4041939"/>
              <a:gd name="connsiteX3" fmla="*/ 8817779 w 8928099"/>
              <a:gd name="connsiteY3" fmla="*/ 46008 h 4041939"/>
              <a:gd name="connsiteX4" fmla="*/ 5303544 w 8928099"/>
              <a:gd name="connsiteY4" fmla="*/ 46008 h 4041939"/>
              <a:gd name="connsiteX5" fmla="*/ 5303544 w 8928099"/>
              <a:gd name="connsiteY5" fmla="*/ 1947717 h 4041939"/>
              <a:gd name="connsiteX6" fmla="*/ 6873086 w 8928099"/>
              <a:gd name="connsiteY6" fmla="*/ 1947717 h 4041939"/>
              <a:gd name="connsiteX7" fmla="*/ 6873086 w 8928099"/>
              <a:gd name="connsiteY7" fmla="*/ 46008 h 4041939"/>
              <a:gd name="connsiteX8" fmla="*/ 3371551 w 8928099"/>
              <a:gd name="connsiteY8" fmla="*/ 46008 h 4041939"/>
              <a:gd name="connsiteX9" fmla="*/ 3371551 w 8928099"/>
              <a:gd name="connsiteY9" fmla="*/ 1947717 h 4041939"/>
              <a:gd name="connsiteX10" fmla="*/ 4941093 w 8928099"/>
              <a:gd name="connsiteY10" fmla="*/ 1947717 h 4041939"/>
              <a:gd name="connsiteX11" fmla="*/ 4941093 w 8928099"/>
              <a:gd name="connsiteY11" fmla="*/ 46008 h 4041939"/>
              <a:gd name="connsiteX12" fmla="*/ 264344 w 8928099"/>
              <a:gd name="connsiteY12" fmla="*/ 46008 h 4041939"/>
              <a:gd name="connsiteX13" fmla="*/ 264344 w 8928099"/>
              <a:gd name="connsiteY13" fmla="*/ 1947717 h 4041939"/>
              <a:gd name="connsiteX14" fmla="*/ 1226388 w 8928099"/>
              <a:gd name="connsiteY14" fmla="*/ 1947717 h 4041939"/>
              <a:gd name="connsiteX15" fmla="*/ 1226388 w 8928099"/>
              <a:gd name="connsiteY15" fmla="*/ 46008 h 4041939"/>
              <a:gd name="connsiteX16" fmla="*/ 0 w 8928099"/>
              <a:gd name="connsiteY16" fmla="*/ 0 h 4041939"/>
              <a:gd name="connsiteX17" fmla="*/ 8928099 w 8928099"/>
              <a:gd name="connsiteY17" fmla="*/ 0 h 4041939"/>
              <a:gd name="connsiteX18" fmla="*/ 8928099 w 8928099"/>
              <a:gd name="connsiteY18" fmla="*/ 4041939 h 4041939"/>
              <a:gd name="connsiteX19" fmla="*/ 0 w 8928099"/>
              <a:gd name="connsiteY19" fmla="*/ 4041939 h 404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928099" h="4041939">
                <a:moveTo>
                  <a:pt x="7248237" y="46008"/>
                </a:moveTo>
                <a:lnTo>
                  <a:pt x="7248237" y="1947717"/>
                </a:lnTo>
                <a:lnTo>
                  <a:pt x="8817779" y="1947717"/>
                </a:lnTo>
                <a:lnTo>
                  <a:pt x="8817779" y="46008"/>
                </a:lnTo>
                <a:close/>
                <a:moveTo>
                  <a:pt x="5303544" y="46008"/>
                </a:moveTo>
                <a:lnTo>
                  <a:pt x="5303544" y="1947717"/>
                </a:lnTo>
                <a:lnTo>
                  <a:pt x="6873086" y="1947717"/>
                </a:lnTo>
                <a:lnTo>
                  <a:pt x="6873086" y="46008"/>
                </a:lnTo>
                <a:close/>
                <a:moveTo>
                  <a:pt x="3371551" y="46008"/>
                </a:moveTo>
                <a:lnTo>
                  <a:pt x="3371551" y="1947717"/>
                </a:lnTo>
                <a:lnTo>
                  <a:pt x="4941093" y="1947717"/>
                </a:lnTo>
                <a:lnTo>
                  <a:pt x="4941093" y="46008"/>
                </a:lnTo>
                <a:close/>
                <a:moveTo>
                  <a:pt x="264344" y="46008"/>
                </a:moveTo>
                <a:lnTo>
                  <a:pt x="264344" y="1947717"/>
                </a:lnTo>
                <a:lnTo>
                  <a:pt x="1226388" y="1947717"/>
                </a:lnTo>
                <a:lnTo>
                  <a:pt x="1226388" y="46008"/>
                </a:lnTo>
                <a:close/>
                <a:moveTo>
                  <a:pt x="0" y="0"/>
                </a:moveTo>
                <a:lnTo>
                  <a:pt x="8928099" y="0"/>
                </a:lnTo>
                <a:lnTo>
                  <a:pt x="8928099" y="4041939"/>
                </a:lnTo>
                <a:lnTo>
                  <a:pt x="0" y="4041939"/>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uto"/>
          <p:cNvSpPr/>
          <p:nvPr/>
        </p:nvSpPr>
        <p:spPr>
          <a:xfrm>
            <a:off x="215900" y="2144620"/>
            <a:ext cx="8928100" cy="4041939"/>
          </a:xfrm>
          <a:custGeom>
            <a:avLst/>
            <a:gdLst>
              <a:gd name="connsiteX0" fmla="*/ 1285696 w 8928100"/>
              <a:gd name="connsiteY0" fmla="*/ 46008 h 4041939"/>
              <a:gd name="connsiteX1" fmla="*/ 1285696 w 8928100"/>
              <a:gd name="connsiteY1" fmla="*/ 1947717 h 4041939"/>
              <a:gd name="connsiteX2" fmla="*/ 2855238 w 8928100"/>
              <a:gd name="connsiteY2" fmla="*/ 1947717 h 4041939"/>
              <a:gd name="connsiteX3" fmla="*/ 2855238 w 8928100"/>
              <a:gd name="connsiteY3" fmla="*/ 46008 h 4041939"/>
              <a:gd name="connsiteX4" fmla="*/ 264344 w 8928100"/>
              <a:gd name="connsiteY4" fmla="*/ 46008 h 4041939"/>
              <a:gd name="connsiteX5" fmla="*/ 264344 w 8928100"/>
              <a:gd name="connsiteY5" fmla="*/ 1947717 h 4041939"/>
              <a:gd name="connsiteX6" fmla="*/ 1226388 w 8928100"/>
              <a:gd name="connsiteY6" fmla="*/ 1947717 h 4041939"/>
              <a:gd name="connsiteX7" fmla="*/ 1226388 w 8928100"/>
              <a:gd name="connsiteY7" fmla="*/ 46008 h 4041939"/>
              <a:gd name="connsiteX8" fmla="*/ 0 w 8928100"/>
              <a:gd name="connsiteY8" fmla="*/ 0 h 4041939"/>
              <a:gd name="connsiteX9" fmla="*/ 8928100 w 8928100"/>
              <a:gd name="connsiteY9" fmla="*/ 0 h 4041939"/>
              <a:gd name="connsiteX10" fmla="*/ 8928100 w 8928100"/>
              <a:gd name="connsiteY10" fmla="*/ 4041939 h 4041939"/>
              <a:gd name="connsiteX11" fmla="*/ 0 w 8928100"/>
              <a:gd name="connsiteY11" fmla="*/ 4041939 h 404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28100" h="4041939">
                <a:moveTo>
                  <a:pt x="1285696" y="46008"/>
                </a:moveTo>
                <a:lnTo>
                  <a:pt x="1285696" y="1947717"/>
                </a:lnTo>
                <a:lnTo>
                  <a:pt x="2855238" y="1947717"/>
                </a:lnTo>
                <a:lnTo>
                  <a:pt x="2855238" y="46008"/>
                </a:lnTo>
                <a:close/>
                <a:moveTo>
                  <a:pt x="264344" y="46008"/>
                </a:moveTo>
                <a:lnTo>
                  <a:pt x="264344" y="1947717"/>
                </a:lnTo>
                <a:lnTo>
                  <a:pt x="1226388" y="1947717"/>
                </a:lnTo>
                <a:lnTo>
                  <a:pt x="1226388" y="46008"/>
                </a:lnTo>
                <a:close/>
                <a:moveTo>
                  <a:pt x="0" y="0"/>
                </a:moveTo>
                <a:lnTo>
                  <a:pt x="8928100" y="0"/>
                </a:lnTo>
                <a:lnTo>
                  <a:pt x="8928100" y="4041939"/>
                </a:lnTo>
                <a:lnTo>
                  <a:pt x="0" y="4041939"/>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6" name="was"/>
          <p:cNvGrpSpPr/>
          <p:nvPr/>
        </p:nvGrpSpPr>
        <p:grpSpPr>
          <a:xfrm>
            <a:off x="4742185" y="2162867"/>
            <a:ext cx="469900" cy="1575163"/>
            <a:chOff x="4742185" y="2162867"/>
            <a:chExt cx="469900" cy="1575163"/>
          </a:xfrm>
        </p:grpSpPr>
        <p:sp>
          <p:nvSpPr>
            <p:cNvPr id="3" name="Oval 2"/>
            <p:cNvSpPr/>
            <p:nvPr/>
          </p:nvSpPr>
          <p:spPr>
            <a:xfrm>
              <a:off x="4742185" y="2162867"/>
              <a:ext cx="317500" cy="281080"/>
            </a:xfrm>
            <a:prstGeom prst="ellipse">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40" name="Oval 39"/>
            <p:cNvSpPr/>
            <p:nvPr/>
          </p:nvSpPr>
          <p:spPr>
            <a:xfrm>
              <a:off x="4842870" y="2809320"/>
              <a:ext cx="317500" cy="281080"/>
            </a:xfrm>
            <a:prstGeom prst="ellipse">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41" name="Oval 40"/>
            <p:cNvSpPr/>
            <p:nvPr/>
          </p:nvSpPr>
          <p:spPr>
            <a:xfrm>
              <a:off x="4894585" y="3456950"/>
              <a:ext cx="317500" cy="281080"/>
            </a:xfrm>
            <a:prstGeom prst="ellipse">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cxnSp>
          <p:nvCxnSpPr>
            <p:cNvPr id="9" name="Curved Connector 8"/>
            <p:cNvCxnSpPr>
              <a:stCxn id="3" idx="6"/>
              <a:endCxn id="41" idx="6"/>
            </p:cNvCxnSpPr>
            <p:nvPr/>
          </p:nvCxnSpPr>
          <p:spPr>
            <a:xfrm>
              <a:off x="5059685" y="2303407"/>
              <a:ext cx="152400" cy="1294083"/>
            </a:xfrm>
            <a:prstGeom prst="curvedConnector3">
              <a:avLst>
                <a:gd name="adj1" fmla="val 250000"/>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p:cNvCxnSpPr>
              <a:endCxn id="41" idx="0"/>
            </p:cNvCxnSpPr>
            <p:nvPr/>
          </p:nvCxnSpPr>
          <p:spPr>
            <a:xfrm rot="16200000" flipH="1">
              <a:off x="4865975" y="3269589"/>
              <a:ext cx="352035" cy="22686"/>
            </a:xfrm>
            <a:prstGeom prst="curvedConnector3">
              <a:avLst>
                <a:gd name="adj1" fmla="val 50000"/>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7" name="frigo"/>
          <p:cNvGrpSpPr/>
          <p:nvPr/>
        </p:nvGrpSpPr>
        <p:grpSpPr>
          <a:xfrm>
            <a:off x="6608669" y="2174727"/>
            <a:ext cx="469900" cy="1575163"/>
            <a:chOff x="6608669" y="2174727"/>
            <a:chExt cx="469900" cy="1575163"/>
          </a:xfrm>
        </p:grpSpPr>
        <p:sp>
          <p:nvSpPr>
            <p:cNvPr id="50" name="Oval 49"/>
            <p:cNvSpPr/>
            <p:nvPr/>
          </p:nvSpPr>
          <p:spPr>
            <a:xfrm>
              <a:off x="6608669" y="2174727"/>
              <a:ext cx="317500" cy="281080"/>
            </a:xfrm>
            <a:prstGeom prst="ellipse">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1" name="Oval 50"/>
            <p:cNvSpPr/>
            <p:nvPr/>
          </p:nvSpPr>
          <p:spPr>
            <a:xfrm>
              <a:off x="6662182" y="2822994"/>
              <a:ext cx="317500" cy="281080"/>
            </a:xfrm>
            <a:prstGeom prst="ellipse">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2" name="Oval 51"/>
            <p:cNvSpPr/>
            <p:nvPr/>
          </p:nvSpPr>
          <p:spPr>
            <a:xfrm>
              <a:off x="6761069" y="3468810"/>
              <a:ext cx="317500" cy="281080"/>
            </a:xfrm>
            <a:prstGeom prst="ellipse">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cxnSp>
          <p:nvCxnSpPr>
            <p:cNvPr id="53" name="Curved Connector 52"/>
            <p:cNvCxnSpPr>
              <a:stCxn id="50" idx="6"/>
              <a:endCxn id="52" idx="6"/>
            </p:cNvCxnSpPr>
            <p:nvPr/>
          </p:nvCxnSpPr>
          <p:spPr>
            <a:xfrm>
              <a:off x="6926169" y="2315267"/>
              <a:ext cx="152400" cy="1294083"/>
            </a:xfrm>
            <a:prstGeom prst="curvedConnector3">
              <a:avLst>
                <a:gd name="adj1" fmla="val 250000"/>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Curved Connector 53"/>
            <p:cNvCxnSpPr>
              <a:stCxn id="51" idx="4"/>
              <a:endCxn id="52" idx="0"/>
            </p:cNvCxnSpPr>
            <p:nvPr/>
          </p:nvCxnSpPr>
          <p:spPr>
            <a:xfrm rot="16200000" flipH="1">
              <a:off x="6688007" y="3236998"/>
              <a:ext cx="364736" cy="98887"/>
            </a:xfrm>
            <a:prstGeom prst="curvedConnector3">
              <a:avLst>
                <a:gd name="adj1" fmla="val 50000"/>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8" name="ketel"/>
          <p:cNvGrpSpPr/>
          <p:nvPr/>
        </p:nvGrpSpPr>
        <p:grpSpPr>
          <a:xfrm>
            <a:off x="8332215" y="2225680"/>
            <a:ext cx="620486" cy="1575163"/>
            <a:chOff x="8332215" y="2225680"/>
            <a:chExt cx="620486" cy="1575163"/>
          </a:xfrm>
        </p:grpSpPr>
        <p:sp>
          <p:nvSpPr>
            <p:cNvPr id="55" name="Oval 54"/>
            <p:cNvSpPr/>
            <p:nvPr/>
          </p:nvSpPr>
          <p:spPr>
            <a:xfrm>
              <a:off x="8482801" y="2225680"/>
              <a:ext cx="317500" cy="281080"/>
            </a:xfrm>
            <a:prstGeom prst="ellipse">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6" name="Oval 55"/>
            <p:cNvSpPr/>
            <p:nvPr/>
          </p:nvSpPr>
          <p:spPr>
            <a:xfrm>
              <a:off x="8332215" y="2874267"/>
              <a:ext cx="317500" cy="281080"/>
            </a:xfrm>
            <a:prstGeom prst="ellipse">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7" name="Oval 56"/>
            <p:cNvSpPr/>
            <p:nvPr/>
          </p:nvSpPr>
          <p:spPr>
            <a:xfrm>
              <a:off x="8635201" y="3519763"/>
              <a:ext cx="317500" cy="281080"/>
            </a:xfrm>
            <a:prstGeom prst="ellipse">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cxnSp>
          <p:nvCxnSpPr>
            <p:cNvPr id="58" name="Curved Connector 57"/>
            <p:cNvCxnSpPr>
              <a:stCxn id="55" idx="6"/>
              <a:endCxn id="57" idx="7"/>
            </p:cNvCxnSpPr>
            <p:nvPr/>
          </p:nvCxnSpPr>
          <p:spPr>
            <a:xfrm>
              <a:off x="8800301" y="2366220"/>
              <a:ext cx="105903" cy="1194706"/>
            </a:xfrm>
            <a:prstGeom prst="curvedConnector2">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p:cNvCxnSpPr>
              <a:endCxn id="57" idx="0"/>
            </p:cNvCxnSpPr>
            <p:nvPr/>
          </p:nvCxnSpPr>
          <p:spPr>
            <a:xfrm rot="16200000" flipH="1">
              <a:off x="8452994" y="3178806"/>
              <a:ext cx="364416" cy="317498"/>
            </a:xfrm>
            <a:prstGeom prst="curvedConnector3">
              <a:avLst>
                <a:gd name="adj1" fmla="val 50000"/>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5" name="auto"/>
          <p:cNvGrpSpPr/>
          <p:nvPr/>
        </p:nvGrpSpPr>
        <p:grpSpPr>
          <a:xfrm>
            <a:off x="2534885" y="2178957"/>
            <a:ext cx="508281" cy="1559073"/>
            <a:chOff x="2534885" y="2178957"/>
            <a:chExt cx="508281" cy="1559073"/>
          </a:xfrm>
        </p:grpSpPr>
        <p:sp>
          <p:nvSpPr>
            <p:cNvPr id="68" name="Oval 67"/>
            <p:cNvSpPr/>
            <p:nvPr/>
          </p:nvSpPr>
          <p:spPr>
            <a:xfrm>
              <a:off x="2725666" y="2178957"/>
              <a:ext cx="317500" cy="281080"/>
            </a:xfrm>
            <a:prstGeom prst="ellipse">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69" name="Oval 68"/>
            <p:cNvSpPr/>
            <p:nvPr/>
          </p:nvSpPr>
          <p:spPr>
            <a:xfrm>
              <a:off x="2664598" y="2823834"/>
              <a:ext cx="317500" cy="281080"/>
            </a:xfrm>
            <a:prstGeom prst="ellipse">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70" name="Oval 69"/>
            <p:cNvSpPr/>
            <p:nvPr/>
          </p:nvSpPr>
          <p:spPr>
            <a:xfrm>
              <a:off x="2534885" y="3456950"/>
              <a:ext cx="317500" cy="281080"/>
            </a:xfrm>
            <a:prstGeom prst="ellipse">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cxnSp>
          <p:nvCxnSpPr>
            <p:cNvPr id="71" name="Curved Connector 70"/>
            <p:cNvCxnSpPr>
              <a:stCxn id="68" idx="6"/>
              <a:endCxn id="70" idx="6"/>
            </p:cNvCxnSpPr>
            <p:nvPr/>
          </p:nvCxnSpPr>
          <p:spPr>
            <a:xfrm flipH="1">
              <a:off x="2852385" y="2319497"/>
              <a:ext cx="190781" cy="1277993"/>
            </a:xfrm>
            <a:prstGeom prst="curvedConnector3">
              <a:avLst>
                <a:gd name="adj1" fmla="val -119823"/>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69" idx="4"/>
              <a:endCxn id="70" idx="0"/>
            </p:cNvCxnSpPr>
            <p:nvPr/>
          </p:nvCxnSpPr>
          <p:spPr>
            <a:xfrm rot="5400000">
              <a:off x="2582474" y="3216076"/>
              <a:ext cx="352036" cy="129713"/>
            </a:xfrm>
            <a:prstGeom prst="curvedConnector3">
              <a:avLst>
                <a:gd name="adj1" fmla="val 50000"/>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60" name="Picture 59"/>
          <p:cNvPicPr>
            <a:picLocks noChangeAspect="1"/>
          </p:cNvPicPr>
          <p:nvPr/>
        </p:nvPicPr>
        <p:blipFill rotWithShape="1">
          <a:blip r:embed="rId8"/>
          <a:srcRect l="67587" t="58612" r="8370" b="19932"/>
          <a:stretch/>
        </p:blipFill>
        <p:spPr>
          <a:xfrm>
            <a:off x="4584565" y="4870871"/>
            <a:ext cx="614150" cy="1132764"/>
          </a:xfrm>
          <a:prstGeom prst="rect">
            <a:avLst/>
          </a:prstGeom>
        </p:spPr>
      </p:pic>
    </p:spTree>
    <p:extLst>
      <p:ext uri="{BB962C8B-B14F-4D97-AF65-F5344CB8AC3E}">
        <p14:creationId xmlns:p14="http://schemas.microsoft.com/office/powerpoint/2010/main" val="193320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par>
                                <p:cTn id="11" presetID="22" presetClass="entr" presetSubtype="4"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wipe(down)">
                                      <p:cBhvr>
                                        <p:cTn id="13" dur="500"/>
                                        <p:tgtEl>
                                          <p:spTgt spid="77"/>
                                        </p:tgtEl>
                                      </p:cBhvr>
                                    </p:animEffect>
                                  </p:childTnLst>
                                </p:cTn>
                              </p:par>
                              <p:par>
                                <p:cTn id="14" presetID="22" presetClass="entr" presetSubtype="4"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wipe(down)">
                                      <p:cBhvr>
                                        <p:cTn id="16" dur="500"/>
                                        <p:tgtEl>
                                          <p:spTgt spid="7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7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par>
                          <p:cTn id="29" fill="hold">
                            <p:stCondLst>
                              <p:cond delay="0"/>
                            </p:stCondLst>
                            <p:childTnLst>
                              <p:par>
                                <p:cTn id="30" presetID="22" presetClass="entr" presetSubtype="4" fill="hold"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wipe(down)">
                                      <p:cBhvr>
                                        <p:cTn id="3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7" name="Tekstvak 6"/>
          <p:cNvSpPr txBox="1"/>
          <p:nvPr/>
        </p:nvSpPr>
        <p:spPr>
          <a:xfrm>
            <a:off x="611560" y="945267"/>
            <a:ext cx="8424936" cy="578882"/>
          </a:xfrm>
          <a:prstGeom prst="roundRect">
            <a:avLst/>
          </a:prstGeom>
          <a:solidFill>
            <a:schemeClr val="bg1"/>
          </a:solidFill>
          <a:ln w="28575">
            <a:solidFill>
              <a:srgbClr val="3E7800"/>
            </a:solidFill>
          </a:ln>
        </p:spPr>
        <p:txBody>
          <a:bodyPr wrap="square" rtlCol="0">
            <a:spAutoFit/>
          </a:bodyPr>
          <a:lstStyle/>
          <a:p>
            <a:pPr marL="216000"/>
            <a:r>
              <a:rPr lang="nl-BE" sz="1400" dirty="0" smtClean="0">
                <a:solidFill>
                  <a:srgbClr val="003300"/>
                </a:solidFill>
                <a:latin typeface="Arial" pitchFamily="34" charset="0"/>
                <a:cs typeface="Arial" pitchFamily="34" charset="0"/>
              </a:rPr>
              <a:t>V20. In welke mate was </a:t>
            </a:r>
            <a:r>
              <a:rPr lang="nl-BE" sz="1400" u="sng" dirty="0" smtClean="0">
                <a:solidFill>
                  <a:srgbClr val="003300"/>
                </a:solidFill>
                <a:latin typeface="Arial" pitchFamily="34" charset="0"/>
                <a:cs typeface="Arial" pitchFamily="34" charset="0"/>
              </a:rPr>
              <a:t>in het verleden</a:t>
            </a:r>
            <a:r>
              <a:rPr lang="nl-BE" sz="1400" dirty="0" smtClean="0">
                <a:solidFill>
                  <a:srgbClr val="003300"/>
                </a:solidFill>
                <a:latin typeface="Arial" pitchFamily="34" charset="0"/>
                <a:cs typeface="Arial" pitchFamily="34" charset="0"/>
              </a:rPr>
              <a:t> het energieverbruik doorslaggevend bij uw aankoop van volgende producten?</a:t>
            </a:r>
          </a:p>
        </p:txBody>
      </p:sp>
      <p:sp>
        <p:nvSpPr>
          <p:cNvPr id="8" name="Tijdelijke aanduiding voor tekst 13"/>
          <p:cNvSpPr txBox="1">
            <a:spLocks/>
          </p:cNvSpPr>
          <p:nvPr/>
        </p:nvSpPr>
        <p:spPr>
          <a:xfrm rot="5400000">
            <a:off x="395536" y="1196752"/>
            <a:ext cx="792088"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nl-BE" sz="1300" b="1" i="1" u="none" strike="noStrike" kern="1200" cap="none" spc="50" normalizeH="0" baseline="0" noProof="0" dirty="0">
              <a:ln>
                <a:noFill/>
              </a:ln>
              <a:solidFill>
                <a:srgbClr val="F2F4F3"/>
              </a:solidFill>
              <a:effectLst/>
              <a:uLnTx/>
              <a:uFillTx/>
              <a:latin typeface="Arial" pitchFamily="34" charset="0"/>
              <a:ea typeface="+mn-ea"/>
              <a:cs typeface="Arial" pitchFamily="34" charset="0"/>
            </a:endParaRPr>
          </a:p>
        </p:txBody>
      </p:sp>
      <p:sp>
        <p:nvSpPr>
          <p:cNvPr id="44" name="Rechthoek 43"/>
          <p:cNvSpPr/>
          <p:nvPr/>
        </p:nvSpPr>
        <p:spPr>
          <a:xfrm>
            <a:off x="5436096" y="347855"/>
            <a:ext cx="3610176" cy="261610"/>
          </a:xfrm>
          <a:prstGeom prst="rect">
            <a:avLst/>
          </a:prstGeom>
        </p:spPr>
        <p:txBody>
          <a:bodyPr wrap="square">
            <a:noAutofit/>
          </a:bodyPr>
          <a:lstStyle/>
          <a:p>
            <a:pPr algn="r"/>
            <a:r>
              <a:rPr lang="nl-BE" sz="1400" b="1" dirty="0" smtClean="0">
                <a:solidFill>
                  <a:schemeClr val="bg1"/>
                </a:solidFill>
                <a:latin typeface="Arial" pitchFamily="34" charset="0"/>
                <a:cs typeface="Arial" pitchFamily="34" charset="0"/>
              </a:rPr>
              <a:t>Aankopen - verleden</a:t>
            </a:r>
          </a:p>
        </p:txBody>
      </p:sp>
      <p:sp>
        <p:nvSpPr>
          <p:cNvPr id="45"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smtClean="0"/>
              <a:t>Gedrag</a:t>
            </a:r>
            <a:endParaRPr lang="nl-BE" sz="1400" dirty="0"/>
          </a:p>
        </p:txBody>
      </p:sp>
      <p:sp>
        <p:nvSpPr>
          <p:cNvPr id="49" name="Rectangle 1"/>
          <p:cNvSpPr>
            <a:spLocks noChangeArrowheads="1"/>
          </p:cNvSpPr>
          <p:nvPr/>
        </p:nvSpPr>
        <p:spPr bwMode="auto">
          <a:xfrm>
            <a:off x="107504" y="5949280"/>
            <a:ext cx="3134191"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dirty="0" smtClean="0">
                <a:ln>
                  <a:noFill/>
                </a:ln>
                <a:solidFill>
                  <a:srgbClr val="0000FF"/>
                </a:solidFill>
                <a:effectLst/>
                <a:latin typeface="Calibri" pitchFamily="34" charset="0"/>
                <a:ea typeface="Times New Roman" pitchFamily="18" charset="0"/>
                <a:cs typeface="Arial" pitchFamily="34" charset="0"/>
              </a:rPr>
              <a:t>Basis: alle respondenten voor wie dit van toepassing was</a:t>
            </a:r>
            <a:endParaRPr kumimoji="0" lang="nl-NL" sz="1800" b="0" i="0" u="none" strike="noStrike" cap="none" normalizeH="0" baseline="0" dirty="0" smtClean="0">
              <a:ln>
                <a:noFill/>
              </a:ln>
              <a:solidFill>
                <a:srgbClr val="0000FF"/>
              </a:solidFill>
              <a:effectLst/>
              <a:latin typeface="Arial" pitchFamily="34" charset="0"/>
              <a:cs typeface="Arial" pitchFamily="34" charset="0"/>
            </a:endParaRPr>
          </a:p>
        </p:txBody>
      </p:sp>
      <p:graphicFrame>
        <p:nvGraphicFramePr>
          <p:cNvPr id="13" name="Grafiek 12"/>
          <p:cNvGraphicFramePr/>
          <p:nvPr/>
        </p:nvGraphicFramePr>
        <p:xfrm>
          <a:off x="2771800" y="5661248"/>
          <a:ext cx="5531077" cy="2880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fiek 45"/>
          <p:cNvGraphicFramePr/>
          <p:nvPr>
            <p:extLst>
              <p:ext uri="{D42A27DB-BD31-4B8C-83A1-F6EECF244321}">
                <p14:modId xmlns:p14="http://schemas.microsoft.com/office/powerpoint/2010/main" val="483686614"/>
              </p:ext>
            </p:extLst>
          </p:nvPr>
        </p:nvGraphicFramePr>
        <p:xfrm>
          <a:off x="3395963" y="2276581"/>
          <a:ext cx="4375505" cy="3744707"/>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 Box 14"/>
          <p:cNvSpPr txBox="1">
            <a:spLocks noChangeArrowheads="1"/>
          </p:cNvSpPr>
          <p:nvPr/>
        </p:nvSpPr>
        <p:spPr bwMode="auto">
          <a:xfrm>
            <a:off x="2051720" y="1742619"/>
            <a:ext cx="1332706" cy="246221"/>
          </a:xfrm>
          <a:prstGeom prst="rect">
            <a:avLst/>
          </a:prstGeom>
          <a:solidFill>
            <a:srgbClr val="3C7800"/>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spcBef>
                <a:spcPct val="0"/>
              </a:spcBef>
              <a:spcAft>
                <a:spcPts val="1000"/>
              </a:spcAft>
            </a:pPr>
            <a:r>
              <a:rPr lang="nl-BE" sz="1000" b="1" dirty="0" smtClean="0">
                <a:solidFill>
                  <a:schemeClr val="bg1"/>
                </a:solidFill>
                <a:latin typeface="Calibri" pitchFamily="34" charset="0"/>
                <a:cs typeface="Arial" pitchFamily="34" charset="0"/>
              </a:rPr>
              <a:t>TOP2 (%)</a:t>
            </a:r>
          </a:p>
        </p:txBody>
      </p:sp>
      <p:sp>
        <p:nvSpPr>
          <p:cNvPr id="16" name="Text Box 15"/>
          <p:cNvSpPr txBox="1">
            <a:spLocks noChangeArrowheads="1"/>
          </p:cNvSpPr>
          <p:nvPr/>
        </p:nvSpPr>
        <p:spPr bwMode="auto">
          <a:xfrm>
            <a:off x="7648548" y="1732096"/>
            <a:ext cx="1308658" cy="257340"/>
          </a:xfrm>
          <a:prstGeom prst="rect">
            <a:avLst/>
          </a:prstGeom>
          <a:solidFill>
            <a:srgbClr val="B50042"/>
          </a:solidFill>
          <a:ln w="9525">
            <a:noFill/>
            <a:miter lim="800000"/>
            <a:headEnd/>
            <a:tailEnd/>
          </a:ln>
        </p:spPr>
        <p:txBody>
          <a:bodyPr vert="horz" wrap="square" lIns="91440" tIns="45720" rIns="91440" bIns="45720" numCol="1" anchor="t" anchorCtr="0" compatLnSpc="1">
            <a:prstTxWarp prst="textNoShape">
              <a:avLst/>
            </a:prstTxWarp>
          </a:bodyPr>
          <a:lstStyle/>
          <a:p>
            <a:pPr marR="0" lvl="0" indent="0" algn="ctr" fontAlgn="base">
              <a:lnSpc>
                <a:spcPct val="100000"/>
              </a:lnSpc>
              <a:spcBef>
                <a:spcPct val="0"/>
              </a:spcBef>
              <a:spcAft>
                <a:spcPts val="1000"/>
              </a:spcAft>
              <a:buClrTx/>
              <a:buSzTx/>
              <a:buFontTx/>
              <a:buNone/>
              <a:tabLst/>
            </a:pPr>
            <a:r>
              <a:rPr lang="nl-BE" sz="1100" b="1" dirty="0" smtClean="0">
                <a:solidFill>
                  <a:schemeClr val="bg1"/>
                </a:solidFill>
                <a:latin typeface="Calibri" pitchFamily="34" charset="0"/>
                <a:cs typeface="Arial" pitchFamily="34" charset="0"/>
              </a:rPr>
              <a:t>BOTTOM2 (%)</a:t>
            </a:r>
          </a:p>
        </p:txBody>
      </p:sp>
      <p:graphicFrame>
        <p:nvGraphicFramePr>
          <p:cNvPr id="17" name="Tabel 14"/>
          <p:cNvGraphicFramePr>
            <a:graphicFrameLocks noGrp="1"/>
          </p:cNvGraphicFramePr>
          <p:nvPr>
            <p:extLst>
              <p:ext uri="{D42A27DB-BD31-4B8C-83A1-F6EECF244321}">
                <p14:modId xmlns:p14="http://schemas.microsoft.com/office/powerpoint/2010/main" val="2917611033"/>
              </p:ext>
            </p:extLst>
          </p:nvPr>
        </p:nvGraphicFramePr>
        <p:xfrm>
          <a:off x="-252536" y="1916833"/>
          <a:ext cx="3761977" cy="3384379"/>
        </p:xfrm>
        <a:graphic>
          <a:graphicData uri="http://schemas.openxmlformats.org/drawingml/2006/table">
            <a:tbl>
              <a:tblPr/>
              <a:tblGrid>
                <a:gridCol w="2232248"/>
                <a:gridCol w="504056"/>
                <a:gridCol w="504056"/>
                <a:gridCol w="521617"/>
              </a:tblGrid>
              <a:tr h="421875">
                <a:tc>
                  <a:txBody>
                    <a:bodyPr/>
                    <a:lstStyle/>
                    <a:p>
                      <a:pPr algn="ctr">
                        <a:lnSpc>
                          <a:spcPct val="150000"/>
                        </a:lnSpc>
                        <a:spcAft>
                          <a:spcPts val="0"/>
                        </a:spcAft>
                      </a:pPr>
                      <a:endParaRPr lang="nl-NL" sz="1000" dirty="0">
                        <a:solidFill>
                          <a:srgbClr val="000000"/>
                        </a:solidFill>
                        <a:latin typeface="Calibri"/>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endParaRPr lang="nl-BE" sz="1200" u="sng" dirty="0">
                        <a:solidFill>
                          <a:srgbClr val="0000FF"/>
                        </a:solidFill>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2013</a:t>
                      </a:r>
                      <a:endParaRPr lang="nl-BE" sz="1200" u="sng" dirty="0">
                        <a:solidFill>
                          <a:srgbClr val="0000FF"/>
                        </a:solidFill>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u="sng" dirty="0" smtClean="0">
                          <a:solidFill>
                            <a:srgbClr val="0000FF"/>
                          </a:solidFill>
                          <a:latin typeface="Calibri"/>
                          <a:ea typeface="Times New Roman"/>
                        </a:rPr>
                        <a:t>2017</a:t>
                      </a:r>
                      <a:endParaRPr lang="nl-BE" sz="1200" u="sng" dirty="0">
                        <a:solidFill>
                          <a:srgbClr val="0000FF"/>
                        </a:solidFill>
                        <a:latin typeface="Times New Roman"/>
                        <a:ea typeface="Times New Roman"/>
                      </a:endParaRPr>
                    </a:p>
                  </a:txBody>
                  <a:tcPr marL="44450" marR="44450" marT="0" marB="0" anchor="ctr">
                    <a:lnL>
                      <a:noFill/>
                    </a:lnL>
                    <a:lnR>
                      <a:noFill/>
                    </a:lnR>
                    <a:lnT>
                      <a:noFill/>
                    </a:lnT>
                    <a:lnB>
                      <a:noFill/>
                    </a:lnB>
                  </a:tcPr>
                </a:tc>
              </a:tr>
              <a:tr h="370313">
                <a:tc>
                  <a:txBody>
                    <a:bodyPr/>
                    <a:lstStyle/>
                    <a:p>
                      <a:pPr algn="r">
                        <a:lnSpc>
                          <a:spcPct val="115000"/>
                        </a:lnSpc>
                        <a:spcAft>
                          <a:spcPts val="0"/>
                        </a:spcAft>
                      </a:pPr>
                      <a:r>
                        <a:rPr lang="nl-NL" sz="900" dirty="0">
                          <a:solidFill>
                            <a:srgbClr val="000000"/>
                          </a:solidFill>
                          <a:latin typeface="Calibri"/>
                          <a:ea typeface="Times New Roman"/>
                        </a:rPr>
                        <a:t>Beglazing</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61</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65</a:t>
                      </a: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r">
                        <a:lnSpc>
                          <a:spcPct val="115000"/>
                        </a:lnSpc>
                        <a:spcAft>
                          <a:spcPts val="0"/>
                        </a:spcAft>
                      </a:pPr>
                      <a:r>
                        <a:rPr lang="nl-NL" sz="900">
                          <a:solidFill>
                            <a:srgbClr val="000000"/>
                          </a:solidFill>
                          <a:latin typeface="Calibri"/>
                          <a:ea typeface="Times New Roman"/>
                        </a:rPr>
                        <a:t>Isolatiemateriaal</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56</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59</a:t>
                      </a: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r">
                        <a:lnSpc>
                          <a:spcPct val="115000"/>
                        </a:lnSpc>
                        <a:spcAft>
                          <a:spcPts val="0"/>
                        </a:spcAft>
                      </a:pPr>
                      <a:r>
                        <a:rPr lang="nl-NL" sz="900">
                          <a:solidFill>
                            <a:srgbClr val="000000"/>
                          </a:solidFill>
                          <a:latin typeface="Calibri"/>
                          <a:ea typeface="Times New Roman"/>
                        </a:rPr>
                        <a:t>Verwarmingsketel</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55</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55</a:t>
                      </a: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r">
                        <a:lnSpc>
                          <a:spcPct val="115000"/>
                        </a:lnSpc>
                        <a:spcAft>
                          <a:spcPts val="0"/>
                        </a:spcAft>
                      </a:pPr>
                      <a:r>
                        <a:rPr lang="nl-NL" sz="900">
                          <a:solidFill>
                            <a:srgbClr val="000000"/>
                          </a:solidFill>
                          <a:latin typeface="Calibri"/>
                          <a:ea typeface="Times New Roman"/>
                        </a:rPr>
                        <a:t>Koelkast / diepvriezer</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51</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54</a:t>
                      </a: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r">
                        <a:lnSpc>
                          <a:spcPct val="115000"/>
                        </a:lnSpc>
                        <a:spcAft>
                          <a:spcPts val="0"/>
                        </a:spcAft>
                      </a:pPr>
                      <a:r>
                        <a:rPr lang="nl-NL" sz="900" dirty="0">
                          <a:solidFill>
                            <a:srgbClr val="000000"/>
                          </a:solidFill>
                          <a:latin typeface="Calibri"/>
                          <a:ea typeface="Times New Roman"/>
                        </a:rPr>
                        <a:t>Wasmachine / droogkast / vaatwasser</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51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54</a:t>
                      </a: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r">
                        <a:lnSpc>
                          <a:spcPct val="115000"/>
                        </a:lnSpc>
                        <a:spcAft>
                          <a:spcPts val="0"/>
                        </a:spcAft>
                      </a:pPr>
                      <a:r>
                        <a:rPr lang="nl-NL" sz="900">
                          <a:solidFill>
                            <a:srgbClr val="000000"/>
                          </a:solidFill>
                          <a:latin typeface="Calibri"/>
                          <a:ea typeface="Times New Roman"/>
                        </a:rPr>
                        <a:t>Lampen</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41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48</a:t>
                      </a: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r">
                        <a:lnSpc>
                          <a:spcPct val="115000"/>
                        </a:lnSpc>
                        <a:spcAft>
                          <a:spcPts val="0"/>
                        </a:spcAft>
                      </a:pPr>
                      <a:r>
                        <a:rPr lang="nl-NL" sz="900">
                          <a:solidFill>
                            <a:srgbClr val="000000"/>
                          </a:solidFill>
                          <a:latin typeface="Calibri"/>
                          <a:ea typeface="Times New Roman"/>
                        </a:rPr>
                        <a:t>Auto</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36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34</a:t>
                      </a: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r">
                        <a:lnSpc>
                          <a:spcPct val="115000"/>
                        </a:lnSpc>
                        <a:spcAft>
                          <a:spcPts val="0"/>
                        </a:spcAft>
                      </a:pPr>
                      <a:r>
                        <a:rPr lang="nl-NL" sz="900">
                          <a:solidFill>
                            <a:srgbClr val="000000"/>
                          </a:solidFill>
                          <a:latin typeface="Calibri"/>
                          <a:ea typeface="Times New Roman"/>
                        </a:rPr>
                        <a:t>TV / DVD / PC</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31</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29</a:t>
                      </a:r>
                      <a:endParaRPr lang="nl-BE" sz="1200" dirty="0">
                        <a:latin typeface="Times New Roman"/>
                        <a:ea typeface="Times New Roman"/>
                      </a:endParaRPr>
                    </a:p>
                  </a:txBody>
                  <a:tcPr marL="44450" marR="44450" marT="0" marB="0" anchor="ctr">
                    <a:lnL>
                      <a:noFill/>
                    </a:lnL>
                    <a:lnR>
                      <a:noFill/>
                    </a:lnR>
                    <a:lnT>
                      <a:noFill/>
                    </a:lnT>
                    <a:lnB>
                      <a:noFill/>
                    </a:lnB>
                  </a:tcPr>
                </a:tc>
              </a:tr>
            </a:tbl>
          </a:graphicData>
        </a:graphic>
      </p:graphicFrame>
      <p:graphicFrame>
        <p:nvGraphicFramePr>
          <p:cNvPr id="18" name="Tabel 15"/>
          <p:cNvGraphicFramePr>
            <a:graphicFrameLocks noGrp="1"/>
          </p:cNvGraphicFramePr>
          <p:nvPr>
            <p:extLst>
              <p:ext uri="{D42A27DB-BD31-4B8C-83A1-F6EECF244321}">
                <p14:modId xmlns:p14="http://schemas.microsoft.com/office/powerpoint/2010/main" val="900839705"/>
              </p:ext>
            </p:extLst>
          </p:nvPr>
        </p:nvGraphicFramePr>
        <p:xfrm>
          <a:off x="7596336" y="1916832"/>
          <a:ext cx="1419225" cy="3384379"/>
        </p:xfrm>
        <a:graphic>
          <a:graphicData uri="http://schemas.openxmlformats.org/drawingml/2006/table">
            <a:tbl>
              <a:tblPr/>
              <a:tblGrid>
                <a:gridCol w="472864"/>
                <a:gridCol w="472864"/>
                <a:gridCol w="473497"/>
              </a:tblGrid>
              <a:tr h="421875">
                <a:tc>
                  <a:txBody>
                    <a:bodyPr/>
                    <a:lstStyle/>
                    <a:p>
                      <a:pPr marL="0" algn="ctr" defTabSz="914400" rtl="0" eaLnBrk="1" latinLnBrk="0" hangingPunct="1">
                        <a:lnSpc>
                          <a:spcPct val="150000"/>
                        </a:lnSpc>
                        <a:spcAft>
                          <a:spcPts val="0"/>
                        </a:spcAft>
                      </a:pPr>
                      <a:r>
                        <a:rPr lang="nl-NL" sz="1000" b="1" u="sng" kern="1200" dirty="0" smtClean="0">
                          <a:solidFill>
                            <a:srgbClr val="0000FF"/>
                          </a:solidFill>
                          <a:latin typeface="Calibri"/>
                          <a:ea typeface="Times New Roman"/>
                          <a:cs typeface="+mn-cs"/>
                        </a:rPr>
                        <a:t>2017</a:t>
                      </a:r>
                      <a:endParaRPr lang="nl-BE" sz="1000" b="1" u="sng" kern="1200" dirty="0">
                        <a:solidFill>
                          <a:srgbClr val="0000FF"/>
                        </a:solidFill>
                        <a:latin typeface="Calibri"/>
                        <a:ea typeface="Times New Roman"/>
                        <a:cs typeface="+mn-cs"/>
                      </a:endParaRPr>
                    </a:p>
                  </a:txBody>
                  <a:tcPr marL="44450" marR="44450" marT="0" marB="0" anchor="ctr">
                    <a:lnL>
                      <a:noFill/>
                    </a:lnL>
                    <a:lnR>
                      <a:noFill/>
                    </a:lnR>
                    <a:lnT>
                      <a:noFill/>
                    </a:lnT>
                    <a:lnB>
                      <a:noFill/>
                    </a:lnB>
                  </a:tcPr>
                </a:tc>
                <a:tc>
                  <a:txBody>
                    <a:bodyPr/>
                    <a:lstStyle/>
                    <a:p>
                      <a:pPr marL="0" algn="ctr" defTabSz="914400" rtl="0" eaLnBrk="1" latinLnBrk="0" hangingPunct="1">
                        <a:lnSpc>
                          <a:spcPct val="150000"/>
                        </a:lnSpc>
                        <a:spcAft>
                          <a:spcPts val="0"/>
                        </a:spcAft>
                      </a:pPr>
                      <a:r>
                        <a:rPr lang="nl-NL" sz="1000" u="sng" kern="1200" dirty="0" smtClean="0">
                          <a:solidFill>
                            <a:srgbClr val="0000FF"/>
                          </a:solidFill>
                          <a:latin typeface="Calibri"/>
                          <a:ea typeface="Times New Roman"/>
                          <a:cs typeface="+mn-cs"/>
                        </a:rPr>
                        <a:t>2013</a:t>
                      </a:r>
                      <a:endParaRPr lang="nl-BE" sz="1000" u="sng" kern="1200" dirty="0">
                        <a:solidFill>
                          <a:srgbClr val="0000FF"/>
                        </a:solidFill>
                        <a:latin typeface="Calibri"/>
                        <a:ea typeface="Times New Roman"/>
                        <a:cs typeface="+mn-cs"/>
                      </a:endParaRPr>
                    </a:p>
                  </a:txBody>
                  <a:tcPr marL="44450" marR="44450" marT="0" marB="0" anchor="ctr">
                    <a:lnL>
                      <a:noFill/>
                    </a:lnL>
                    <a:lnR>
                      <a:noFill/>
                    </a:lnR>
                    <a:lnT>
                      <a:noFill/>
                    </a:lnT>
                    <a:lnB>
                      <a:noFill/>
                    </a:lnB>
                  </a:tcPr>
                </a:tc>
                <a:tc>
                  <a:txBody>
                    <a:bodyPr/>
                    <a:lstStyle/>
                    <a:p>
                      <a:pPr marL="0" algn="ctr" defTabSz="914400" rtl="0" eaLnBrk="1" latinLnBrk="0" hangingPunct="1">
                        <a:lnSpc>
                          <a:spcPct val="150000"/>
                        </a:lnSpc>
                        <a:spcAft>
                          <a:spcPts val="0"/>
                        </a:spcAft>
                      </a:pPr>
                      <a:endParaRPr lang="nl-BE" sz="1000" u="sng" kern="1200" dirty="0">
                        <a:solidFill>
                          <a:srgbClr val="0000FF"/>
                        </a:solidFill>
                        <a:latin typeface="Calibri"/>
                        <a:ea typeface="Times New Roman"/>
                        <a:cs typeface="+mn-cs"/>
                      </a:endParaRPr>
                    </a:p>
                  </a:txBody>
                  <a:tcPr marL="44450" marR="44450" marT="0" marB="0" anchor="ctr">
                    <a:lnL>
                      <a:noFill/>
                    </a:lnL>
                    <a:lnR>
                      <a:noFill/>
                    </a:lnR>
                    <a:lnT>
                      <a:noFill/>
                    </a:lnT>
                    <a:lnB>
                      <a:noFill/>
                    </a:lnB>
                  </a:tcPr>
                </a:tc>
              </a:tr>
              <a:tr h="370313">
                <a:tc>
                  <a:txBody>
                    <a:bodyPr/>
                    <a:lstStyle/>
                    <a:p>
                      <a:pPr algn="ctr">
                        <a:lnSpc>
                          <a:spcPct val="115000"/>
                        </a:lnSpc>
                        <a:spcAft>
                          <a:spcPts val="0"/>
                        </a:spcAft>
                      </a:pPr>
                      <a:r>
                        <a:rPr lang="nl-NL" sz="1000" b="1" dirty="0">
                          <a:solidFill>
                            <a:srgbClr val="FF0000"/>
                          </a:solidFill>
                          <a:latin typeface="Calibri"/>
                          <a:ea typeface="Times New Roman"/>
                        </a:rPr>
                        <a:t>7</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ctr">
                        <a:lnSpc>
                          <a:spcPct val="115000"/>
                        </a:lnSpc>
                        <a:spcAft>
                          <a:spcPts val="0"/>
                        </a:spcAft>
                      </a:pPr>
                      <a:r>
                        <a:rPr lang="nl-NL" sz="1000" b="1" dirty="0">
                          <a:solidFill>
                            <a:srgbClr val="FF0000"/>
                          </a:solidFill>
                          <a:latin typeface="Calibri"/>
                          <a:ea typeface="Times New Roman"/>
                        </a:rPr>
                        <a:t>11</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ctr">
                        <a:lnSpc>
                          <a:spcPct val="115000"/>
                        </a:lnSpc>
                        <a:spcAft>
                          <a:spcPts val="0"/>
                        </a:spcAft>
                      </a:pPr>
                      <a:r>
                        <a:rPr lang="nl-NL" sz="1000" b="1" dirty="0">
                          <a:solidFill>
                            <a:srgbClr val="FF0000"/>
                          </a:solidFill>
                          <a:latin typeface="Calibri"/>
                          <a:ea typeface="Times New Roman"/>
                        </a:rPr>
                        <a:t>11</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ctr">
                        <a:lnSpc>
                          <a:spcPct val="115000"/>
                        </a:lnSpc>
                        <a:spcAft>
                          <a:spcPts val="0"/>
                        </a:spcAft>
                      </a:pPr>
                      <a:r>
                        <a:rPr lang="nl-NL" sz="1000" b="1">
                          <a:solidFill>
                            <a:srgbClr val="FF0000"/>
                          </a:solidFill>
                          <a:latin typeface="Calibri"/>
                          <a:ea typeface="Times New Roman"/>
                        </a:rPr>
                        <a:t>11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16</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ctr">
                        <a:lnSpc>
                          <a:spcPct val="115000"/>
                        </a:lnSpc>
                        <a:spcAft>
                          <a:spcPts val="0"/>
                        </a:spcAft>
                      </a:pPr>
                      <a:r>
                        <a:rPr lang="nl-NL" sz="1000" b="1">
                          <a:solidFill>
                            <a:srgbClr val="FF0000"/>
                          </a:solidFill>
                          <a:latin typeface="Calibri"/>
                          <a:ea typeface="Times New Roman"/>
                        </a:rPr>
                        <a:t>12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15</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ctr">
                        <a:lnSpc>
                          <a:spcPct val="115000"/>
                        </a:lnSpc>
                        <a:spcAft>
                          <a:spcPts val="0"/>
                        </a:spcAft>
                      </a:pPr>
                      <a:r>
                        <a:rPr lang="nl-NL" sz="1000" b="1">
                          <a:solidFill>
                            <a:srgbClr val="FF0000"/>
                          </a:solidFill>
                          <a:latin typeface="Calibri"/>
                          <a:ea typeface="Times New Roman"/>
                        </a:rPr>
                        <a:t>18</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26</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ctr">
                        <a:lnSpc>
                          <a:spcPct val="115000"/>
                        </a:lnSpc>
                        <a:spcAft>
                          <a:spcPts val="0"/>
                        </a:spcAft>
                      </a:pPr>
                      <a:r>
                        <a:rPr lang="nl-NL" sz="1000" b="1" dirty="0">
                          <a:solidFill>
                            <a:srgbClr val="FF0000"/>
                          </a:solidFill>
                          <a:latin typeface="Calibri"/>
                          <a:ea typeface="Times New Roman"/>
                        </a:rPr>
                        <a:t>20</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25</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ctr">
                        <a:lnSpc>
                          <a:spcPct val="115000"/>
                        </a:lnSpc>
                        <a:spcAft>
                          <a:spcPts val="0"/>
                        </a:spcAft>
                      </a:pPr>
                      <a:r>
                        <a:rPr lang="nl-NL" sz="1000" b="1">
                          <a:solidFill>
                            <a:srgbClr val="FF0000"/>
                          </a:solidFill>
                          <a:latin typeface="Calibri"/>
                          <a:ea typeface="Times New Roman"/>
                        </a:rPr>
                        <a:t>38</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40</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endParaRPr lang="nl-BE" sz="1200" dirty="0">
                        <a:latin typeface="Times New Roman"/>
                        <a:ea typeface="Times New Roman"/>
                      </a:endParaRPr>
                    </a:p>
                  </a:txBody>
                  <a:tcPr marL="44450" marR="44450" marT="0" marB="0" anchor="ctr">
                    <a:lnL>
                      <a:noFill/>
                    </a:lnL>
                    <a:lnR>
                      <a:noFill/>
                    </a:lnR>
                    <a:lnT>
                      <a:noFill/>
                    </a:lnT>
                    <a:lnB>
                      <a:noFill/>
                    </a:lnB>
                  </a:tcPr>
                </a:tc>
              </a:tr>
            </a:tbl>
          </a:graphicData>
        </a:graphic>
      </p:graphicFrame>
      <p:grpSp>
        <p:nvGrpSpPr>
          <p:cNvPr id="19" name="50 % grens"/>
          <p:cNvGrpSpPr/>
          <p:nvPr/>
        </p:nvGrpSpPr>
        <p:grpSpPr>
          <a:xfrm>
            <a:off x="212274" y="3417897"/>
            <a:ext cx="8746989" cy="1565590"/>
            <a:chOff x="101724" y="3381376"/>
            <a:chExt cx="8746989" cy="1565590"/>
          </a:xfrm>
        </p:grpSpPr>
        <p:cxnSp>
          <p:nvCxnSpPr>
            <p:cNvPr id="20" name="Straight Connector 19"/>
            <p:cNvCxnSpPr/>
            <p:nvPr/>
          </p:nvCxnSpPr>
          <p:spPr>
            <a:xfrm>
              <a:off x="101724" y="4165600"/>
              <a:ext cx="8746989" cy="0"/>
            </a:xfrm>
            <a:prstGeom prst="line">
              <a:avLst/>
            </a:prstGeom>
            <a:ln w="41275" cmpd="dbl">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1" name="Up Arrow 20"/>
            <p:cNvSpPr/>
            <p:nvPr/>
          </p:nvSpPr>
          <p:spPr>
            <a:xfrm>
              <a:off x="8526510" y="3381376"/>
              <a:ext cx="322203" cy="757436"/>
            </a:xfrm>
            <a:prstGeom prst="upArrow">
              <a:avLst>
                <a:gd name="adj1" fmla="val 100000"/>
                <a:gd name="adj2" fmla="val 29649"/>
              </a:avLst>
            </a:prstGeom>
            <a:noFill/>
            <a:ln w="12700">
              <a:solidFill>
                <a:srgbClr val="22B14C"/>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r"/>
              <a:r>
                <a:rPr lang="en-GB" sz="1600" dirty="0" smtClean="0">
                  <a:solidFill>
                    <a:srgbClr val="22B14C"/>
                  </a:solidFill>
                  <a:latin typeface="Segoe UI Semilight" panose="020B0402040204020203" pitchFamily="34" charset="0"/>
                  <a:cs typeface="Segoe UI Semilight" panose="020B0402040204020203" pitchFamily="34" charset="0"/>
                </a:rPr>
                <a:t>≥ 50%</a:t>
              </a:r>
              <a:endParaRPr lang="en-GB" sz="1600" dirty="0">
                <a:solidFill>
                  <a:srgbClr val="22B14C"/>
                </a:solidFill>
                <a:latin typeface="Segoe UI Semilight" panose="020B0402040204020203" pitchFamily="34" charset="0"/>
                <a:cs typeface="Segoe UI Semilight" panose="020B0402040204020203" pitchFamily="34" charset="0"/>
              </a:endParaRPr>
            </a:p>
          </p:txBody>
        </p:sp>
        <p:sp>
          <p:nvSpPr>
            <p:cNvPr id="22" name="Up Arrow 21"/>
            <p:cNvSpPr/>
            <p:nvPr/>
          </p:nvSpPr>
          <p:spPr>
            <a:xfrm flipV="1">
              <a:off x="8526510" y="4189095"/>
              <a:ext cx="322203" cy="757871"/>
            </a:xfrm>
            <a:prstGeom prst="upArrow">
              <a:avLst>
                <a:gd name="adj1" fmla="val 100000"/>
                <a:gd name="adj2" fmla="val 29649"/>
              </a:avLst>
            </a:prstGeom>
            <a:noFill/>
            <a:ln w="12700">
              <a:solidFill>
                <a:srgbClr val="C00000"/>
              </a:solidFill>
            </a:ln>
          </p:spPr>
          <p:style>
            <a:lnRef idx="2">
              <a:schemeClr val="accent3"/>
            </a:lnRef>
            <a:fillRef idx="1">
              <a:schemeClr val="lt1"/>
            </a:fillRef>
            <a:effectRef idx="0">
              <a:schemeClr val="accent3"/>
            </a:effectRef>
            <a:fontRef idx="minor">
              <a:schemeClr val="dk1"/>
            </a:fontRef>
          </p:style>
          <p:txBody>
            <a:bodyPr vert="vert" wrap="none" lIns="0" tIns="0" rIns="0" bIns="0" rtlCol="0" anchor="ctr"/>
            <a:lstStyle/>
            <a:p>
              <a:r>
                <a:rPr lang="en-GB" sz="1600" dirty="0">
                  <a:solidFill>
                    <a:srgbClr val="C00000"/>
                  </a:solidFill>
                  <a:latin typeface="Segoe UI Semilight" panose="020B0402040204020203" pitchFamily="34" charset="0"/>
                  <a:cs typeface="Segoe UI Semilight" panose="020B0402040204020203" pitchFamily="34" charset="0"/>
                </a:rPr>
                <a:t>&lt;</a:t>
              </a:r>
              <a:r>
                <a:rPr lang="en-GB" sz="1600" dirty="0" smtClean="0">
                  <a:solidFill>
                    <a:srgbClr val="C00000"/>
                  </a:solidFill>
                  <a:latin typeface="Segoe UI Semilight" panose="020B0402040204020203" pitchFamily="34" charset="0"/>
                  <a:cs typeface="Segoe UI Semilight" panose="020B0402040204020203" pitchFamily="34" charset="0"/>
                </a:rPr>
                <a:t> 50%</a:t>
              </a:r>
              <a:endParaRPr lang="en-GB" sz="1600" dirty="0">
                <a:solidFill>
                  <a:srgbClr val="C00000"/>
                </a:solidFill>
                <a:latin typeface="Segoe UI Semilight" panose="020B0402040204020203" pitchFamily="34" charset="0"/>
                <a:cs typeface="Segoe UI Semilight" panose="020B0402040204020203" pitchFamily="34" charset="0"/>
              </a:endParaRPr>
            </a:p>
          </p:txBody>
        </p:sp>
      </p:grpSp>
    </p:spTree>
    <p:extLst>
      <p:ext uri="{BB962C8B-B14F-4D97-AF65-F5344CB8AC3E}">
        <p14:creationId xmlns:p14="http://schemas.microsoft.com/office/powerpoint/2010/main" val="42738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22" name="Text Box 14"/>
          <p:cNvSpPr txBox="1">
            <a:spLocks noChangeArrowheads="1"/>
          </p:cNvSpPr>
          <p:nvPr/>
        </p:nvSpPr>
        <p:spPr bwMode="auto">
          <a:xfrm>
            <a:off x="2051720" y="1742619"/>
            <a:ext cx="1332706" cy="246221"/>
          </a:xfrm>
          <a:prstGeom prst="rect">
            <a:avLst/>
          </a:prstGeom>
          <a:solidFill>
            <a:srgbClr val="3C7800"/>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spcBef>
                <a:spcPct val="0"/>
              </a:spcBef>
              <a:spcAft>
                <a:spcPts val="1000"/>
              </a:spcAft>
            </a:pPr>
            <a:r>
              <a:rPr lang="nl-BE" sz="1000" b="1" dirty="0" smtClean="0">
                <a:solidFill>
                  <a:schemeClr val="bg1"/>
                </a:solidFill>
                <a:latin typeface="Calibri" pitchFamily="34" charset="0"/>
                <a:cs typeface="Arial" pitchFamily="34" charset="0"/>
              </a:rPr>
              <a:t>TOP2 (%)</a:t>
            </a:r>
          </a:p>
        </p:txBody>
      </p:sp>
      <p:sp>
        <p:nvSpPr>
          <p:cNvPr id="24" name="Text Box 15"/>
          <p:cNvSpPr txBox="1">
            <a:spLocks noChangeArrowheads="1"/>
          </p:cNvSpPr>
          <p:nvPr/>
        </p:nvSpPr>
        <p:spPr bwMode="auto">
          <a:xfrm>
            <a:off x="7648548" y="1732096"/>
            <a:ext cx="1308658" cy="257340"/>
          </a:xfrm>
          <a:prstGeom prst="rect">
            <a:avLst/>
          </a:prstGeom>
          <a:solidFill>
            <a:srgbClr val="B50042"/>
          </a:solidFill>
          <a:ln w="9525">
            <a:noFill/>
            <a:miter lim="800000"/>
            <a:headEnd/>
            <a:tailEnd/>
          </a:ln>
        </p:spPr>
        <p:txBody>
          <a:bodyPr vert="horz" wrap="square" lIns="91440" tIns="45720" rIns="91440" bIns="45720" numCol="1" anchor="t" anchorCtr="0" compatLnSpc="1">
            <a:prstTxWarp prst="textNoShape">
              <a:avLst/>
            </a:prstTxWarp>
          </a:bodyPr>
          <a:lstStyle/>
          <a:p>
            <a:pPr marR="0" lvl="0" indent="0" algn="ctr" fontAlgn="base">
              <a:lnSpc>
                <a:spcPct val="100000"/>
              </a:lnSpc>
              <a:spcBef>
                <a:spcPct val="0"/>
              </a:spcBef>
              <a:spcAft>
                <a:spcPts val="1000"/>
              </a:spcAft>
              <a:buClrTx/>
              <a:buSzTx/>
              <a:buFontTx/>
              <a:buNone/>
              <a:tabLst/>
            </a:pPr>
            <a:r>
              <a:rPr lang="nl-BE" sz="1100" b="1" dirty="0" smtClean="0">
                <a:solidFill>
                  <a:schemeClr val="bg1"/>
                </a:solidFill>
                <a:latin typeface="Calibri" pitchFamily="34" charset="0"/>
                <a:cs typeface="Arial" pitchFamily="34" charset="0"/>
              </a:rPr>
              <a:t>BOTTOM2 (%)</a:t>
            </a:r>
          </a:p>
        </p:txBody>
      </p:sp>
      <p:sp>
        <p:nvSpPr>
          <p:cNvPr id="45"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smtClean="0"/>
              <a:t>Gedrag</a:t>
            </a:r>
            <a:endParaRPr lang="nl-BE" sz="1400" dirty="0"/>
          </a:p>
        </p:txBody>
      </p:sp>
      <p:graphicFrame>
        <p:nvGraphicFramePr>
          <p:cNvPr id="46" name="Grafiek 45"/>
          <p:cNvGraphicFramePr/>
          <p:nvPr/>
        </p:nvGraphicFramePr>
        <p:xfrm>
          <a:off x="3384426" y="2289565"/>
          <a:ext cx="4385896" cy="3731723"/>
        </p:xfrm>
        <a:graphic>
          <a:graphicData uri="http://schemas.openxmlformats.org/drawingml/2006/chart">
            <c:chart xmlns:c="http://schemas.openxmlformats.org/drawingml/2006/chart" xmlns:r="http://schemas.openxmlformats.org/officeDocument/2006/relationships" r:id="rId4"/>
          </a:graphicData>
        </a:graphic>
      </p:graphicFrame>
      <p:sp>
        <p:nvSpPr>
          <p:cNvPr id="49" name="Rectangle 1"/>
          <p:cNvSpPr>
            <a:spLocks noChangeArrowheads="1"/>
          </p:cNvSpPr>
          <p:nvPr/>
        </p:nvSpPr>
        <p:spPr bwMode="auto">
          <a:xfrm>
            <a:off x="107504" y="5949280"/>
            <a:ext cx="3134191"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dirty="0" smtClean="0">
                <a:ln>
                  <a:noFill/>
                </a:ln>
                <a:solidFill>
                  <a:srgbClr val="0000FF"/>
                </a:solidFill>
                <a:effectLst/>
                <a:latin typeface="Calibri" pitchFamily="34" charset="0"/>
                <a:ea typeface="Times New Roman" pitchFamily="18" charset="0"/>
                <a:cs typeface="Arial" pitchFamily="34" charset="0"/>
              </a:rPr>
              <a:t>Basis: alle respondenten voor wie dit van toepassing was</a:t>
            </a:r>
            <a:endParaRPr kumimoji="0" lang="nl-NL" sz="1800" b="0" i="0" u="none" strike="noStrike" cap="none" normalizeH="0" baseline="0" dirty="0" smtClean="0">
              <a:ln>
                <a:noFill/>
              </a:ln>
              <a:solidFill>
                <a:srgbClr val="0000FF"/>
              </a:solidFill>
              <a:effectLst/>
              <a:latin typeface="Arial" pitchFamily="34" charset="0"/>
              <a:cs typeface="Arial" pitchFamily="34" charset="0"/>
            </a:endParaRPr>
          </a:p>
        </p:txBody>
      </p:sp>
      <p:sp>
        <p:nvSpPr>
          <p:cNvPr id="13" name="Tekstvak 12"/>
          <p:cNvSpPr txBox="1"/>
          <p:nvPr/>
        </p:nvSpPr>
        <p:spPr>
          <a:xfrm>
            <a:off x="611560" y="945267"/>
            <a:ext cx="8424936" cy="578882"/>
          </a:xfrm>
          <a:prstGeom prst="roundRect">
            <a:avLst/>
          </a:prstGeom>
          <a:solidFill>
            <a:schemeClr val="bg1"/>
          </a:solidFill>
          <a:ln w="28575">
            <a:solidFill>
              <a:srgbClr val="3E7800"/>
            </a:solidFill>
          </a:ln>
        </p:spPr>
        <p:txBody>
          <a:bodyPr wrap="square" rtlCol="0">
            <a:spAutoFit/>
          </a:bodyPr>
          <a:lstStyle/>
          <a:p>
            <a:pPr marL="216000"/>
            <a:r>
              <a:rPr lang="nl-BE" sz="1400" dirty="0" smtClean="0">
                <a:solidFill>
                  <a:srgbClr val="003300"/>
                </a:solidFill>
                <a:latin typeface="Arial" pitchFamily="34" charset="0"/>
                <a:cs typeface="Arial" pitchFamily="34" charset="0"/>
              </a:rPr>
              <a:t>V21. In welke mate zal het energieverbruik </a:t>
            </a:r>
            <a:r>
              <a:rPr lang="nl-BE" sz="1400" u="sng" dirty="0" smtClean="0">
                <a:solidFill>
                  <a:srgbClr val="003300"/>
                </a:solidFill>
                <a:latin typeface="Arial" pitchFamily="34" charset="0"/>
                <a:cs typeface="Arial" pitchFamily="34" charset="0"/>
              </a:rPr>
              <a:t>bij uw volgende aankoop</a:t>
            </a:r>
            <a:r>
              <a:rPr lang="nl-BE" sz="1400" dirty="0" smtClean="0">
                <a:solidFill>
                  <a:srgbClr val="003300"/>
                </a:solidFill>
                <a:latin typeface="Arial" pitchFamily="34" charset="0"/>
                <a:cs typeface="Arial" pitchFamily="34" charset="0"/>
              </a:rPr>
              <a:t> van onderstaande producten doorslaggevend zijn?</a:t>
            </a:r>
          </a:p>
        </p:txBody>
      </p:sp>
      <p:sp>
        <p:nvSpPr>
          <p:cNvPr id="14" name="Rechthoek 13"/>
          <p:cNvSpPr/>
          <p:nvPr/>
        </p:nvSpPr>
        <p:spPr>
          <a:xfrm>
            <a:off x="5436096" y="347855"/>
            <a:ext cx="3610176" cy="261610"/>
          </a:xfrm>
          <a:prstGeom prst="rect">
            <a:avLst/>
          </a:prstGeom>
        </p:spPr>
        <p:txBody>
          <a:bodyPr wrap="square">
            <a:noAutofit/>
          </a:bodyPr>
          <a:lstStyle/>
          <a:p>
            <a:pPr algn="r"/>
            <a:r>
              <a:rPr lang="nl-BE" sz="1400" b="1" dirty="0" smtClean="0">
                <a:solidFill>
                  <a:schemeClr val="bg1"/>
                </a:solidFill>
                <a:latin typeface="Arial" pitchFamily="34" charset="0"/>
                <a:cs typeface="Arial" pitchFamily="34" charset="0"/>
              </a:rPr>
              <a:t>Aankopen - toekomst</a:t>
            </a:r>
          </a:p>
        </p:txBody>
      </p:sp>
      <p:graphicFrame>
        <p:nvGraphicFramePr>
          <p:cNvPr id="15" name="Tabel 14"/>
          <p:cNvGraphicFramePr>
            <a:graphicFrameLocks noGrp="1"/>
          </p:cNvGraphicFramePr>
          <p:nvPr>
            <p:extLst/>
          </p:nvPr>
        </p:nvGraphicFramePr>
        <p:xfrm>
          <a:off x="-252536" y="1916833"/>
          <a:ext cx="3761977" cy="3384379"/>
        </p:xfrm>
        <a:graphic>
          <a:graphicData uri="http://schemas.openxmlformats.org/drawingml/2006/table">
            <a:tbl>
              <a:tblPr/>
              <a:tblGrid>
                <a:gridCol w="2232248"/>
                <a:gridCol w="504056"/>
                <a:gridCol w="504056"/>
                <a:gridCol w="521617"/>
              </a:tblGrid>
              <a:tr h="421875">
                <a:tc>
                  <a:txBody>
                    <a:bodyPr/>
                    <a:lstStyle/>
                    <a:p>
                      <a:pPr algn="ctr">
                        <a:lnSpc>
                          <a:spcPct val="150000"/>
                        </a:lnSpc>
                        <a:spcAft>
                          <a:spcPts val="0"/>
                        </a:spcAft>
                      </a:pPr>
                      <a:endParaRPr lang="nl-NL" sz="1000" dirty="0">
                        <a:solidFill>
                          <a:srgbClr val="000000"/>
                        </a:solidFill>
                        <a:latin typeface="Calibri"/>
                        <a:ea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2009</a:t>
                      </a:r>
                      <a:endParaRPr lang="nl-BE" sz="1200" u="sng" dirty="0">
                        <a:solidFill>
                          <a:srgbClr val="0000FF"/>
                        </a:solidFill>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2013</a:t>
                      </a:r>
                      <a:endParaRPr lang="nl-BE" sz="1200" u="sng" dirty="0">
                        <a:solidFill>
                          <a:srgbClr val="0000FF"/>
                        </a:solidFill>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u="sng" dirty="0" smtClean="0">
                          <a:solidFill>
                            <a:srgbClr val="0000FF"/>
                          </a:solidFill>
                          <a:latin typeface="Calibri"/>
                          <a:ea typeface="Times New Roman"/>
                        </a:rPr>
                        <a:t>2017</a:t>
                      </a:r>
                      <a:endParaRPr lang="nl-BE" sz="1200" u="sng" dirty="0">
                        <a:solidFill>
                          <a:srgbClr val="0000FF"/>
                        </a:solidFill>
                        <a:latin typeface="Times New Roman"/>
                        <a:ea typeface="Times New Roman"/>
                      </a:endParaRPr>
                    </a:p>
                  </a:txBody>
                  <a:tcPr marL="44450" marR="44450" marT="0" marB="0" anchor="ctr">
                    <a:lnL>
                      <a:noFill/>
                    </a:lnL>
                    <a:lnR>
                      <a:noFill/>
                    </a:lnR>
                    <a:lnT>
                      <a:noFill/>
                    </a:lnT>
                    <a:lnB>
                      <a:noFill/>
                    </a:lnB>
                  </a:tcPr>
                </a:tc>
              </a:tr>
              <a:tr h="370313">
                <a:tc>
                  <a:txBody>
                    <a:bodyPr/>
                    <a:lstStyle/>
                    <a:p>
                      <a:pPr algn="r">
                        <a:lnSpc>
                          <a:spcPct val="115000"/>
                        </a:lnSpc>
                        <a:spcAft>
                          <a:spcPts val="0"/>
                        </a:spcAft>
                      </a:pPr>
                      <a:r>
                        <a:rPr lang="nl-NL" sz="900" dirty="0">
                          <a:solidFill>
                            <a:srgbClr val="000000"/>
                          </a:solidFill>
                          <a:latin typeface="Calibri"/>
                          <a:ea typeface="Times New Roman"/>
                        </a:rPr>
                        <a:t>Beglazing</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83</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84</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a:solidFill>
                            <a:srgbClr val="00B050"/>
                          </a:solidFill>
                          <a:latin typeface="Calibri"/>
                          <a:ea typeface="Times New Roman"/>
                        </a:rPr>
                        <a:t>80</a:t>
                      </a:r>
                      <a:endParaRPr lang="nl-BE" sz="1200">
                        <a:latin typeface="Times New Roman"/>
                        <a:ea typeface="Times New Roman"/>
                      </a:endParaRPr>
                    </a:p>
                  </a:txBody>
                  <a:tcPr marL="44450" marR="44450" marT="0" marB="0" anchor="ctr">
                    <a:lnL>
                      <a:noFill/>
                    </a:lnL>
                    <a:lnR>
                      <a:noFill/>
                    </a:lnR>
                    <a:lnT>
                      <a:noFill/>
                    </a:lnT>
                    <a:lnB>
                      <a:noFill/>
                    </a:lnB>
                  </a:tcPr>
                </a:tc>
              </a:tr>
              <a:tr h="370313">
                <a:tc>
                  <a:txBody>
                    <a:bodyPr/>
                    <a:lstStyle/>
                    <a:p>
                      <a:pPr algn="r">
                        <a:lnSpc>
                          <a:spcPct val="115000"/>
                        </a:lnSpc>
                        <a:spcAft>
                          <a:spcPts val="0"/>
                        </a:spcAft>
                      </a:pPr>
                      <a:r>
                        <a:rPr lang="nl-NL" sz="900">
                          <a:solidFill>
                            <a:srgbClr val="000000"/>
                          </a:solidFill>
                          <a:latin typeface="Calibri"/>
                          <a:ea typeface="Times New Roman"/>
                        </a:rPr>
                        <a:t>Isolatiemateriaal</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80</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82</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a:solidFill>
                            <a:srgbClr val="00B050"/>
                          </a:solidFill>
                          <a:latin typeface="Calibri"/>
                          <a:ea typeface="Times New Roman"/>
                        </a:rPr>
                        <a:t>78</a:t>
                      </a:r>
                      <a:endParaRPr lang="nl-BE" sz="1200">
                        <a:latin typeface="Times New Roman"/>
                        <a:ea typeface="Times New Roman"/>
                      </a:endParaRPr>
                    </a:p>
                  </a:txBody>
                  <a:tcPr marL="44450" marR="44450" marT="0" marB="0" anchor="ctr">
                    <a:lnL>
                      <a:noFill/>
                    </a:lnL>
                    <a:lnR>
                      <a:noFill/>
                    </a:lnR>
                    <a:lnT>
                      <a:noFill/>
                    </a:lnT>
                    <a:lnB>
                      <a:noFill/>
                    </a:lnB>
                  </a:tcPr>
                </a:tc>
              </a:tr>
              <a:tr h="370313">
                <a:tc>
                  <a:txBody>
                    <a:bodyPr/>
                    <a:lstStyle/>
                    <a:p>
                      <a:pPr algn="r">
                        <a:lnSpc>
                          <a:spcPct val="115000"/>
                        </a:lnSpc>
                        <a:spcAft>
                          <a:spcPts val="0"/>
                        </a:spcAft>
                      </a:pPr>
                      <a:r>
                        <a:rPr lang="nl-NL" sz="900">
                          <a:solidFill>
                            <a:srgbClr val="000000"/>
                          </a:solidFill>
                          <a:latin typeface="Calibri"/>
                          <a:ea typeface="Times New Roman"/>
                        </a:rPr>
                        <a:t>Verwarmingsketel</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82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83</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77</a:t>
                      </a: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r">
                        <a:lnSpc>
                          <a:spcPct val="115000"/>
                        </a:lnSpc>
                        <a:spcAft>
                          <a:spcPts val="0"/>
                        </a:spcAft>
                      </a:pPr>
                      <a:r>
                        <a:rPr lang="nl-NL" sz="900">
                          <a:solidFill>
                            <a:srgbClr val="000000"/>
                          </a:solidFill>
                          <a:latin typeface="Calibri"/>
                          <a:ea typeface="Times New Roman"/>
                        </a:rPr>
                        <a:t>Koelkast / diepvriezer</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76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79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76</a:t>
                      </a: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r">
                        <a:lnSpc>
                          <a:spcPct val="115000"/>
                        </a:lnSpc>
                        <a:spcAft>
                          <a:spcPts val="0"/>
                        </a:spcAft>
                      </a:pPr>
                      <a:r>
                        <a:rPr lang="nl-NL" sz="900" dirty="0">
                          <a:solidFill>
                            <a:srgbClr val="000000"/>
                          </a:solidFill>
                          <a:latin typeface="Calibri"/>
                          <a:ea typeface="Times New Roman"/>
                        </a:rPr>
                        <a:t>Wasmachine / droogkast / vaatwasser</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77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79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74</a:t>
                      </a: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r">
                        <a:lnSpc>
                          <a:spcPct val="115000"/>
                        </a:lnSpc>
                        <a:spcAft>
                          <a:spcPts val="0"/>
                        </a:spcAft>
                      </a:pPr>
                      <a:r>
                        <a:rPr lang="nl-NL" sz="900">
                          <a:solidFill>
                            <a:srgbClr val="000000"/>
                          </a:solidFill>
                          <a:latin typeface="Calibri"/>
                          <a:ea typeface="Times New Roman"/>
                        </a:rPr>
                        <a:t>Lampen</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60</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73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72</a:t>
                      </a: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r">
                        <a:lnSpc>
                          <a:spcPct val="115000"/>
                        </a:lnSpc>
                        <a:spcAft>
                          <a:spcPts val="0"/>
                        </a:spcAft>
                      </a:pPr>
                      <a:r>
                        <a:rPr lang="nl-NL" sz="900">
                          <a:solidFill>
                            <a:srgbClr val="000000"/>
                          </a:solidFill>
                          <a:latin typeface="Calibri"/>
                          <a:ea typeface="Times New Roman"/>
                        </a:rPr>
                        <a:t>Auto</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68</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73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69</a:t>
                      </a:r>
                      <a:endParaRPr lang="nl-BE" sz="1200" dirty="0">
                        <a:latin typeface="Times New Roman"/>
                        <a:ea typeface="Times New Roman"/>
                      </a:endParaRPr>
                    </a:p>
                  </a:txBody>
                  <a:tcPr marL="44450" marR="44450" marT="0" marB="0" anchor="ctr">
                    <a:lnL>
                      <a:noFill/>
                    </a:lnL>
                    <a:lnR>
                      <a:noFill/>
                    </a:lnR>
                    <a:lnT>
                      <a:noFill/>
                    </a:lnT>
                    <a:lnB>
                      <a:noFill/>
                    </a:lnB>
                  </a:tcPr>
                </a:tc>
              </a:tr>
              <a:tr h="370313">
                <a:tc>
                  <a:txBody>
                    <a:bodyPr/>
                    <a:lstStyle/>
                    <a:p>
                      <a:pPr algn="r">
                        <a:lnSpc>
                          <a:spcPct val="115000"/>
                        </a:lnSpc>
                        <a:spcAft>
                          <a:spcPts val="0"/>
                        </a:spcAft>
                      </a:pPr>
                      <a:r>
                        <a:rPr lang="nl-NL" sz="900">
                          <a:solidFill>
                            <a:srgbClr val="000000"/>
                          </a:solidFill>
                          <a:latin typeface="Calibri"/>
                          <a:ea typeface="Times New Roman"/>
                        </a:rPr>
                        <a:t>TV / DVD / PC</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42</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58</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53</a:t>
                      </a:r>
                      <a:endParaRPr lang="nl-BE" sz="1200" dirty="0">
                        <a:latin typeface="Times New Roman"/>
                        <a:ea typeface="Times New Roman"/>
                      </a:endParaRPr>
                    </a:p>
                  </a:txBody>
                  <a:tcPr marL="44450" marR="44450" marT="0" marB="0" anchor="ctr">
                    <a:lnL>
                      <a:noFill/>
                    </a:lnL>
                    <a:lnR>
                      <a:noFill/>
                    </a:lnR>
                    <a:lnT>
                      <a:noFill/>
                    </a:lnT>
                    <a:lnB>
                      <a:noFill/>
                    </a:lnB>
                  </a:tcPr>
                </a:tc>
              </a:tr>
            </a:tbl>
          </a:graphicData>
        </a:graphic>
      </p:graphicFrame>
      <p:graphicFrame>
        <p:nvGraphicFramePr>
          <p:cNvPr id="16" name="Tabel 15"/>
          <p:cNvGraphicFramePr>
            <a:graphicFrameLocks noGrp="1"/>
          </p:cNvGraphicFramePr>
          <p:nvPr>
            <p:extLst/>
          </p:nvPr>
        </p:nvGraphicFramePr>
        <p:xfrm>
          <a:off x="7596336" y="1916832"/>
          <a:ext cx="1419225" cy="3384379"/>
        </p:xfrm>
        <a:graphic>
          <a:graphicData uri="http://schemas.openxmlformats.org/drawingml/2006/table">
            <a:tbl>
              <a:tblPr/>
              <a:tblGrid>
                <a:gridCol w="472864"/>
                <a:gridCol w="472864"/>
                <a:gridCol w="473497"/>
              </a:tblGrid>
              <a:tr h="421875">
                <a:tc>
                  <a:txBody>
                    <a:bodyPr/>
                    <a:lstStyle/>
                    <a:p>
                      <a:pPr marL="0" algn="ctr" defTabSz="914400" rtl="0" eaLnBrk="1" latinLnBrk="0" hangingPunct="1">
                        <a:lnSpc>
                          <a:spcPct val="150000"/>
                        </a:lnSpc>
                        <a:spcAft>
                          <a:spcPts val="0"/>
                        </a:spcAft>
                      </a:pPr>
                      <a:r>
                        <a:rPr lang="nl-NL" sz="1000" b="1" u="sng" kern="1200" dirty="0" smtClean="0">
                          <a:solidFill>
                            <a:srgbClr val="0000FF"/>
                          </a:solidFill>
                          <a:latin typeface="Calibri"/>
                          <a:ea typeface="Times New Roman"/>
                          <a:cs typeface="+mn-cs"/>
                        </a:rPr>
                        <a:t>2017</a:t>
                      </a:r>
                      <a:endParaRPr lang="nl-BE" sz="1000" b="1" u="sng" kern="1200" dirty="0">
                        <a:solidFill>
                          <a:srgbClr val="0000FF"/>
                        </a:solidFill>
                        <a:latin typeface="Calibri"/>
                        <a:ea typeface="Times New Roman"/>
                        <a:cs typeface="+mn-cs"/>
                      </a:endParaRPr>
                    </a:p>
                  </a:txBody>
                  <a:tcPr marL="44450" marR="44450" marT="0" marB="0" anchor="ctr">
                    <a:lnL>
                      <a:noFill/>
                    </a:lnL>
                    <a:lnR>
                      <a:noFill/>
                    </a:lnR>
                    <a:lnT>
                      <a:noFill/>
                    </a:lnT>
                    <a:lnB>
                      <a:noFill/>
                    </a:lnB>
                  </a:tcPr>
                </a:tc>
                <a:tc>
                  <a:txBody>
                    <a:bodyPr/>
                    <a:lstStyle/>
                    <a:p>
                      <a:pPr marL="0" algn="ctr" defTabSz="914400" rtl="0" eaLnBrk="1" latinLnBrk="0" hangingPunct="1">
                        <a:lnSpc>
                          <a:spcPct val="150000"/>
                        </a:lnSpc>
                        <a:spcAft>
                          <a:spcPts val="0"/>
                        </a:spcAft>
                      </a:pPr>
                      <a:r>
                        <a:rPr lang="nl-NL" sz="1000" u="sng" kern="1200" dirty="0" smtClean="0">
                          <a:solidFill>
                            <a:srgbClr val="0000FF"/>
                          </a:solidFill>
                          <a:latin typeface="Calibri"/>
                          <a:ea typeface="Times New Roman"/>
                          <a:cs typeface="+mn-cs"/>
                        </a:rPr>
                        <a:t>2013</a:t>
                      </a:r>
                      <a:endParaRPr lang="nl-BE" sz="1000" u="sng" kern="1200" dirty="0">
                        <a:solidFill>
                          <a:srgbClr val="0000FF"/>
                        </a:solidFill>
                        <a:latin typeface="Calibri"/>
                        <a:ea typeface="Times New Roman"/>
                        <a:cs typeface="+mn-cs"/>
                      </a:endParaRPr>
                    </a:p>
                  </a:txBody>
                  <a:tcPr marL="44450" marR="44450" marT="0" marB="0" anchor="ctr">
                    <a:lnL>
                      <a:noFill/>
                    </a:lnL>
                    <a:lnR>
                      <a:noFill/>
                    </a:lnR>
                    <a:lnT>
                      <a:noFill/>
                    </a:lnT>
                    <a:lnB>
                      <a:noFill/>
                    </a:lnB>
                  </a:tcPr>
                </a:tc>
                <a:tc>
                  <a:txBody>
                    <a:bodyPr/>
                    <a:lstStyle/>
                    <a:p>
                      <a:pPr marL="0" algn="ctr" defTabSz="914400" rtl="0" eaLnBrk="1" latinLnBrk="0" hangingPunct="1">
                        <a:lnSpc>
                          <a:spcPct val="150000"/>
                        </a:lnSpc>
                        <a:spcAft>
                          <a:spcPts val="0"/>
                        </a:spcAft>
                      </a:pPr>
                      <a:r>
                        <a:rPr lang="nl-NL" sz="1000" u="sng" kern="1200" dirty="0" smtClean="0">
                          <a:solidFill>
                            <a:srgbClr val="0000FF"/>
                          </a:solidFill>
                          <a:latin typeface="Calibri"/>
                          <a:ea typeface="Times New Roman"/>
                          <a:cs typeface="+mn-cs"/>
                        </a:rPr>
                        <a:t>2009</a:t>
                      </a:r>
                      <a:endParaRPr lang="nl-BE" sz="1000" u="sng" kern="1200" dirty="0">
                        <a:solidFill>
                          <a:srgbClr val="0000FF"/>
                        </a:solidFill>
                        <a:latin typeface="Calibri"/>
                        <a:ea typeface="Times New Roman"/>
                        <a:cs typeface="+mn-cs"/>
                      </a:endParaRPr>
                    </a:p>
                  </a:txBody>
                  <a:tcPr marL="44450" marR="44450" marT="0" marB="0" anchor="ctr">
                    <a:lnL>
                      <a:noFill/>
                    </a:lnL>
                    <a:lnR>
                      <a:noFill/>
                    </a:lnR>
                    <a:lnT>
                      <a:noFill/>
                    </a:lnT>
                    <a:lnB>
                      <a:noFill/>
                    </a:lnB>
                  </a:tcPr>
                </a:tc>
              </a:tr>
              <a:tr h="370313">
                <a:tc>
                  <a:txBody>
                    <a:bodyPr/>
                    <a:lstStyle/>
                    <a:p>
                      <a:pPr algn="ctr">
                        <a:lnSpc>
                          <a:spcPct val="115000"/>
                        </a:lnSpc>
                        <a:spcAft>
                          <a:spcPts val="0"/>
                        </a:spcAft>
                      </a:pPr>
                      <a:r>
                        <a:rPr lang="nl-NL" sz="1000" b="1">
                          <a:solidFill>
                            <a:srgbClr val="FF0000"/>
                          </a:solidFill>
                          <a:latin typeface="Calibri"/>
                          <a:ea typeface="Times New Roman"/>
                        </a:rPr>
                        <a:t>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2</a:t>
                      </a:r>
                      <a:endParaRPr lang="nl-BE" sz="1200">
                        <a:latin typeface="Times New Roman"/>
                        <a:ea typeface="Times New Roman"/>
                      </a:endParaRPr>
                    </a:p>
                  </a:txBody>
                  <a:tcPr marL="44450" marR="44450" marT="0" marB="0" anchor="ctr">
                    <a:lnL>
                      <a:noFill/>
                    </a:lnL>
                    <a:lnR>
                      <a:noFill/>
                    </a:lnR>
                    <a:lnT>
                      <a:noFill/>
                    </a:lnT>
                    <a:lnB>
                      <a:noFill/>
                    </a:lnB>
                  </a:tcPr>
                </a:tc>
              </a:tr>
              <a:tr h="370313">
                <a:tc>
                  <a:txBody>
                    <a:bodyPr/>
                    <a:lstStyle/>
                    <a:p>
                      <a:pPr algn="ctr">
                        <a:lnSpc>
                          <a:spcPct val="115000"/>
                        </a:lnSpc>
                        <a:spcAft>
                          <a:spcPts val="0"/>
                        </a:spcAft>
                      </a:pPr>
                      <a:r>
                        <a:rPr lang="nl-NL" sz="1000" b="1">
                          <a:solidFill>
                            <a:srgbClr val="FF0000"/>
                          </a:solidFill>
                          <a:latin typeface="Calibri"/>
                          <a:ea typeface="Times New Roman"/>
                        </a:rPr>
                        <a:t>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3</a:t>
                      </a:r>
                      <a:endParaRPr lang="nl-BE" sz="1200">
                        <a:latin typeface="Times New Roman"/>
                        <a:ea typeface="Times New Roman"/>
                      </a:endParaRPr>
                    </a:p>
                  </a:txBody>
                  <a:tcPr marL="44450" marR="44450" marT="0" marB="0" anchor="ctr">
                    <a:lnL>
                      <a:noFill/>
                    </a:lnL>
                    <a:lnR>
                      <a:noFill/>
                    </a:lnR>
                    <a:lnT>
                      <a:noFill/>
                    </a:lnT>
                    <a:lnB>
                      <a:noFill/>
                    </a:lnB>
                  </a:tcPr>
                </a:tc>
              </a:tr>
              <a:tr h="370313">
                <a:tc>
                  <a:txBody>
                    <a:bodyPr/>
                    <a:lstStyle/>
                    <a:p>
                      <a:pPr algn="ctr">
                        <a:lnSpc>
                          <a:spcPct val="115000"/>
                        </a:lnSpc>
                        <a:spcAft>
                          <a:spcPts val="0"/>
                        </a:spcAft>
                      </a:pPr>
                      <a:r>
                        <a:rPr lang="nl-NL" sz="1000" b="1">
                          <a:solidFill>
                            <a:srgbClr val="FF0000"/>
                          </a:solidFill>
                          <a:latin typeface="Calibri"/>
                          <a:ea typeface="Times New Roman"/>
                        </a:rPr>
                        <a:t>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2</a:t>
                      </a:r>
                      <a:endParaRPr lang="nl-BE" sz="1200">
                        <a:latin typeface="Times New Roman"/>
                        <a:ea typeface="Times New Roman"/>
                      </a:endParaRPr>
                    </a:p>
                  </a:txBody>
                  <a:tcPr marL="44450" marR="44450" marT="0" marB="0" anchor="ctr">
                    <a:lnL>
                      <a:noFill/>
                    </a:lnL>
                    <a:lnR>
                      <a:noFill/>
                    </a:lnR>
                    <a:lnT>
                      <a:noFill/>
                    </a:lnT>
                    <a:lnB>
                      <a:noFill/>
                    </a:lnB>
                  </a:tcPr>
                </a:tc>
              </a:tr>
              <a:tr h="370313">
                <a:tc>
                  <a:txBody>
                    <a:bodyPr/>
                    <a:lstStyle/>
                    <a:p>
                      <a:pPr algn="ctr">
                        <a:lnSpc>
                          <a:spcPct val="115000"/>
                        </a:lnSpc>
                        <a:spcAft>
                          <a:spcPts val="0"/>
                        </a:spcAft>
                      </a:pPr>
                      <a:r>
                        <a:rPr lang="nl-NL" sz="1000" b="1">
                          <a:solidFill>
                            <a:srgbClr val="FF0000"/>
                          </a:solidFill>
                          <a:latin typeface="Calibri"/>
                          <a:ea typeface="Times New Roman"/>
                        </a:rPr>
                        <a:t>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3</a:t>
                      </a:r>
                      <a:endParaRPr lang="nl-BE" sz="1200">
                        <a:latin typeface="Times New Roman"/>
                        <a:ea typeface="Times New Roman"/>
                      </a:endParaRPr>
                    </a:p>
                  </a:txBody>
                  <a:tcPr marL="44450" marR="44450" marT="0" marB="0" anchor="ctr">
                    <a:lnL>
                      <a:noFill/>
                    </a:lnL>
                    <a:lnR>
                      <a:noFill/>
                    </a:lnR>
                    <a:lnT>
                      <a:noFill/>
                    </a:lnT>
                    <a:lnB>
                      <a:noFill/>
                    </a:lnB>
                  </a:tcPr>
                </a:tc>
              </a:tr>
              <a:tr h="370313">
                <a:tc>
                  <a:txBody>
                    <a:bodyPr/>
                    <a:lstStyle/>
                    <a:p>
                      <a:pPr algn="ctr">
                        <a:lnSpc>
                          <a:spcPct val="115000"/>
                        </a:lnSpc>
                        <a:spcAft>
                          <a:spcPts val="0"/>
                        </a:spcAft>
                      </a:pPr>
                      <a:r>
                        <a:rPr lang="nl-NL" sz="1000" b="1">
                          <a:solidFill>
                            <a:srgbClr val="FF0000"/>
                          </a:solidFill>
                          <a:latin typeface="Calibri"/>
                          <a:ea typeface="Times New Roman"/>
                        </a:rPr>
                        <a:t>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3</a:t>
                      </a:r>
                      <a:endParaRPr lang="nl-BE" sz="1200">
                        <a:latin typeface="Times New Roman"/>
                        <a:ea typeface="Times New Roman"/>
                      </a:endParaRPr>
                    </a:p>
                  </a:txBody>
                  <a:tcPr marL="44450" marR="44450" marT="0" marB="0" anchor="ctr">
                    <a:lnL>
                      <a:noFill/>
                    </a:lnL>
                    <a:lnR>
                      <a:noFill/>
                    </a:lnR>
                    <a:lnT>
                      <a:noFill/>
                    </a:lnT>
                    <a:lnB>
                      <a:noFill/>
                    </a:lnB>
                  </a:tcPr>
                </a:tc>
              </a:tr>
              <a:tr h="370313">
                <a:tc>
                  <a:txBody>
                    <a:bodyPr/>
                    <a:lstStyle/>
                    <a:p>
                      <a:pPr algn="ctr">
                        <a:lnSpc>
                          <a:spcPct val="115000"/>
                        </a:lnSpc>
                        <a:spcAft>
                          <a:spcPts val="0"/>
                        </a:spcAft>
                      </a:pPr>
                      <a:r>
                        <a:rPr lang="nl-NL" sz="1000" b="1">
                          <a:solidFill>
                            <a:srgbClr val="FF0000"/>
                          </a:solidFill>
                          <a:latin typeface="Calibri"/>
                          <a:ea typeface="Times New Roman"/>
                        </a:rPr>
                        <a:t>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7</a:t>
                      </a:r>
                      <a:endParaRPr lang="nl-BE" sz="1200">
                        <a:latin typeface="Times New Roman"/>
                        <a:ea typeface="Times New Roman"/>
                      </a:endParaRPr>
                    </a:p>
                  </a:txBody>
                  <a:tcPr marL="44450" marR="44450" marT="0" marB="0" anchor="ctr">
                    <a:lnL>
                      <a:noFill/>
                    </a:lnL>
                    <a:lnR>
                      <a:noFill/>
                    </a:lnR>
                    <a:lnT>
                      <a:noFill/>
                    </a:lnT>
                    <a:lnB>
                      <a:noFill/>
                    </a:lnB>
                  </a:tcPr>
                </a:tc>
              </a:tr>
              <a:tr h="370313">
                <a:tc>
                  <a:txBody>
                    <a:bodyPr/>
                    <a:lstStyle/>
                    <a:p>
                      <a:pPr algn="ctr">
                        <a:lnSpc>
                          <a:spcPct val="115000"/>
                        </a:lnSpc>
                        <a:spcAft>
                          <a:spcPts val="0"/>
                        </a:spcAft>
                      </a:pPr>
                      <a:r>
                        <a:rPr lang="nl-NL" sz="1000" b="1">
                          <a:solidFill>
                            <a:srgbClr val="FF0000"/>
                          </a:solidFill>
                          <a:latin typeface="Calibri"/>
                          <a:ea typeface="Times New Roman"/>
                        </a:rPr>
                        <a:t>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4</a:t>
                      </a:r>
                      <a:endParaRPr lang="nl-BE" sz="1200">
                        <a:latin typeface="Times New Roman"/>
                        <a:ea typeface="Times New Roman"/>
                      </a:endParaRPr>
                    </a:p>
                  </a:txBody>
                  <a:tcPr marL="44450" marR="44450" marT="0" marB="0" anchor="ctr">
                    <a:lnL>
                      <a:noFill/>
                    </a:lnL>
                    <a:lnR>
                      <a:noFill/>
                    </a:lnR>
                    <a:lnT>
                      <a:noFill/>
                    </a:lnT>
                    <a:lnB>
                      <a:noFill/>
                    </a:lnB>
                  </a:tcPr>
                </a:tc>
              </a:tr>
              <a:tr h="370313">
                <a:tc>
                  <a:txBody>
                    <a:bodyPr/>
                    <a:lstStyle/>
                    <a:p>
                      <a:pPr algn="ctr">
                        <a:lnSpc>
                          <a:spcPct val="115000"/>
                        </a:lnSpc>
                        <a:spcAft>
                          <a:spcPts val="0"/>
                        </a:spcAft>
                      </a:pPr>
                      <a:r>
                        <a:rPr lang="nl-NL" sz="1000" b="1" dirty="0">
                          <a:solidFill>
                            <a:srgbClr val="FF0000"/>
                          </a:solidFill>
                          <a:latin typeface="Calibri"/>
                          <a:ea typeface="Times New Roman"/>
                        </a:rPr>
                        <a:t>15</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11</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21</a:t>
                      </a:r>
                      <a:endParaRPr lang="nl-BE" sz="1200" dirty="0">
                        <a:latin typeface="Times New Roman"/>
                        <a:ea typeface="Times New Roman"/>
                      </a:endParaRPr>
                    </a:p>
                  </a:txBody>
                  <a:tcPr marL="44450" marR="44450" marT="0" marB="0" anchor="ctr">
                    <a:lnL>
                      <a:noFill/>
                    </a:lnL>
                    <a:lnR>
                      <a:noFill/>
                    </a:lnR>
                    <a:lnT>
                      <a:noFill/>
                    </a:lnT>
                    <a:lnB>
                      <a:noFill/>
                    </a:lnB>
                  </a:tcPr>
                </a:tc>
              </a:tr>
            </a:tbl>
          </a:graphicData>
        </a:graphic>
      </p:graphicFrame>
      <p:graphicFrame>
        <p:nvGraphicFramePr>
          <p:cNvPr id="17" name="Grafiek 16"/>
          <p:cNvGraphicFramePr/>
          <p:nvPr/>
        </p:nvGraphicFramePr>
        <p:xfrm>
          <a:off x="2771800" y="5661248"/>
          <a:ext cx="5531077" cy="288032"/>
        </p:xfrm>
        <a:graphic>
          <a:graphicData uri="http://schemas.openxmlformats.org/drawingml/2006/chart">
            <c:chart xmlns:c="http://schemas.openxmlformats.org/drawingml/2006/chart" xmlns:r="http://schemas.openxmlformats.org/officeDocument/2006/relationships" r:id="rId5"/>
          </a:graphicData>
        </a:graphic>
      </p:graphicFrame>
      <p:sp>
        <p:nvSpPr>
          <p:cNvPr id="8" name="Tijdelijke aanduiding voor tekst 13"/>
          <p:cNvSpPr txBox="1">
            <a:spLocks/>
          </p:cNvSpPr>
          <p:nvPr/>
        </p:nvSpPr>
        <p:spPr>
          <a:xfrm rot="5400000">
            <a:off x="395536" y="1196752"/>
            <a:ext cx="792088"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nl-BE" sz="1300" b="1" i="1" u="none" strike="noStrike" kern="1200" cap="none" spc="50" normalizeH="0" baseline="0" noProof="0" dirty="0">
              <a:ln>
                <a:noFill/>
              </a:ln>
              <a:solidFill>
                <a:srgbClr val="F2F4F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27036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118248" y="1440189"/>
            <a:ext cx="1643923" cy="18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3244009" y="1230256"/>
            <a:ext cx="1879533" cy="180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062514" y="1005247"/>
            <a:ext cx="783772" cy="18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verleden"/>
          <p:cNvGraphicFramePr/>
          <p:nvPr>
            <p:extLst>
              <p:ext uri="{D42A27DB-BD31-4B8C-83A1-F6EECF244321}">
                <p14:modId xmlns:p14="http://schemas.microsoft.com/office/powerpoint/2010/main" val="3483334256"/>
              </p:ext>
            </p:extLst>
          </p:nvPr>
        </p:nvGraphicFramePr>
        <p:xfrm>
          <a:off x="4103735" y="1816249"/>
          <a:ext cx="3264505" cy="43685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oekomst"/>
          <p:cNvGraphicFramePr/>
          <p:nvPr>
            <p:extLst>
              <p:ext uri="{D42A27DB-BD31-4B8C-83A1-F6EECF244321}">
                <p14:modId xmlns:p14="http://schemas.microsoft.com/office/powerpoint/2010/main" val="3045524878"/>
              </p:ext>
            </p:extLst>
          </p:nvPr>
        </p:nvGraphicFramePr>
        <p:xfrm>
          <a:off x="4103735" y="1816249"/>
          <a:ext cx="3264505" cy="43685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impact"/>
          <p:cNvGraphicFramePr/>
          <p:nvPr>
            <p:extLst>
              <p:ext uri="{D42A27DB-BD31-4B8C-83A1-F6EECF244321}">
                <p14:modId xmlns:p14="http://schemas.microsoft.com/office/powerpoint/2010/main" val="3321018448"/>
              </p:ext>
            </p:extLst>
          </p:nvPr>
        </p:nvGraphicFramePr>
        <p:xfrm>
          <a:off x="4103735" y="1816249"/>
          <a:ext cx="3264505" cy="4368552"/>
        </p:xfrm>
        <a:graphic>
          <a:graphicData uri="http://schemas.openxmlformats.org/drawingml/2006/chart">
            <c:chart xmlns:c="http://schemas.openxmlformats.org/drawingml/2006/chart" xmlns:r="http://schemas.openxmlformats.org/officeDocument/2006/relationships" r:id="rId6"/>
          </a:graphicData>
        </a:graphic>
      </p:graphicFrame>
      <p:pic>
        <p:nvPicPr>
          <p:cNvPr id="23" name="Afbeelding 22" descr="fps.png"/>
          <p:cNvPicPr>
            <a:picLocks noChangeAspect="1"/>
          </p:cNvPicPr>
          <p:nvPr/>
        </p:nvPicPr>
        <p:blipFill>
          <a:blip r:embed="rId7" cstate="print"/>
          <a:stretch>
            <a:fillRect/>
          </a:stretch>
        </p:blipFill>
        <p:spPr>
          <a:xfrm>
            <a:off x="107504" y="188640"/>
            <a:ext cx="563748" cy="548680"/>
          </a:xfrm>
          <a:prstGeom prst="rect">
            <a:avLst/>
          </a:prstGeom>
        </p:spPr>
      </p:pic>
      <p:sp>
        <p:nvSpPr>
          <p:cNvPr id="7" name="Tekstvak 6"/>
          <p:cNvSpPr txBox="1"/>
          <p:nvPr/>
        </p:nvSpPr>
        <p:spPr>
          <a:xfrm>
            <a:off x="611560" y="905902"/>
            <a:ext cx="8424936" cy="817245"/>
          </a:xfrm>
          <a:prstGeom prst="roundRect">
            <a:avLst/>
          </a:prstGeom>
          <a:noFill/>
          <a:ln w="28575">
            <a:solidFill>
              <a:srgbClr val="3E7800"/>
            </a:solidFill>
          </a:ln>
        </p:spPr>
        <p:txBody>
          <a:bodyPr wrap="square" rtlCol="0">
            <a:spAutoFit/>
          </a:bodyPr>
          <a:lstStyle/>
          <a:p>
            <a:pPr marL="216000"/>
            <a:r>
              <a:rPr lang="nl-BE" sz="1400" dirty="0" smtClean="0">
                <a:solidFill>
                  <a:srgbClr val="003300"/>
                </a:solidFill>
                <a:latin typeface="Arial" pitchFamily="34" charset="0"/>
                <a:cs typeface="Arial" pitchFamily="34" charset="0"/>
              </a:rPr>
              <a:t>V18. Welke uitspraken zijn </a:t>
            </a:r>
            <a:r>
              <a:rPr lang="nl-BE" sz="1400" b="1" dirty="0" smtClean="0">
                <a:solidFill>
                  <a:schemeClr val="bg1"/>
                </a:solidFill>
                <a:latin typeface="Arial" pitchFamily="34" charset="0"/>
                <a:cs typeface="Arial" pitchFamily="34" charset="0"/>
              </a:rPr>
              <a:t>nu reeds</a:t>
            </a:r>
            <a:r>
              <a:rPr lang="nl-BE" sz="1400" dirty="0" smtClean="0">
                <a:solidFill>
                  <a:srgbClr val="003300"/>
                </a:solidFill>
                <a:latin typeface="Arial" pitchFamily="34" charset="0"/>
                <a:cs typeface="Arial" pitchFamily="34" charset="0"/>
              </a:rPr>
              <a:t> op u van toepassing?</a:t>
            </a:r>
          </a:p>
          <a:p>
            <a:pPr marL="216000"/>
            <a:r>
              <a:rPr lang="nl-BE" sz="1400" dirty="0">
                <a:solidFill>
                  <a:srgbClr val="003300"/>
                </a:solidFill>
                <a:latin typeface="Arial" pitchFamily="34" charset="0"/>
                <a:cs typeface="Arial" pitchFamily="34" charset="0"/>
              </a:rPr>
              <a:t> </a:t>
            </a:r>
            <a:r>
              <a:rPr lang="nl-BE" sz="1400" dirty="0" smtClean="0">
                <a:solidFill>
                  <a:srgbClr val="003300"/>
                </a:solidFill>
                <a:latin typeface="Arial" pitchFamily="34" charset="0"/>
                <a:cs typeface="Arial" pitchFamily="34" charset="0"/>
              </a:rPr>
              <a:t>       Welke uitspraken zullen </a:t>
            </a:r>
            <a:r>
              <a:rPr lang="nl-BE" sz="1400" b="1" dirty="0" smtClean="0">
                <a:solidFill>
                  <a:schemeClr val="bg1"/>
                </a:solidFill>
                <a:latin typeface="Arial" pitchFamily="34" charset="0"/>
                <a:cs typeface="Arial" pitchFamily="34" charset="0"/>
              </a:rPr>
              <a:t>in de nabije toekomst </a:t>
            </a:r>
            <a:r>
              <a:rPr lang="nl-BE" sz="1400" dirty="0" smtClean="0">
                <a:solidFill>
                  <a:srgbClr val="003300"/>
                </a:solidFill>
                <a:latin typeface="Arial" pitchFamily="34" charset="0"/>
                <a:cs typeface="Arial" pitchFamily="34" charset="0"/>
              </a:rPr>
              <a:t>op u persoonlijk van toepassing zijn?</a:t>
            </a:r>
          </a:p>
          <a:p>
            <a:pPr marL="216000"/>
            <a:r>
              <a:rPr lang="nl-BE" sz="1400" dirty="0">
                <a:solidFill>
                  <a:srgbClr val="003300"/>
                </a:solidFill>
                <a:latin typeface="Arial" pitchFamily="34" charset="0"/>
                <a:cs typeface="Arial" pitchFamily="34" charset="0"/>
              </a:rPr>
              <a:t> </a:t>
            </a:r>
            <a:r>
              <a:rPr lang="nl-BE" sz="1400" dirty="0" smtClean="0">
                <a:solidFill>
                  <a:srgbClr val="003300"/>
                </a:solidFill>
                <a:latin typeface="Arial" pitchFamily="34" charset="0"/>
                <a:cs typeface="Arial" pitchFamily="34" charset="0"/>
              </a:rPr>
              <a:t>       Welke uitspraken maken volgens u </a:t>
            </a:r>
            <a:r>
              <a:rPr lang="nl-BE" sz="1400" b="1" dirty="0" smtClean="0">
                <a:solidFill>
                  <a:srgbClr val="003300"/>
                </a:solidFill>
                <a:latin typeface="Arial" pitchFamily="34" charset="0"/>
                <a:cs typeface="Arial" pitchFamily="34" charset="0"/>
              </a:rPr>
              <a:t>echt een verschil</a:t>
            </a:r>
            <a:r>
              <a:rPr lang="nl-BE" sz="1400" dirty="0" smtClean="0">
                <a:solidFill>
                  <a:srgbClr val="003300"/>
                </a:solidFill>
                <a:latin typeface="Arial" pitchFamily="34" charset="0"/>
                <a:cs typeface="Arial" pitchFamily="34" charset="0"/>
              </a:rPr>
              <a:t>?</a:t>
            </a:r>
          </a:p>
        </p:txBody>
      </p:sp>
      <p:sp>
        <p:nvSpPr>
          <p:cNvPr id="8" name="Tijdelijke aanduiding voor tekst 13"/>
          <p:cNvSpPr txBox="1">
            <a:spLocks/>
          </p:cNvSpPr>
          <p:nvPr/>
        </p:nvSpPr>
        <p:spPr>
          <a:xfrm rot="5400000">
            <a:off x="287524" y="1304764"/>
            <a:ext cx="1008112"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nl-BE" sz="1300" b="1" i="1" u="none" strike="noStrike" kern="1200" cap="none" spc="50" normalizeH="0" baseline="0" noProof="0" dirty="0">
              <a:ln>
                <a:noFill/>
              </a:ln>
              <a:solidFill>
                <a:srgbClr val="F2F4F3"/>
              </a:solidFill>
              <a:effectLst/>
              <a:uLnTx/>
              <a:uFillTx/>
              <a:latin typeface="Arial" pitchFamily="34" charset="0"/>
              <a:ea typeface="+mn-ea"/>
              <a:cs typeface="Arial" pitchFamily="34" charset="0"/>
            </a:endParaRPr>
          </a:p>
        </p:txBody>
      </p:sp>
      <p:sp>
        <p:nvSpPr>
          <p:cNvPr id="48" name="Rechthoek 47"/>
          <p:cNvSpPr/>
          <p:nvPr/>
        </p:nvSpPr>
        <p:spPr>
          <a:xfrm>
            <a:off x="5436096" y="347855"/>
            <a:ext cx="3610176" cy="261610"/>
          </a:xfrm>
          <a:prstGeom prst="rect">
            <a:avLst/>
          </a:prstGeom>
        </p:spPr>
        <p:txBody>
          <a:bodyPr wrap="square">
            <a:noAutofit/>
          </a:bodyPr>
          <a:lstStyle/>
          <a:p>
            <a:pPr algn="r"/>
            <a:r>
              <a:rPr lang="nl-BE" sz="1400" b="1" dirty="0" smtClean="0">
                <a:solidFill>
                  <a:schemeClr val="bg1"/>
                </a:solidFill>
                <a:latin typeface="Arial" pitchFamily="34" charset="0"/>
                <a:cs typeface="Arial" pitchFamily="34" charset="0"/>
              </a:rPr>
              <a:t>Woning</a:t>
            </a:r>
          </a:p>
        </p:txBody>
      </p:sp>
      <p:sp>
        <p:nvSpPr>
          <p:cNvPr id="50"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smtClean="0"/>
              <a:t>Gedrag</a:t>
            </a:r>
            <a:endParaRPr lang="nl-BE" sz="1400" dirty="0"/>
          </a:p>
        </p:txBody>
      </p:sp>
      <p:sp>
        <p:nvSpPr>
          <p:cNvPr id="53249" name="Rectangle 1"/>
          <p:cNvSpPr>
            <a:spLocks noChangeArrowheads="1"/>
          </p:cNvSpPr>
          <p:nvPr/>
        </p:nvSpPr>
        <p:spPr bwMode="auto">
          <a:xfrm>
            <a:off x="7236296" y="1559178"/>
            <a:ext cx="1728192" cy="276999"/>
          </a:xfrm>
          <a:prstGeom prst="rect">
            <a:avLst/>
          </a:prstGeom>
          <a:solidFill>
            <a:schemeClr val="bg1"/>
          </a:solidFill>
          <a:ln w="9525">
            <a:solidFill>
              <a:schemeClr val="bg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delta           </a:t>
            </a:r>
            <a:r>
              <a:rPr kumimoji="0" lang="nl-NL" sz="1100" b="1" i="0" u="none" strike="noStrike" cap="none" normalizeH="0" baseline="0" dirty="0" smtClean="0">
                <a:ln>
                  <a:noFill/>
                </a:ln>
                <a:solidFill>
                  <a:srgbClr val="0000FF"/>
                </a:solidFill>
                <a:effectLst/>
                <a:latin typeface="Calibri" pitchFamily="34" charset="0"/>
                <a:ea typeface="Times New Roman" pitchFamily="18" charset="0"/>
                <a:cs typeface="Arial" pitchFamily="34" charset="0"/>
              </a:rPr>
              <a:t>2013     2009</a:t>
            </a:r>
            <a:endParaRPr kumimoji="0" lang="nl-BE" sz="1800" b="0" i="0" u="none" strike="noStrike" cap="none" normalizeH="0" baseline="0" dirty="0" smtClean="0">
              <a:ln>
                <a:noFill/>
              </a:ln>
              <a:solidFill>
                <a:srgbClr val="0000FF"/>
              </a:solidFill>
              <a:effectLst/>
              <a:latin typeface="Arial" pitchFamily="34" charset="0"/>
              <a:cs typeface="Arial" pitchFamily="34" charset="0"/>
            </a:endParaRPr>
          </a:p>
        </p:txBody>
      </p:sp>
      <p:sp>
        <p:nvSpPr>
          <p:cNvPr id="53" name="Rechthoek 52"/>
          <p:cNvSpPr/>
          <p:nvPr/>
        </p:nvSpPr>
        <p:spPr>
          <a:xfrm>
            <a:off x="144016" y="5919083"/>
            <a:ext cx="4572000" cy="246221"/>
          </a:xfrm>
          <a:prstGeom prst="rect">
            <a:avLst/>
          </a:prstGeom>
        </p:spPr>
        <p:txBody>
          <a:bodyPr>
            <a:spAutoFit/>
          </a:bodyPr>
          <a:lstStyle/>
          <a:p>
            <a:r>
              <a:rPr lang="nl-NL" sz="1000" dirty="0" smtClean="0">
                <a:solidFill>
                  <a:srgbClr val="0000FF"/>
                </a:solidFill>
              </a:rPr>
              <a:t>Basis: alle respondenten (1.540) -  (*) alle woningeigenaars (1.215) </a:t>
            </a:r>
            <a:endParaRPr lang="nl-BE" sz="1000" dirty="0">
              <a:solidFill>
                <a:srgbClr val="0000FF"/>
              </a:solidFill>
            </a:endParaRPr>
          </a:p>
        </p:txBody>
      </p:sp>
      <p:graphicFrame>
        <p:nvGraphicFramePr>
          <p:cNvPr id="14" name="Tabel 13"/>
          <p:cNvGraphicFramePr>
            <a:graphicFrameLocks noGrp="1"/>
          </p:cNvGraphicFramePr>
          <p:nvPr>
            <p:extLst/>
          </p:nvPr>
        </p:nvGraphicFramePr>
        <p:xfrm>
          <a:off x="197768" y="1913705"/>
          <a:ext cx="3995936" cy="3960437"/>
        </p:xfrm>
        <a:graphic>
          <a:graphicData uri="http://schemas.openxmlformats.org/drawingml/2006/table">
            <a:tbl>
              <a:tblPr/>
              <a:tblGrid>
                <a:gridCol w="3995936"/>
              </a:tblGrid>
              <a:tr h="364375">
                <a:tc>
                  <a:txBody>
                    <a:bodyPr/>
                    <a:lstStyle/>
                    <a:p>
                      <a:pPr algn="r">
                        <a:lnSpc>
                          <a:spcPct val="115000"/>
                        </a:lnSpc>
                        <a:spcAft>
                          <a:spcPts val="0"/>
                        </a:spcAft>
                      </a:pPr>
                      <a:r>
                        <a:rPr lang="nl-NL" sz="1000" dirty="0">
                          <a:solidFill>
                            <a:srgbClr val="000000"/>
                          </a:solidFill>
                          <a:latin typeface="Calibri"/>
                          <a:ea typeface="Times New Roman"/>
                        </a:rPr>
                        <a:t>Ik koop energiezuinige verlichting (bv. spaarlampen, </a:t>
                      </a:r>
                      <a:r>
                        <a:rPr lang="nl-NL" sz="1000" dirty="0" err="1">
                          <a:solidFill>
                            <a:srgbClr val="000000"/>
                          </a:solidFill>
                          <a:latin typeface="Calibri"/>
                          <a:ea typeface="Times New Roman"/>
                        </a:rPr>
                        <a:t>leds</a:t>
                      </a:r>
                      <a:r>
                        <a:rPr lang="nl-NL" sz="1000" dirty="0">
                          <a:solidFill>
                            <a:srgbClr val="000000"/>
                          </a:solidFill>
                          <a:latin typeface="Calibri"/>
                          <a:ea typeface="Times New Roman"/>
                        </a:rPr>
                        <a:t>,…)</a:t>
                      </a:r>
                      <a:endParaRPr lang="nl-BE" sz="1000" dirty="0">
                        <a:latin typeface="Times New Roman"/>
                        <a:ea typeface="Times New Roman"/>
                      </a:endParaRPr>
                    </a:p>
                  </a:txBody>
                  <a:tcPr marL="44450" marR="44450" marT="0" marB="0" anchor="ctr">
                    <a:lnL>
                      <a:noFill/>
                    </a:lnL>
                    <a:lnR>
                      <a:noFill/>
                    </a:lnR>
                    <a:lnT>
                      <a:noFill/>
                    </a:lnT>
                    <a:lnB>
                      <a:noFill/>
                    </a:lnB>
                  </a:tcPr>
                </a:tc>
              </a:tr>
              <a:tr h="358414">
                <a:tc>
                  <a:txBody>
                    <a:bodyPr/>
                    <a:lstStyle/>
                    <a:p>
                      <a:pPr algn="r">
                        <a:lnSpc>
                          <a:spcPct val="115000"/>
                        </a:lnSpc>
                        <a:spcAft>
                          <a:spcPts val="0"/>
                        </a:spcAft>
                      </a:pPr>
                      <a:r>
                        <a:rPr lang="nl-NL" sz="1000">
                          <a:solidFill>
                            <a:srgbClr val="000000"/>
                          </a:solidFill>
                          <a:latin typeface="Calibri"/>
                          <a:ea typeface="Times New Roman"/>
                        </a:rPr>
                        <a:t>Ik doof de lichten wanneer ik een ruimte voor meer dan 3 minuten verlaat.</a:t>
                      </a:r>
                      <a:endParaRPr lang="nl-BE" sz="1000">
                        <a:latin typeface="Times New Roman"/>
                        <a:ea typeface="Times New Roman"/>
                      </a:endParaRPr>
                    </a:p>
                  </a:txBody>
                  <a:tcPr marL="44450" marR="44450" marT="0" marB="0" anchor="ctr">
                    <a:lnL>
                      <a:noFill/>
                    </a:lnL>
                    <a:lnR>
                      <a:noFill/>
                    </a:lnR>
                    <a:lnT>
                      <a:noFill/>
                    </a:lnT>
                    <a:lnB>
                      <a:noFill/>
                    </a:lnB>
                  </a:tcPr>
                </a:tc>
              </a:tr>
              <a:tr h="358414">
                <a:tc>
                  <a:txBody>
                    <a:bodyPr/>
                    <a:lstStyle/>
                    <a:p>
                      <a:pPr algn="r">
                        <a:lnSpc>
                          <a:spcPct val="115000"/>
                        </a:lnSpc>
                        <a:spcAft>
                          <a:spcPts val="0"/>
                        </a:spcAft>
                      </a:pPr>
                      <a:r>
                        <a:rPr lang="nl-NL" sz="1000" dirty="0">
                          <a:solidFill>
                            <a:srgbClr val="000000"/>
                          </a:solidFill>
                          <a:latin typeface="Calibri"/>
                          <a:ea typeface="Times New Roman"/>
                        </a:rPr>
                        <a:t>(*) Ik gebruik energiezuinige huishoudtoestellen (met label A+, A++ of A+++)</a:t>
                      </a:r>
                      <a:endParaRPr lang="nl-BE" sz="1000" dirty="0">
                        <a:latin typeface="Times New Roman"/>
                        <a:ea typeface="Times New Roman"/>
                      </a:endParaRPr>
                    </a:p>
                  </a:txBody>
                  <a:tcPr marL="44450" marR="44450" marT="0" marB="0" anchor="ctr">
                    <a:lnL>
                      <a:noFill/>
                    </a:lnL>
                    <a:lnR>
                      <a:noFill/>
                    </a:lnR>
                    <a:lnT>
                      <a:noFill/>
                    </a:lnT>
                    <a:lnB>
                      <a:noFill/>
                    </a:lnB>
                  </a:tcPr>
                </a:tc>
              </a:tr>
              <a:tr h="358414">
                <a:tc>
                  <a:txBody>
                    <a:bodyPr/>
                    <a:lstStyle/>
                    <a:p>
                      <a:pPr algn="r">
                        <a:lnSpc>
                          <a:spcPct val="115000"/>
                        </a:lnSpc>
                        <a:spcAft>
                          <a:spcPts val="0"/>
                        </a:spcAft>
                      </a:pPr>
                      <a:r>
                        <a:rPr lang="nl-NL" sz="1000">
                          <a:solidFill>
                            <a:srgbClr val="000000"/>
                          </a:solidFill>
                          <a:latin typeface="Calibri"/>
                          <a:ea typeface="Times New Roman"/>
                        </a:rPr>
                        <a:t>Ik verkies het meest energiezuinige programma voor mijn vaatwasser / wasmachine.</a:t>
                      </a:r>
                      <a:endParaRPr lang="nl-BE" sz="1000">
                        <a:latin typeface="Times New Roman"/>
                        <a:ea typeface="Times New Roman"/>
                      </a:endParaRPr>
                    </a:p>
                  </a:txBody>
                  <a:tcPr marL="44450" marR="44450" marT="0" marB="0" anchor="ctr">
                    <a:lnL>
                      <a:noFill/>
                    </a:lnL>
                    <a:lnR>
                      <a:noFill/>
                    </a:lnR>
                    <a:lnT>
                      <a:noFill/>
                    </a:lnT>
                    <a:lnB>
                      <a:noFill/>
                    </a:lnB>
                  </a:tcPr>
                </a:tc>
              </a:tr>
              <a:tr h="358414">
                <a:tc>
                  <a:txBody>
                    <a:bodyPr/>
                    <a:lstStyle/>
                    <a:p>
                      <a:pPr algn="r">
                        <a:lnSpc>
                          <a:spcPct val="115000"/>
                        </a:lnSpc>
                        <a:spcAft>
                          <a:spcPts val="0"/>
                        </a:spcAft>
                      </a:pPr>
                      <a:r>
                        <a:rPr lang="nl-NL" sz="1000" dirty="0">
                          <a:solidFill>
                            <a:srgbClr val="000000"/>
                          </a:solidFill>
                          <a:latin typeface="Calibri"/>
                          <a:ea typeface="Times New Roman"/>
                        </a:rPr>
                        <a:t>Ik verlaag mijn verwarmingskosten door een graadje minder te verwarmen.</a:t>
                      </a:r>
                      <a:endParaRPr lang="nl-BE" sz="1000" dirty="0">
                        <a:latin typeface="Times New Roman"/>
                        <a:ea typeface="Times New Roman"/>
                      </a:endParaRPr>
                    </a:p>
                  </a:txBody>
                  <a:tcPr marL="44450" marR="44450" marT="0" marB="0" anchor="ctr">
                    <a:lnL>
                      <a:noFill/>
                    </a:lnL>
                    <a:lnR>
                      <a:noFill/>
                    </a:lnR>
                    <a:lnT>
                      <a:noFill/>
                    </a:lnT>
                    <a:lnB>
                      <a:noFill/>
                    </a:lnB>
                  </a:tcPr>
                </a:tc>
              </a:tr>
              <a:tr h="358414">
                <a:tc>
                  <a:txBody>
                    <a:bodyPr/>
                    <a:lstStyle/>
                    <a:p>
                      <a:pPr algn="r">
                        <a:lnSpc>
                          <a:spcPct val="115000"/>
                        </a:lnSpc>
                        <a:spcAft>
                          <a:spcPts val="0"/>
                        </a:spcAft>
                      </a:pPr>
                      <a:r>
                        <a:rPr lang="nl-NL" sz="1000" dirty="0">
                          <a:solidFill>
                            <a:srgbClr val="000000"/>
                          </a:solidFill>
                          <a:latin typeface="Calibri"/>
                          <a:ea typeface="Times New Roman"/>
                        </a:rPr>
                        <a:t>(*) Ik neem initiatief om de isolatie van mijn woning te verbeteren (extra isolatie, </a:t>
                      </a:r>
                      <a:r>
                        <a:rPr lang="nl-NL" sz="1000" dirty="0" err="1">
                          <a:solidFill>
                            <a:srgbClr val="000000"/>
                          </a:solidFill>
                          <a:latin typeface="Calibri"/>
                          <a:ea typeface="Times New Roman"/>
                        </a:rPr>
                        <a:t>hoogrendementsglas</a:t>
                      </a:r>
                      <a:r>
                        <a:rPr lang="nl-NL" sz="1000" dirty="0">
                          <a:solidFill>
                            <a:srgbClr val="000000"/>
                          </a:solidFill>
                          <a:latin typeface="Calibri"/>
                          <a:ea typeface="Times New Roman"/>
                        </a:rPr>
                        <a:t>,…).</a:t>
                      </a:r>
                      <a:endParaRPr lang="nl-BE" sz="1000" dirty="0">
                        <a:latin typeface="Times New Roman"/>
                        <a:ea typeface="Times New Roman"/>
                      </a:endParaRPr>
                    </a:p>
                  </a:txBody>
                  <a:tcPr marL="44450" marR="44450" marT="0" marB="0" anchor="ctr">
                    <a:lnL>
                      <a:noFill/>
                    </a:lnL>
                    <a:lnR>
                      <a:noFill/>
                    </a:lnR>
                    <a:lnT>
                      <a:noFill/>
                    </a:lnT>
                    <a:lnB>
                      <a:noFill/>
                    </a:lnB>
                  </a:tcPr>
                </a:tc>
              </a:tr>
              <a:tr h="358414">
                <a:tc>
                  <a:txBody>
                    <a:bodyPr/>
                    <a:lstStyle/>
                    <a:p>
                      <a:pPr algn="r">
                        <a:lnSpc>
                          <a:spcPct val="115000"/>
                        </a:lnSpc>
                        <a:spcAft>
                          <a:spcPts val="0"/>
                        </a:spcAft>
                      </a:pPr>
                      <a:r>
                        <a:rPr lang="nl-NL" sz="1000">
                          <a:solidFill>
                            <a:srgbClr val="000000"/>
                          </a:solidFill>
                          <a:latin typeface="Calibri"/>
                          <a:ea typeface="Times New Roman"/>
                        </a:rPr>
                        <a:t>Ik zet elektronische toestellen (TV, DVD, digicorder, PC, …) helemaal uit om energieverbruik in de standby-modus te vermijden.</a:t>
                      </a:r>
                      <a:endParaRPr lang="nl-BE" sz="1000">
                        <a:latin typeface="Times New Roman"/>
                        <a:ea typeface="Times New Roman"/>
                      </a:endParaRPr>
                    </a:p>
                  </a:txBody>
                  <a:tcPr marL="44450" marR="44450" marT="0" marB="0" anchor="ctr">
                    <a:lnL>
                      <a:noFill/>
                    </a:lnL>
                    <a:lnR>
                      <a:noFill/>
                    </a:lnR>
                    <a:lnT>
                      <a:noFill/>
                    </a:lnT>
                    <a:lnB>
                      <a:noFill/>
                    </a:lnB>
                  </a:tcPr>
                </a:tc>
              </a:tr>
              <a:tr h="364375">
                <a:tc>
                  <a:txBody>
                    <a:bodyPr/>
                    <a:lstStyle/>
                    <a:p>
                      <a:pPr algn="r">
                        <a:lnSpc>
                          <a:spcPct val="115000"/>
                        </a:lnSpc>
                        <a:spcAft>
                          <a:spcPts val="0"/>
                        </a:spcAft>
                      </a:pPr>
                      <a:r>
                        <a:rPr lang="nl-NL" sz="1000" dirty="0">
                          <a:solidFill>
                            <a:srgbClr val="000000"/>
                          </a:solidFill>
                          <a:latin typeface="Calibri"/>
                          <a:ea typeface="Times New Roman"/>
                        </a:rPr>
                        <a:t>(*) Ik ben overgeschakeld op aardgas.</a:t>
                      </a:r>
                      <a:endParaRPr lang="nl-BE" sz="1000" dirty="0">
                        <a:latin typeface="Times New Roman"/>
                        <a:ea typeface="Times New Roman"/>
                      </a:endParaRPr>
                    </a:p>
                  </a:txBody>
                  <a:tcPr marL="44450" marR="44450" marT="0" marB="0" anchor="ctr">
                    <a:lnL>
                      <a:noFill/>
                    </a:lnL>
                    <a:lnR>
                      <a:noFill/>
                    </a:lnR>
                    <a:lnT>
                      <a:noFill/>
                    </a:lnT>
                    <a:lnB>
                      <a:noFill/>
                    </a:lnB>
                  </a:tcPr>
                </a:tc>
              </a:tr>
              <a:tr h="358414">
                <a:tc>
                  <a:txBody>
                    <a:bodyPr/>
                    <a:lstStyle/>
                    <a:p>
                      <a:pPr algn="r">
                        <a:lnSpc>
                          <a:spcPct val="115000"/>
                        </a:lnSpc>
                        <a:spcAft>
                          <a:spcPts val="0"/>
                        </a:spcAft>
                      </a:pPr>
                      <a:r>
                        <a:rPr lang="nl-NL" sz="1000" dirty="0">
                          <a:solidFill>
                            <a:srgbClr val="000000"/>
                          </a:solidFill>
                          <a:latin typeface="Calibri"/>
                          <a:ea typeface="Times New Roman"/>
                        </a:rPr>
                        <a:t>Ik verhoog de efficiëntie van mijn verwarmingssysteem .</a:t>
                      </a:r>
                      <a:endParaRPr lang="nl-BE" sz="1000" dirty="0">
                        <a:latin typeface="Times New Roman"/>
                        <a:ea typeface="Times New Roman"/>
                      </a:endParaRPr>
                    </a:p>
                  </a:txBody>
                  <a:tcPr marL="44450" marR="44450" marT="0" marB="0" anchor="ctr">
                    <a:lnL>
                      <a:noFill/>
                    </a:lnL>
                    <a:lnR>
                      <a:noFill/>
                    </a:lnR>
                    <a:lnT>
                      <a:noFill/>
                    </a:lnT>
                    <a:lnB>
                      <a:noFill/>
                    </a:lnB>
                  </a:tcPr>
                </a:tc>
              </a:tr>
              <a:tr h="364375">
                <a:tc>
                  <a:txBody>
                    <a:bodyPr/>
                    <a:lstStyle/>
                    <a:p>
                      <a:pPr algn="r">
                        <a:lnSpc>
                          <a:spcPct val="115000"/>
                        </a:lnSpc>
                        <a:spcAft>
                          <a:spcPts val="0"/>
                        </a:spcAft>
                      </a:pPr>
                      <a:r>
                        <a:rPr lang="nl-NL" sz="1000" dirty="0">
                          <a:solidFill>
                            <a:srgbClr val="000000"/>
                          </a:solidFill>
                          <a:latin typeface="Calibri"/>
                          <a:ea typeface="Times New Roman"/>
                        </a:rPr>
                        <a:t>Ik gebruik groene stroom.</a:t>
                      </a:r>
                      <a:endParaRPr lang="nl-BE" sz="1000" dirty="0">
                        <a:latin typeface="Times New Roman"/>
                        <a:ea typeface="Times New Roman"/>
                      </a:endParaRPr>
                    </a:p>
                  </a:txBody>
                  <a:tcPr marL="44450" marR="44450" marT="0" marB="0" anchor="ctr">
                    <a:lnL>
                      <a:noFill/>
                    </a:lnL>
                    <a:lnR>
                      <a:noFill/>
                    </a:lnR>
                    <a:lnT>
                      <a:noFill/>
                    </a:lnT>
                    <a:lnB>
                      <a:noFill/>
                    </a:lnB>
                  </a:tcPr>
                </a:tc>
              </a:tr>
              <a:tr h="358414">
                <a:tc>
                  <a:txBody>
                    <a:bodyPr/>
                    <a:lstStyle/>
                    <a:p>
                      <a:pPr algn="r">
                        <a:lnSpc>
                          <a:spcPct val="115000"/>
                        </a:lnSpc>
                        <a:spcAft>
                          <a:spcPts val="0"/>
                        </a:spcAft>
                      </a:pPr>
                      <a:r>
                        <a:rPr lang="nl-NL" sz="1000" dirty="0">
                          <a:solidFill>
                            <a:srgbClr val="000000"/>
                          </a:solidFill>
                          <a:latin typeface="Calibri"/>
                          <a:ea typeface="Times New Roman"/>
                        </a:rPr>
                        <a:t>(*) Ik gebruik zonne-energie.</a:t>
                      </a:r>
                      <a:endParaRPr lang="nl-BE" sz="1000" dirty="0">
                        <a:latin typeface="Times New Roman"/>
                        <a:ea typeface="Times New Roman"/>
                      </a:endParaRPr>
                    </a:p>
                  </a:txBody>
                  <a:tcPr marL="44450" marR="44450" marT="0" marB="0" anchor="ctr">
                    <a:lnL>
                      <a:noFill/>
                    </a:lnL>
                    <a:lnR>
                      <a:noFill/>
                    </a:lnR>
                    <a:lnT>
                      <a:noFill/>
                    </a:lnT>
                    <a:lnB>
                      <a:noFill/>
                    </a:lnB>
                  </a:tcPr>
                </a:tc>
              </a:tr>
            </a:tbl>
          </a:graphicData>
        </a:graphic>
      </p:graphicFrame>
      <p:graphicFrame>
        <p:nvGraphicFramePr>
          <p:cNvPr id="13" name="Tabel 12"/>
          <p:cNvGraphicFramePr>
            <a:graphicFrameLocks noGrp="1"/>
          </p:cNvGraphicFramePr>
          <p:nvPr/>
        </p:nvGraphicFramePr>
        <p:xfrm>
          <a:off x="8100392" y="1916833"/>
          <a:ext cx="792087" cy="3960451"/>
        </p:xfrm>
        <a:graphic>
          <a:graphicData uri="http://schemas.openxmlformats.org/drawingml/2006/table">
            <a:tbl>
              <a:tblPr/>
              <a:tblGrid>
                <a:gridCol w="264029"/>
                <a:gridCol w="264029"/>
                <a:gridCol w="264029"/>
              </a:tblGrid>
              <a:tr h="117789">
                <a:tc>
                  <a:txBody>
                    <a:bodyPr/>
                    <a:lstStyle/>
                    <a:p>
                      <a:pPr algn="ctr" rtl="0" fontAlgn="b">
                        <a:lnSpc>
                          <a:spcPct val="90000"/>
                        </a:lnSpc>
                      </a:pPr>
                      <a:r>
                        <a:rPr lang="nl-BE" sz="800" b="1" i="0" u="none" strike="noStrike" dirty="0">
                          <a:solidFill>
                            <a:srgbClr val="FF0000"/>
                          </a:solidFill>
                          <a:latin typeface="Calibri"/>
                        </a:rPr>
                        <a:t>85</a:t>
                      </a:r>
                    </a:p>
                  </a:txBody>
                  <a:tcPr marL="6057" marR="6057" marT="605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90000"/>
                        </a:lnSpc>
                      </a:pPr>
                      <a:r>
                        <a:rPr lang="nl-BE" sz="800" b="0" i="0" u="none" strike="noStrike">
                          <a:solidFill>
                            <a:srgbClr val="000000"/>
                          </a:solidFill>
                          <a:latin typeface="Calibri"/>
                        </a:rPr>
                        <a:t> </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lnSpc>
                          <a:spcPct val="90000"/>
                        </a:lnSpc>
                      </a:pPr>
                      <a:r>
                        <a:rPr lang="nl-BE" sz="800" b="1" i="0" u="none" strike="noStrike">
                          <a:solidFill>
                            <a:srgbClr val="FF0000"/>
                          </a:solidFill>
                          <a:latin typeface="Calibri"/>
                        </a:rPr>
                        <a:t>69</a:t>
                      </a:r>
                    </a:p>
                  </a:txBody>
                  <a:tcPr marL="6057" marR="6057" marT="605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18574">
                <a:tc>
                  <a:txBody>
                    <a:bodyPr/>
                    <a:lstStyle/>
                    <a:p>
                      <a:pPr algn="ctr" rtl="0" fontAlgn="t">
                        <a:lnSpc>
                          <a:spcPct val="90000"/>
                        </a:lnSpc>
                      </a:pPr>
                      <a:r>
                        <a:rPr lang="nl-BE" sz="800" b="1" i="0" u="none" strike="noStrike" dirty="0">
                          <a:solidFill>
                            <a:srgbClr val="0000FF"/>
                          </a:solidFill>
                          <a:latin typeface="Calibri"/>
                        </a:rPr>
                        <a:t>91</a:t>
                      </a:r>
                    </a:p>
                  </a:txBody>
                  <a:tcPr marL="6057" marR="6057" marT="6057"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lnSpc>
                          <a:spcPct val="90000"/>
                        </a:lnSpc>
                      </a:pPr>
                      <a:endParaRPr lang="nl-BE" sz="800" b="0" i="0" u="none" strike="noStrike" dirty="0">
                        <a:solidFill>
                          <a:srgbClr val="000000"/>
                        </a:solidFill>
                        <a:latin typeface="Calibri"/>
                      </a:endParaRPr>
                    </a:p>
                  </a:txBody>
                  <a:tcPr marL="6057" marR="6057" marT="6057" marB="0">
                    <a:lnL>
                      <a:noFill/>
                    </a:lnL>
                    <a:lnR>
                      <a:noFill/>
                    </a:lnR>
                    <a:lnT>
                      <a:noFill/>
                    </a:lnT>
                    <a:lnB>
                      <a:noFill/>
                    </a:lnB>
                  </a:tcPr>
                </a:tc>
                <a:tc>
                  <a:txBody>
                    <a:bodyPr/>
                    <a:lstStyle/>
                    <a:p>
                      <a:pPr algn="ctr" rtl="0" fontAlgn="t">
                        <a:lnSpc>
                          <a:spcPct val="90000"/>
                        </a:lnSpc>
                      </a:pPr>
                      <a:r>
                        <a:rPr lang="nl-BE" sz="800" b="1" i="0" u="none" strike="noStrike">
                          <a:solidFill>
                            <a:srgbClr val="0000FF"/>
                          </a:solidFill>
                          <a:latin typeface="Calibri"/>
                        </a:rPr>
                        <a:t>81</a:t>
                      </a:r>
                    </a:p>
                  </a:txBody>
                  <a:tcPr marL="6057" marR="6057" marT="6057" marB="0">
                    <a:lnL>
                      <a:noFill/>
                    </a:lnL>
                    <a:lnR w="12700" cap="flat" cmpd="sng" algn="ctr">
                      <a:solidFill>
                        <a:srgbClr val="000000"/>
                      </a:solidFill>
                      <a:prstDash val="solid"/>
                      <a:round/>
                      <a:headEnd type="none" w="med" len="med"/>
                      <a:tailEnd type="none" w="med" len="med"/>
                    </a:lnR>
                    <a:lnT>
                      <a:noFill/>
                    </a:lnT>
                    <a:lnB>
                      <a:noFill/>
                    </a:lnB>
                  </a:tcPr>
                </a:tc>
              </a:tr>
              <a:tr h="123678">
                <a:tc>
                  <a:txBody>
                    <a:bodyPr/>
                    <a:lstStyle/>
                    <a:p>
                      <a:pPr algn="ctr" rtl="0" fontAlgn="t">
                        <a:lnSpc>
                          <a:spcPct val="90000"/>
                        </a:lnSpc>
                      </a:pPr>
                      <a:r>
                        <a:rPr lang="nl-BE" sz="800" b="1" i="0" u="none" strike="noStrike" dirty="0">
                          <a:solidFill>
                            <a:srgbClr val="008000"/>
                          </a:solidFill>
                          <a:latin typeface="Calibri"/>
                        </a:rPr>
                        <a:t>24</a:t>
                      </a:r>
                    </a:p>
                  </a:txBody>
                  <a:tcPr marL="6057" marR="6057" marT="6057"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90000"/>
                        </a:lnSpc>
                      </a:pPr>
                      <a:r>
                        <a:rPr lang="nl-BE" sz="800" b="0" i="0" u="none" strike="noStrike" dirty="0">
                          <a:solidFill>
                            <a:srgbClr val="008000"/>
                          </a:solidFill>
                          <a:latin typeface="Calibri"/>
                        </a:rPr>
                        <a:t> </a:t>
                      </a: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lnSpc>
                          <a:spcPct val="90000"/>
                        </a:lnSpc>
                      </a:pPr>
                      <a:r>
                        <a:rPr lang="nl-BE" sz="800" b="1" i="0" u="none" strike="noStrike">
                          <a:solidFill>
                            <a:srgbClr val="008000"/>
                          </a:solidFill>
                          <a:latin typeface="Calibri"/>
                        </a:rPr>
                        <a:t>35</a:t>
                      </a:r>
                    </a:p>
                  </a:txBody>
                  <a:tcPr marL="6057" marR="6057" marT="6057"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17789">
                <a:tc>
                  <a:txBody>
                    <a:bodyPr/>
                    <a:lstStyle/>
                    <a:p>
                      <a:pPr algn="ctr" rtl="0" fontAlgn="b">
                        <a:lnSpc>
                          <a:spcPct val="90000"/>
                        </a:lnSpc>
                      </a:pPr>
                      <a:r>
                        <a:rPr lang="nl-BE" sz="800" b="1" i="0" u="none" strike="noStrike">
                          <a:solidFill>
                            <a:srgbClr val="FF0000"/>
                          </a:solidFill>
                          <a:latin typeface="Calibri"/>
                        </a:rPr>
                        <a:t>81</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90000"/>
                        </a:lnSpc>
                      </a:pPr>
                      <a:r>
                        <a:rPr lang="nl-BE" sz="800" b="0" i="0" u="none" strike="noStrike" dirty="0">
                          <a:solidFill>
                            <a:srgbClr val="000000"/>
                          </a:solidFill>
                          <a:latin typeface="Calibri"/>
                        </a:rPr>
                        <a:t> </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lnSpc>
                          <a:spcPct val="90000"/>
                        </a:lnSpc>
                      </a:pPr>
                      <a:r>
                        <a:rPr lang="nl-BE" sz="800" b="1" i="0" u="none" strike="noStrike">
                          <a:solidFill>
                            <a:srgbClr val="FF0000"/>
                          </a:solidFill>
                          <a:latin typeface="Calibri"/>
                        </a:rPr>
                        <a:t>74</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r>
              <a:tr h="118574">
                <a:tc>
                  <a:txBody>
                    <a:bodyPr/>
                    <a:lstStyle/>
                    <a:p>
                      <a:pPr algn="ctr" rtl="0" fontAlgn="t">
                        <a:lnSpc>
                          <a:spcPct val="90000"/>
                        </a:lnSpc>
                      </a:pPr>
                      <a:r>
                        <a:rPr lang="nl-BE" sz="800" b="1" i="0" u="none" strike="noStrike">
                          <a:solidFill>
                            <a:srgbClr val="0000FF"/>
                          </a:solidFill>
                          <a:latin typeface="Calibri"/>
                        </a:rPr>
                        <a:t>86</a:t>
                      </a:r>
                    </a:p>
                  </a:txBody>
                  <a:tcPr marL="6057" marR="6057" marT="6057" marB="0">
                    <a:lnL>
                      <a:noFill/>
                    </a:lnL>
                    <a:lnR>
                      <a:noFill/>
                    </a:lnR>
                    <a:lnT>
                      <a:noFill/>
                    </a:lnT>
                    <a:lnB>
                      <a:noFill/>
                    </a:lnB>
                  </a:tcPr>
                </a:tc>
                <a:tc>
                  <a:txBody>
                    <a:bodyPr/>
                    <a:lstStyle/>
                    <a:p>
                      <a:pPr algn="l" fontAlgn="t">
                        <a:lnSpc>
                          <a:spcPct val="90000"/>
                        </a:lnSpc>
                      </a:pPr>
                      <a:endParaRPr lang="nl-BE" sz="800" b="0" i="0" u="none" strike="noStrike" dirty="0">
                        <a:solidFill>
                          <a:srgbClr val="000000"/>
                        </a:solidFill>
                        <a:latin typeface="Calibri"/>
                      </a:endParaRPr>
                    </a:p>
                  </a:txBody>
                  <a:tcPr marL="6057" marR="6057" marT="6057" marB="0">
                    <a:lnL>
                      <a:noFill/>
                    </a:lnL>
                    <a:lnR>
                      <a:noFill/>
                    </a:lnR>
                    <a:lnT>
                      <a:noFill/>
                    </a:lnT>
                    <a:lnB>
                      <a:noFill/>
                    </a:lnB>
                  </a:tcPr>
                </a:tc>
                <a:tc>
                  <a:txBody>
                    <a:bodyPr/>
                    <a:lstStyle/>
                    <a:p>
                      <a:pPr algn="ctr" rtl="0" fontAlgn="t">
                        <a:lnSpc>
                          <a:spcPct val="90000"/>
                        </a:lnSpc>
                      </a:pPr>
                      <a:r>
                        <a:rPr lang="nl-BE" sz="800" b="1" i="0" u="none" strike="noStrike">
                          <a:solidFill>
                            <a:srgbClr val="0000FF"/>
                          </a:solidFill>
                          <a:latin typeface="Calibri"/>
                        </a:rPr>
                        <a:t>80</a:t>
                      </a:r>
                    </a:p>
                  </a:txBody>
                  <a:tcPr marL="6057" marR="6057" marT="6057" marB="0">
                    <a:lnL>
                      <a:noFill/>
                    </a:lnL>
                    <a:lnR>
                      <a:noFill/>
                    </a:lnR>
                    <a:lnT>
                      <a:noFill/>
                    </a:lnT>
                    <a:lnB>
                      <a:noFill/>
                    </a:lnB>
                  </a:tcPr>
                </a:tc>
              </a:tr>
              <a:tr h="123678">
                <a:tc>
                  <a:txBody>
                    <a:bodyPr/>
                    <a:lstStyle/>
                    <a:p>
                      <a:pPr algn="ctr" rtl="0" fontAlgn="t">
                        <a:lnSpc>
                          <a:spcPct val="90000"/>
                        </a:lnSpc>
                      </a:pPr>
                      <a:r>
                        <a:rPr lang="nl-BE" sz="800" b="1" i="0" u="none" strike="noStrike">
                          <a:solidFill>
                            <a:srgbClr val="008000"/>
                          </a:solidFill>
                          <a:latin typeface="Calibri"/>
                        </a:rPr>
                        <a:t>24</a:t>
                      </a: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90000"/>
                        </a:lnSpc>
                      </a:pPr>
                      <a:endParaRPr lang="nl-BE" sz="800" b="0" i="0" u="none" strike="noStrike" dirty="0">
                        <a:solidFill>
                          <a:srgbClr val="008000"/>
                        </a:solidFill>
                        <a:latin typeface="Calibri"/>
                      </a:endParaRP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lnSpc>
                          <a:spcPct val="90000"/>
                        </a:lnSpc>
                      </a:pPr>
                      <a:r>
                        <a:rPr lang="nl-BE" sz="800" b="1" i="0" u="none" strike="noStrike">
                          <a:solidFill>
                            <a:srgbClr val="008000"/>
                          </a:solidFill>
                          <a:latin typeface="Calibri"/>
                        </a:rPr>
                        <a:t>33</a:t>
                      </a: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r>
              <a:tr h="117789">
                <a:tc>
                  <a:txBody>
                    <a:bodyPr/>
                    <a:lstStyle/>
                    <a:p>
                      <a:pPr algn="ctr" rtl="0" fontAlgn="b">
                        <a:lnSpc>
                          <a:spcPct val="90000"/>
                        </a:lnSpc>
                      </a:pPr>
                      <a:r>
                        <a:rPr lang="nl-BE" sz="800" b="1" i="0" u="none" strike="noStrike">
                          <a:solidFill>
                            <a:srgbClr val="FF0000"/>
                          </a:solidFill>
                          <a:latin typeface="Calibri"/>
                        </a:rPr>
                        <a:t>77</a:t>
                      </a:r>
                    </a:p>
                  </a:txBody>
                  <a:tcPr marL="6057" marR="6057" marT="605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90000"/>
                        </a:lnSpc>
                      </a:pPr>
                      <a:r>
                        <a:rPr lang="nl-BE" sz="800" b="0" i="0" u="none" strike="noStrike" dirty="0">
                          <a:solidFill>
                            <a:srgbClr val="000000"/>
                          </a:solidFill>
                          <a:latin typeface="Calibri"/>
                        </a:rPr>
                        <a:t> </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lnSpc>
                          <a:spcPct val="90000"/>
                        </a:lnSpc>
                      </a:pPr>
                      <a:r>
                        <a:rPr lang="nl-BE" sz="800" b="1" i="0" u="none" strike="noStrike">
                          <a:solidFill>
                            <a:srgbClr val="FF0000"/>
                          </a:solidFill>
                          <a:latin typeface="Calibri"/>
                        </a:rPr>
                        <a:t>63</a:t>
                      </a:r>
                    </a:p>
                  </a:txBody>
                  <a:tcPr marL="6057" marR="6057" marT="605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18574">
                <a:tc>
                  <a:txBody>
                    <a:bodyPr/>
                    <a:lstStyle/>
                    <a:p>
                      <a:pPr algn="ctr" rtl="0" fontAlgn="t">
                        <a:lnSpc>
                          <a:spcPct val="90000"/>
                        </a:lnSpc>
                      </a:pPr>
                      <a:r>
                        <a:rPr lang="nl-BE" sz="800" b="1" i="0" u="none" strike="noStrike">
                          <a:solidFill>
                            <a:srgbClr val="0000FF"/>
                          </a:solidFill>
                          <a:latin typeface="Calibri"/>
                        </a:rPr>
                        <a:t>88</a:t>
                      </a:r>
                    </a:p>
                  </a:txBody>
                  <a:tcPr marL="6057" marR="6057" marT="6057"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lnSpc>
                          <a:spcPct val="90000"/>
                        </a:lnSpc>
                      </a:pPr>
                      <a:endParaRPr lang="nl-BE" sz="800" b="0" i="0" u="none" strike="noStrike" dirty="0">
                        <a:solidFill>
                          <a:srgbClr val="000000"/>
                        </a:solidFill>
                        <a:latin typeface="Calibri"/>
                      </a:endParaRPr>
                    </a:p>
                  </a:txBody>
                  <a:tcPr marL="6057" marR="6057" marT="6057" marB="0">
                    <a:lnL>
                      <a:noFill/>
                    </a:lnL>
                    <a:lnR>
                      <a:noFill/>
                    </a:lnR>
                    <a:lnT>
                      <a:noFill/>
                    </a:lnT>
                    <a:lnB>
                      <a:noFill/>
                    </a:lnB>
                  </a:tcPr>
                </a:tc>
                <a:tc>
                  <a:txBody>
                    <a:bodyPr/>
                    <a:lstStyle/>
                    <a:p>
                      <a:pPr algn="ctr" rtl="0" fontAlgn="t">
                        <a:lnSpc>
                          <a:spcPct val="90000"/>
                        </a:lnSpc>
                      </a:pPr>
                      <a:r>
                        <a:rPr lang="nl-BE" sz="800" b="1" i="0" u="none" strike="noStrike">
                          <a:solidFill>
                            <a:srgbClr val="0000FF"/>
                          </a:solidFill>
                          <a:latin typeface="Calibri"/>
                        </a:rPr>
                        <a:t>76</a:t>
                      </a:r>
                    </a:p>
                  </a:txBody>
                  <a:tcPr marL="6057" marR="6057" marT="6057" marB="0">
                    <a:lnL>
                      <a:noFill/>
                    </a:lnL>
                    <a:lnR w="12700" cap="flat" cmpd="sng" algn="ctr">
                      <a:solidFill>
                        <a:srgbClr val="000000"/>
                      </a:solidFill>
                      <a:prstDash val="solid"/>
                      <a:round/>
                      <a:headEnd type="none" w="med" len="med"/>
                      <a:tailEnd type="none" w="med" len="med"/>
                    </a:lnR>
                    <a:lnT>
                      <a:noFill/>
                    </a:lnT>
                    <a:lnB>
                      <a:noFill/>
                    </a:lnB>
                  </a:tcPr>
                </a:tc>
              </a:tr>
              <a:tr h="123678">
                <a:tc>
                  <a:txBody>
                    <a:bodyPr/>
                    <a:lstStyle/>
                    <a:p>
                      <a:pPr algn="ctr" rtl="0" fontAlgn="t">
                        <a:lnSpc>
                          <a:spcPct val="90000"/>
                        </a:lnSpc>
                      </a:pPr>
                      <a:r>
                        <a:rPr lang="nl-BE" sz="800" b="1" i="0" u="none" strike="noStrike">
                          <a:solidFill>
                            <a:srgbClr val="008000"/>
                          </a:solidFill>
                          <a:latin typeface="Calibri"/>
                        </a:rPr>
                        <a:t>24</a:t>
                      </a:r>
                    </a:p>
                  </a:txBody>
                  <a:tcPr marL="6057" marR="6057" marT="6057"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90000"/>
                        </a:lnSpc>
                      </a:pPr>
                      <a:r>
                        <a:rPr lang="nl-BE" sz="800" b="0" i="0" u="none" strike="noStrike" dirty="0">
                          <a:solidFill>
                            <a:srgbClr val="008000"/>
                          </a:solidFill>
                          <a:latin typeface="Calibri"/>
                        </a:rPr>
                        <a:t> </a:t>
                      </a: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lnSpc>
                          <a:spcPct val="90000"/>
                        </a:lnSpc>
                      </a:pPr>
                      <a:r>
                        <a:rPr lang="nl-BE" sz="800" b="1" i="0" u="none" strike="noStrike" dirty="0">
                          <a:solidFill>
                            <a:srgbClr val="008000"/>
                          </a:solidFill>
                          <a:latin typeface="Calibri"/>
                        </a:rPr>
                        <a:t>35</a:t>
                      </a:r>
                    </a:p>
                  </a:txBody>
                  <a:tcPr marL="6057" marR="6057" marT="6057"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17789">
                <a:tc>
                  <a:txBody>
                    <a:bodyPr/>
                    <a:lstStyle/>
                    <a:p>
                      <a:pPr algn="ctr" rtl="0" fontAlgn="b">
                        <a:lnSpc>
                          <a:spcPct val="90000"/>
                        </a:lnSpc>
                      </a:pPr>
                      <a:r>
                        <a:rPr lang="nl-BE" sz="800" b="1" i="0" u="none" strike="noStrike">
                          <a:solidFill>
                            <a:srgbClr val="FF0000"/>
                          </a:solidFill>
                          <a:latin typeface="Calibri"/>
                        </a:rPr>
                        <a:t>76</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90000"/>
                        </a:lnSpc>
                      </a:pPr>
                      <a:r>
                        <a:rPr lang="nl-BE" sz="800" b="0" i="0" u="none" strike="noStrike" dirty="0">
                          <a:solidFill>
                            <a:srgbClr val="000000"/>
                          </a:solidFill>
                          <a:latin typeface="Calibri"/>
                        </a:rPr>
                        <a:t> </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lnSpc>
                          <a:spcPct val="90000"/>
                        </a:lnSpc>
                      </a:pPr>
                      <a:r>
                        <a:rPr lang="nl-BE" sz="800" b="1" i="0" u="none" strike="noStrike" dirty="0">
                          <a:solidFill>
                            <a:srgbClr val="FF0000"/>
                          </a:solidFill>
                          <a:latin typeface="Calibri"/>
                        </a:rPr>
                        <a:t>66</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r>
              <a:tr h="118574">
                <a:tc>
                  <a:txBody>
                    <a:bodyPr/>
                    <a:lstStyle/>
                    <a:p>
                      <a:pPr algn="ctr" rtl="0" fontAlgn="t">
                        <a:lnSpc>
                          <a:spcPct val="90000"/>
                        </a:lnSpc>
                      </a:pPr>
                      <a:r>
                        <a:rPr lang="nl-BE" sz="800" b="1" i="0" u="none" strike="noStrike">
                          <a:solidFill>
                            <a:srgbClr val="0000FF"/>
                          </a:solidFill>
                          <a:latin typeface="Calibri"/>
                        </a:rPr>
                        <a:t>84</a:t>
                      </a:r>
                    </a:p>
                  </a:txBody>
                  <a:tcPr marL="6057" marR="6057" marT="6057" marB="0">
                    <a:lnL>
                      <a:noFill/>
                    </a:lnL>
                    <a:lnR>
                      <a:noFill/>
                    </a:lnR>
                    <a:lnT>
                      <a:noFill/>
                    </a:lnT>
                    <a:lnB>
                      <a:noFill/>
                    </a:lnB>
                  </a:tcPr>
                </a:tc>
                <a:tc>
                  <a:txBody>
                    <a:bodyPr/>
                    <a:lstStyle/>
                    <a:p>
                      <a:pPr algn="l" fontAlgn="t">
                        <a:lnSpc>
                          <a:spcPct val="90000"/>
                        </a:lnSpc>
                      </a:pPr>
                      <a:endParaRPr lang="nl-BE" sz="800" b="0" i="0" u="none" strike="noStrike" dirty="0">
                        <a:solidFill>
                          <a:srgbClr val="000000"/>
                        </a:solidFill>
                        <a:latin typeface="Calibri"/>
                      </a:endParaRPr>
                    </a:p>
                  </a:txBody>
                  <a:tcPr marL="6057" marR="6057" marT="6057" marB="0">
                    <a:lnL>
                      <a:noFill/>
                    </a:lnL>
                    <a:lnR>
                      <a:noFill/>
                    </a:lnR>
                    <a:lnT>
                      <a:noFill/>
                    </a:lnT>
                    <a:lnB>
                      <a:noFill/>
                    </a:lnB>
                  </a:tcPr>
                </a:tc>
                <a:tc>
                  <a:txBody>
                    <a:bodyPr/>
                    <a:lstStyle/>
                    <a:p>
                      <a:pPr algn="ctr" rtl="0" fontAlgn="t">
                        <a:lnSpc>
                          <a:spcPct val="90000"/>
                        </a:lnSpc>
                      </a:pPr>
                      <a:r>
                        <a:rPr lang="nl-BE" sz="800" b="1" i="0" u="none" strike="noStrike" dirty="0">
                          <a:solidFill>
                            <a:srgbClr val="0000FF"/>
                          </a:solidFill>
                          <a:latin typeface="Calibri"/>
                        </a:rPr>
                        <a:t>75</a:t>
                      </a:r>
                    </a:p>
                  </a:txBody>
                  <a:tcPr marL="6057" marR="6057" marT="6057" marB="0">
                    <a:lnL>
                      <a:noFill/>
                    </a:lnL>
                    <a:lnR>
                      <a:noFill/>
                    </a:lnR>
                    <a:lnT>
                      <a:noFill/>
                    </a:lnT>
                    <a:lnB>
                      <a:noFill/>
                    </a:lnB>
                  </a:tcPr>
                </a:tc>
              </a:tr>
              <a:tr h="123678">
                <a:tc>
                  <a:txBody>
                    <a:bodyPr/>
                    <a:lstStyle/>
                    <a:p>
                      <a:pPr algn="ctr" rtl="0" fontAlgn="t">
                        <a:lnSpc>
                          <a:spcPct val="90000"/>
                        </a:lnSpc>
                      </a:pPr>
                      <a:r>
                        <a:rPr lang="nl-BE" sz="800" b="1" i="0" u="none" strike="noStrike">
                          <a:solidFill>
                            <a:srgbClr val="008000"/>
                          </a:solidFill>
                          <a:latin typeface="Calibri"/>
                        </a:rPr>
                        <a:t>25</a:t>
                      </a: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90000"/>
                        </a:lnSpc>
                      </a:pPr>
                      <a:endParaRPr lang="nl-BE" sz="800" b="0" i="0" u="none" strike="noStrike">
                        <a:solidFill>
                          <a:srgbClr val="008000"/>
                        </a:solidFill>
                        <a:latin typeface="Calibri"/>
                      </a:endParaRP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lnSpc>
                          <a:spcPct val="90000"/>
                        </a:lnSpc>
                      </a:pPr>
                      <a:r>
                        <a:rPr lang="nl-BE" sz="800" b="1" i="0" u="none" strike="noStrike" dirty="0">
                          <a:solidFill>
                            <a:srgbClr val="008000"/>
                          </a:solidFill>
                          <a:latin typeface="Calibri"/>
                        </a:rPr>
                        <a:t>34</a:t>
                      </a: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r>
              <a:tr h="117789">
                <a:tc>
                  <a:txBody>
                    <a:bodyPr/>
                    <a:lstStyle/>
                    <a:p>
                      <a:pPr algn="ctr" rtl="0" fontAlgn="b">
                        <a:lnSpc>
                          <a:spcPct val="90000"/>
                        </a:lnSpc>
                      </a:pPr>
                      <a:r>
                        <a:rPr lang="nl-BE" sz="800" b="1" i="0" u="none" strike="noStrike">
                          <a:solidFill>
                            <a:srgbClr val="FF0000"/>
                          </a:solidFill>
                          <a:latin typeface="Calibri"/>
                        </a:rPr>
                        <a:t>71</a:t>
                      </a:r>
                    </a:p>
                  </a:txBody>
                  <a:tcPr marL="6057" marR="6057" marT="605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90000"/>
                        </a:lnSpc>
                      </a:pPr>
                      <a:r>
                        <a:rPr lang="nl-BE" sz="800" b="0" i="0" u="none" strike="noStrike">
                          <a:solidFill>
                            <a:srgbClr val="000000"/>
                          </a:solidFill>
                          <a:latin typeface="Calibri"/>
                        </a:rPr>
                        <a:t> </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lnSpc>
                          <a:spcPct val="90000"/>
                        </a:lnSpc>
                      </a:pPr>
                      <a:r>
                        <a:rPr lang="nl-BE" sz="800" b="1" i="0" u="none" strike="noStrike" dirty="0">
                          <a:solidFill>
                            <a:srgbClr val="FF0000"/>
                          </a:solidFill>
                          <a:latin typeface="Calibri"/>
                        </a:rPr>
                        <a:t>68</a:t>
                      </a:r>
                    </a:p>
                  </a:txBody>
                  <a:tcPr marL="6057" marR="6057" marT="605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18574">
                <a:tc>
                  <a:txBody>
                    <a:bodyPr/>
                    <a:lstStyle/>
                    <a:p>
                      <a:pPr algn="ctr" rtl="0" fontAlgn="t">
                        <a:lnSpc>
                          <a:spcPct val="90000"/>
                        </a:lnSpc>
                      </a:pPr>
                      <a:r>
                        <a:rPr lang="nl-BE" sz="800" b="1" i="0" u="none" strike="noStrike">
                          <a:solidFill>
                            <a:srgbClr val="0000FF"/>
                          </a:solidFill>
                          <a:latin typeface="Calibri"/>
                        </a:rPr>
                        <a:t>79</a:t>
                      </a:r>
                    </a:p>
                  </a:txBody>
                  <a:tcPr marL="6057" marR="6057" marT="6057"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lnSpc>
                          <a:spcPct val="90000"/>
                        </a:lnSpc>
                      </a:pPr>
                      <a:endParaRPr lang="nl-BE" sz="800" b="0" i="0" u="none" strike="noStrike">
                        <a:solidFill>
                          <a:srgbClr val="000000"/>
                        </a:solidFill>
                        <a:latin typeface="Calibri"/>
                      </a:endParaRPr>
                    </a:p>
                  </a:txBody>
                  <a:tcPr marL="6057" marR="6057" marT="6057" marB="0">
                    <a:lnL>
                      <a:noFill/>
                    </a:lnL>
                    <a:lnR>
                      <a:noFill/>
                    </a:lnR>
                    <a:lnT>
                      <a:noFill/>
                    </a:lnT>
                    <a:lnB>
                      <a:noFill/>
                    </a:lnB>
                  </a:tcPr>
                </a:tc>
                <a:tc>
                  <a:txBody>
                    <a:bodyPr/>
                    <a:lstStyle/>
                    <a:p>
                      <a:pPr algn="ctr" rtl="0" fontAlgn="t">
                        <a:lnSpc>
                          <a:spcPct val="90000"/>
                        </a:lnSpc>
                      </a:pPr>
                      <a:r>
                        <a:rPr lang="nl-BE" sz="800" b="1" i="0" u="none" strike="noStrike" dirty="0">
                          <a:solidFill>
                            <a:srgbClr val="0000FF"/>
                          </a:solidFill>
                          <a:latin typeface="Calibri"/>
                        </a:rPr>
                        <a:t>76</a:t>
                      </a:r>
                    </a:p>
                  </a:txBody>
                  <a:tcPr marL="6057" marR="6057" marT="6057" marB="0">
                    <a:lnL>
                      <a:noFill/>
                    </a:lnL>
                    <a:lnR w="12700" cap="flat" cmpd="sng" algn="ctr">
                      <a:solidFill>
                        <a:srgbClr val="000000"/>
                      </a:solidFill>
                      <a:prstDash val="solid"/>
                      <a:round/>
                      <a:headEnd type="none" w="med" len="med"/>
                      <a:tailEnd type="none" w="med" len="med"/>
                    </a:lnR>
                    <a:lnT>
                      <a:noFill/>
                    </a:lnT>
                    <a:lnB>
                      <a:noFill/>
                    </a:lnB>
                  </a:tcPr>
                </a:tc>
              </a:tr>
              <a:tr h="123678">
                <a:tc>
                  <a:txBody>
                    <a:bodyPr/>
                    <a:lstStyle/>
                    <a:p>
                      <a:pPr algn="ctr" rtl="0" fontAlgn="t">
                        <a:lnSpc>
                          <a:spcPct val="90000"/>
                        </a:lnSpc>
                      </a:pPr>
                      <a:r>
                        <a:rPr lang="nl-BE" sz="800" b="1" i="0" u="none" strike="noStrike">
                          <a:solidFill>
                            <a:srgbClr val="008000"/>
                          </a:solidFill>
                          <a:latin typeface="Calibri"/>
                        </a:rPr>
                        <a:t>27</a:t>
                      </a:r>
                    </a:p>
                  </a:txBody>
                  <a:tcPr marL="6057" marR="6057" marT="6057"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90000"/>
                        </a:lnSpc>
                      </a:pPr>
                      <a:r>
                        <a:rPr lang="nl-BE" sz="800" b="0" i="0" u="none" strike="noStrike">
                          <a:solidFill>
                            <a:srgbClr val="008000"/>
                          </a:solidFill>
                          <a:latin typeface="Calibri"/>
                        </a:rPr>
                        <a:t> </a:t>
                      </a: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lnSpc>
                          <a:spcPct val="90000"/>
                        </a:lnSpc>
                      </a:pPr>
                      <a:r>
                        <a:rPr lang="nl-BE" sz="800" b="1" i="0" u="none" strike="noStrike" dirty="0">
                          <a:solidFill>
                            <a:srgbClr val="008000"/>
                          </a:solidFill>
                          <a:latin typeface="Calibri"/>
                        </a:rPr>
                        <a:t>36</a:t>
                      </a:r>
                    </a:p>
                  </a:txBody>
                  <a:tcPr marL="6057" marR="6057" marT="6057"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17789">
                <a:tc>
                  <a:txBody>
                    <a:bodyPr/>
                    <a:lstStyle/>
                    <a:p>
                      <a:pPr algn="ctr" rtl="0" fontAlgn="b">
                        <a:lnSpc>
                          <a:spcPct val="90000"/>
                        </a:lnSpc>
                      </a:pPr>
                      <a:r>
                        <a:rPr lang="nl-BE" sz="800" b="1" i="0" u="none" strike="noStrike">
                          <a:solidFill>
                            <a:srgbClr val="FF0000"/>
                          </a:solidFill>
                          <a:latin typeface="Calibri"/>
                        </a:rPr>
                        <a:t>61</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90000"/>
                        </a:lnSpc>
                      </a:pPr>
                      <a:r>
                        <a:rPr lang="nl-BE" sz="800" b="0" i="0" u="none" strike="noStrike">
                          <a:solidFill>
                            <a:srgbClr val="000000"/>
                          </a:solidFill>
                          <a:latin typeface="Calibri"/>
                        </a:rPr>
                        <a:t> </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lnSpc>
                          <a:spcPct val="90000"/>
                        </a:lnSpc>
                      </a:pPr>
                      <a:r>
                        <a:rPr lang="nl-BE" sz="800" b="1" i="0" u="none" strike="noStrike" dirty="0">
                          <a:solidFill>
                            <a:srgbClr val="FF0000"/>
                          </a:solidFill>
                          <a:latin typeface="Calibri"/>
                        </a:rPr>
                        <a:t>47</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r>
              <a:tr h="118574">
                <a:tc>
                  <a:txBody>
                    <a:bodyPr/>
                    <a:lstStyle/>
                    <a:p>
                      <a:pPr algn="ctr" rtl="0" fontAlgn="t">
                        <a:lnSpc>
                          <a:spcPct val="90000"/>
                        </a:lnSpc>
                      </a:pPr>
                      <a:r>
                        <a:rPr lang="nl-BE" sz="800" b="1" i="0" u="none" strike="noStrike">
                          <a:solidFill>
                            <a:srgbClr val="0000FF"/>
                          </a:solidFill>
                          <a:latin typeface="Calibri"/>
                        </a:rPr>
                        <a:t>82</a:t>
                      </a:r>
                    </a:p>
                  </a:txBody>
                  <a:tcPr marL="6057" marR="6057" marT="6057" marB="0">
                    <a:lnL>
                      <a:noFill/>
                    </a:lnL>
                    <a:lnR>
                      <a:noFill/>
                    </a:lnR>
                    <a:lnT>
                      <a:noFill/>
                    </a:lnT>
                    <a:lnB>
                      <a:noFill/>
                    </a:lnB>
                  </a:tcPr>
                </a:tc>
                <a:tc>
                  <a:txBody>
                    <a:bodyPr/>
                    <a:lstStyle/>
                    <a:p>
                      <a:pPr algn="l" fontAlgn="t">
                        <a:lnSpc>
                          <a:spcPct val="90000"/>
                        </a:lnSpc>
                      </a:pPr>
                      <a:endParaRPr lang="nl-BE" sz="800" b="0" i="0" u="none" strike="noStrike">
                        <a:solidFill>
                          <a:srgbClr val="000000"/>
                        </a:solidFill>
                        <a:latin typeface="Calibri"/>
                      </a:endParaRPr>
                    </a:p>
                  </a:txBody>
                  <a:tcPr marL="6057" marR="6057" marT="6057" marB="0">
                    <a:lnL>
                      <a:noFill/>
                    </a:lnL>
                    <a:lnR>
                      <a:noFill/>
                    </a:lnR>
                    <a:lnT>
                      <a:noFill/>
                    </a:lnT>
                    <a:lnB>
                      <a:noFill/>
                    </a:lnB>
                  </a:tcPr>
                </a:tc>
                <a:tc>
                  <a:txBody>
                    <a:bodyPr/>
                    <a:lstStyle/>
                    <a:p>
                      <a:pPr algn="ctr" rtl="0" fontAlgn="t">
                        <a:lnSpc>
                          <a:spcPct val="90000"/>
                        </a:lnSpc>
                      </a:pPr>
                      <a:r>
                        <a:rPr lang="nl-BE" sz="800" b="1" i="0" u="none" strike="noStrike" dirty="0">
                          <a:solidFill>
                            <a:srgbClr val="0000FF"/>
                          </a:solidFill>
                          <a:latin typeface="Calibri"/>
                        </a:rPr>
                        <a:t>66</a:t>
                      </a:r>
                    </a:p>
                  </a:txBody>
                  <a:tcPr marL="6057" marR="6057" marT="6057" marB="0">
                    <a:lnL>
                      <a:noFill/>
                    </a:lnL>
                    <a:lnR>
                      <a:noFill/>
                    </a:lnR>
                    <a:lnT>
                      <a:noFill/>
                    </a:lnT>
                    <a:lnB>
                      <a:noFill/>
                    </a:lnB>
                  </a:tcPr>
                </a:tc>
              </a:tr>
              <a:tr h="123678">
                <a:tc>
                  <a:txBody>
                    <a:bodyPr/>
                    <a:lstStyle/>
                    <a:p>
                      <a:pPr algn="ctr" rtl="0" fontAlgn="t">
                        <a:lnSpc>
                          <a:spcPct val="90000"/>
                        </a:lnSpc>
                      </a:pPr>
                      <a:r>
                        <a:rPr lang="nl-BE" sz="800" b="1" i="0" u="none" strike="noStrike">
                          <a:solidFill>
                            <a:srgbClr val="008000"/>
                          </a:solidFill>
                          <a:latin typeface="Calibri"/>
                        </a:rPr>
                        <a:t>37</a:t>
                      </a: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90000"/>
                        </a:lnSpc>
                      </a:pPr>
                      <a:endParaRPr lang="nl-BE" sz="800" b="0" i="0" u="none" strike="noStrike">
                        <a:solidFill>
                          <a:srgbClr val="008000"/>
                        </a:solidFill>
                        <a:latin typeface="Calibri"/>
                      </a:endParaRP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lnSpc>
                          <a:spcPct val="90000"/>
                        </a:lnSpc>
                      </a:pPr>
                      <a:r>
                        <a:rPr lang="nl-BE" sz="800" b="1" i="0" u="none" strike="noStrike" dirty="0">
                          <a:solidFill>
                            <a:srgbClr val="008000"/>
                          </a:solidFill>
                          <a:latin typeface="Calibri"/>
                        </a:rPr>
                        <a:t>51</a:t>
                      </a: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r>
              <a:tr h="117789">
                <a:tc>
                  <a:txBody>
                    <a:bodyPr/>
                    <a:lstStyle/>
                    <a:p>
                      <a:pPr algn="ctr" rtl="0" fontAlgn="b">
                        <a:lnSpc>
                          <a:spcPct val="90000"/>
                        </a:lnSpc>
                      </a:pPr>
                      <a:r>
                        <a:rPr lang="nl-BE" sz="800" b="1" i="0" u="none" strike="noStrike">
                          <a:solidFill>
                            <a:srgbClr val="FF0000"/>
                          </a:solidFill>
                          <a:latin typeface="Calibri"/>
                        </a:rPr>
                        <a:t>59</a:t>
                      </a:r>
                    </a:p>
                  </a:txBody>
                  <a:tcPr marL="6057" marR="6057" marT="605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90000"/>
                        </a:lnSpc>
                      </a:pPr>
                      <a:r>
                        <a:rPr lang="nl-BE" sz="800" b="0" i="0" u="none" strike="noStrike">
                          <a:solidFill>
                            <a:srgbClr val="000000"/>
                          </a:solidFill>
                          <a:latin typeface="Calibri"/>
                        </a:rPr>
                        <a:t> </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lnSpc>
                          <a:spcPct val="90000"/>
                        </a:lnSpc>
                      </a:pPr>
                      <a:r>
                        <a:rPr lang="nl-BE" sz="800" b="1" i="0" u="none" strike="noStrike" dirty="0">
                          <a:solidFill>
                            <a:srgbClr val="FF0000"/>
                          </a:solidFill>
                          <a:latin typeface="Calibri"/>
                        </a:rPr>
                        <a:t>66</a:t>
                      </a:r>
                    </a:p>
                  </a:txBody>
                  <a:tcPr marL="6057" marR="6057" marT="605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18574">
                <a:tc>
                  <a:txBody>
                    <a:bodyPr/>
                    <a:lstStyle/>
                    <a:p>
                      <a:pPr algn="ctr" rtl="0" fontAlgn="t">
                        <a:lnSpc>
                          <a:spcPct val="90000"/>
                        </a:lnSpc>
                      </a:pPr>
                      <a:r>
                        <a:rPr lang="nl-BE" sz="800" b="1" i="0" u="none" strike="noStrike">
                          <a:solidFill>
                            <a:srgbClr val="0000FF"/>
                          </a:solidFill>
                          <a:latin typeface="Calibri"/>
                        </a:rPr>
                        <a:t>72</a:t>
                      </a:r>
                    </a:p>
                  </a:txBody>
                  <a:tcPr marL="6057" marR="6057" marT="6057"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lnSpc>
                          <a:spcPct val="90000"/>
                        </a:lnSpc>
                      </a:pPr>
                      <a:endParaRPr lang="nl-BE" sz="800" b="0" i="0" u="none" strike="noStrike">
                        <a:solidFill>
                          <a:srgbClr val="000000"/>
                        </a:solidFill>
                        <a:latin typeface="Calibri"/>
                      </a:endParaRPr>
                    </a:p>
                  </a:txBody>
                  <a:tcPr marL="6057" marR="6057" marT="6057" marB="0">
                    <a:lnL>
                      <a:noFill/>
                    </a:lnL>
                    <a:lnR>
                      <a:noFill/>
                    </a:lnR>
                    <a:lnT>
                      <a:noFill/>
                    </a:lnT>
                    <a:lnB>
                      <a:noFill/>
                    </a:lnB>
                  </a:tcPr>
                </a:tc>
                <a:tc>
                  <a:txBody>
                    <a:bodyPr/>
                    <a:lstStyle/>
                    <a:p>
                      <a:pPr algn="ctr" rtl="0" fontAlgn="t">
                        <a:lnSpc>
                          <a:spcPct val="90000"/>
                        </a:lnSpc>
                      </a:pPr>
                      <a:r>
                        <a:rPr lang="nl-BE" sz="800" b="1" i="0" u="none" strike="noStrike" dirty="0">
                          <a:solidFill>
                            <a:srgbClr val="0000FF"/>
                          </a:solidFill>
                          <a:latin typeface="Calibri"/>
                        </a:rPr>
                        <a:t>78</a:t>
                      </a:r>
                    </a:p>
                  </a:txBody>
                  <a:tcPr marL="6057" marR="6057" marT="6057" marB="0">
                    <a:lnL>
                      <a:noFill/>
                    </a:lnL>
                    <a:lnR w="12700" cap="flat" cmpd="sng" algn="ctr">
                      <a:solidFill>
                        <a:srgbClr val="000000"/>
                      </a:solidFill>
                      <a:prstDash val="solid"/>
                      <a:round/>
                      <a:headEnd type="none" w="med" len="med"/>
                      <a:tailEnd type="none" w="med" len="med"/>
                    </a:lnR>
                    <a:lnT>
                      <a:noFill/>
                    </a:lnT>
                    <a:lnB>
                      <a:noFill/>
                    </a:lnB>
                  </a:tcPr>
                </a:tc>
              </a:tr>
              <a:tr h="123678">
                <a:tc>
                  <a:txBody>
                    <a:bodyPr/>
                    <a:lstStyle/>
                    <a:p>
                      <a:pPr algn="ctr" rtl="0" fontAlgn="t">
                        <a:lnSpc>
                          <a:spcPct val="90000"/>
                        </a:lnSpc>
                      </a:pPr>
                      <a:r>
                        <a:rPr lang="nl-BE" sz="800" b="1" i="0" u="none" strike="noStrike">
                          <a:solidFill>
                            <a:srgbClr val="008000"/>
                          </a:solidFill>
                          <a:latin typeface="Calibri"/>
                        </a:rPr>
                        <a:t>27</a:t>
                      </a:r>
                    </a:p>
                  </a:txBody>
                  <a:tcPr marL="6057" marR="6057" marT="6057"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90000"/>
                        </a:lnSpc>
                      </a:pPr>
                      <a:r>
                        <a:rPr lang="nl-BE" sz="800" b="0" i="0" u="none" strike="noStrike">
                          <a:solidFill>
                            <a:srgbClr val="008000"/>
                          </a:solidFill>
                          <a:latin typeface="Calibri"/>
                        </a:rPr>
                        <a:t> </a:t>
                      </a: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lnSpc>
                          <a:spcPct val="90000"/>
                        </a:lnSpc>
                      </a:pPr>
                      <a:r>
                        <a:rPr lang="nl-BE" sz="800" b="1" i="0" u="none" strike="noStrike" dirty="0">
                          <a:solidFill>
                            <a:srgbClr val="008000"/>
                          </a:solidFill>
                          <a:latin typeface="Calibri"/>
                        </a:rPr>
                        <a:t>34</a:t>
                      </a:r>
                    </a:p>
                  </a:txBody>
                  <a:tcPr marL="6057" marR="6057" marT="6057"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17789">
                <a:tc>
                  <a:txBody>
                    <a:bodyPr/>
                    <a:lstStyle/>
                    <a:p>
                      <a:pPr algn="ctr" rtl="0" fontAlgn="b">
                        <a:lnSpc>
                          <a:spcPct val="90000"/>
                        </a:lnSpc>
                      </a:pPr>
                      <a:r>
                        <a:rPr lang="nl-BE" sz="800" b="1" i="0" u="none" strike="noStrike">
                          <a:solidFill>
                            <a:srgbClr val="FF0000"/>
                          </a:solidFill>
                          <a:latin typeface="Calibri"/>
                        </a:rPr>
                        <a:t>45</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90000"/>
                        </a:lnSpc>
                      </a:pPr>
                      <a:r>
                        <a:rPr lang="nl-BE" sz="800" b="0" i="0" u="none" strike="noStrike">
                          <a:solidFill>
                            <a:srgbClr val="000000"/>
                          </a:solidFill>
                          <a:latin typeface="Calibri"/>
                        </a:rPr>
                        <a:t> </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lnSpc>
                          <a:spcPct val="90000"/>
                        </a:lnSpc>
                      </a:pPr>
                      <a:r>
                        <a:rPr lang="nl-BE" sz="800" b="1" i="0" u="none" strike="noStrike" dirty="0">
                          <a:solidFill>
                            <a:srgbClr val="FF0000"/>
                          </a:solidFill>
                          <a:latin typeface="Calibri"/>
                        </a:rPr>
                        <a:t>41</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r>
              <a:tr h="118574">
                <a:tc>
                  <a:txBody>
                    <a:bodyPr/>
                    <a:lstStyle/>
                    <a:p>
                      <a:pPr algn="ctr" rtl="0" fontAlgn="t">
                        <a:lnSpc>
                          <a:spcPct val="90000"/>
                        </a:lnSpc>
                      </a:pPr>
                      <a:r>
                        <a:rPr lang="nl-BE" sz="800" b="1" i="0" u="none" strike="noStrike">
                          <a:solidFill>
                            <a:srgbClr val="0000FF"/>
                          </a:solidFill>
                          <a:latin typeface="Calibri"/>
                        </a:rPr>
                        <a:t>53</a:t>
                      </a:r>
                    </a:p>
                  </a:txBody>
                  <a:tcPr marL="6057" marR="6057" marT="6057" marB="0">
                    <a:lnL>
                      <a:noFill/>
                    </a:lnL>
                    <a:lnR>
                      <a:noFill/>
                    </a:lnR>
                    <a:lnT>
                      <a:noFill/>
                    </a:lnT>
                    <a:lnB>
                      <a:noFill/>
                    </a:lnB>
                  </a:tcPr>
                </a:tc>
                <a:tc>
                  <a:txBody>
                    <a:bodyPr/>
                    <a:lstStyle/>
                    <a:p>
                      <a:pPr algn="l" fontAlgn="t">
                        <a:lnSpc>
                          <a:spcPct val="90000"/>
                        </a:lnSpc>
                      </a:pPr>
                      <a:endParaRPr lang="nl-BE" sz="800" b="0" i="0" u="none" strike="noStrike">
                        <a:solidFill>
                          <a:srgbClr val="000000"/>
                        </a:solidFill>
                        <a:latin typeface="Calibri"/>
                      </a:endParaRPr>
                    </a:p>
                  </a:txBody>
                  <a:tcPr marL="6057" marR="6057" marT="6057" marB="0">
                    <a:lnL>
                      <a:noFill/>
                    </a:lnL>
                    <a:lnR>
                      <a:noFill/>
                    </a:lnR>
                    <a:lnT>
                      <a:noFill/>
                    </a:lnT>
                    <a:lnB>
                      <a:noFill/>
                    </a:lnB>
                  </a:tcPr>
                </a:tc>
                <a:tc>
                  <a:txBody>
                    <a:bodyPr/>
                    <a:lstStyle/>
                    <a:p>
                      <a:pPr algn="ctr" rtl="0" fontAlgn="t">
                        <a:lnSpc>
                          <a:spcPct val="90000"/>
                        </a:lnSpc>
                      </a:pPr>
                      <a:r>
                        <a:rPr lang="nl-BE" sz="800" b="1" i="0" u="none" strike="noStrike" dirty="0">
                          <a:solidFill>
                            <a:srgbClr val="0000FF"/>
                          </a:solidFill>
                          <a:latin typeface="Calibri"/>
                        </a:rPr>
                        <a:t>46</a:t>
                      </a:r>
                    </a:p>
                  </a:txBody>
                  <a:tcPr marL="6057" marR="6057" marT="6057" marB="0">
                    <a:lnL>
                      <a:noFill/>
                    </a:lnL>
                    <a:lnR>
                      <a:noFill/>
                    </a:lnR>
                    <a:lnT>
                      <a:noFill/>
                    </a:lnT>
                    <a:lnB>
                      <a:noFill/>
                    </a:lnB>
                  </a:tcPr>
                </a:tc>
              </a:tr>
              <a:tr h="123678">
                <a:tc>
                  <a:txBody>
                    <a:bodyPr/>
                    <a:lstStyle/>
                    <a:p>
                      <a:pPr algn="ctr" rtl="0" fontAlgn="t">
                        <a:lnSpc>
                          <a:spcPct val="90000"/>
                        </a:lnSpc>
                      </a:pPr>
                      <a:r>
                        <a:rPr lang="nl-BE" sz="800" b="1" i="0" u="none" strike="noStrike">
                          <a:solidFill>
                            <a:srgbClr val="008000"/>
                          </a:solidFill>
                          <a:latin typeface="Calibri"/>
                        </a:rPr>
                        <a:t>33</a:t>
                      </a: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90000"/>
                        </a:lnSpc>
                      </a:pPr>
                      <a:endParaRPr lang="nl-BE" sz="800" b="0" i="0" u="none" strike="noStrike">
                        <a:solidFill>
                          <a:srgbClr val="008000"/>
                        </a:solidFill>
                        <a:latin typeface="Calibri"/>
                      </a:endParaRP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lnSpc>
                          <a:spcPct val="90000"/>
                        </a:lnSpc>
                      </a:pPr>
                      <a:r>
                        <a:rPr lang="nl-BE" sz="800" b="1" i="0" u="none" strike="noStrike" dirty="0">
                          <a:solidFill>
                            <a:srgbClr val="008000"/>
                          </a:solidFill>
                          <a:latin typeface="Calibri"/>
                        </a:rPr>
                        <a:t>34</a:t>
                      </a: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r>
              <a:tr h="117789">
                <a:tc>
                  <a:txBody>
                    <a:bodyPr/>
                    <a:lstStyle/>
                    <a:p>
                      <a:pPr algn="ctr" rtl="0" fontAlgn="b">
                        <a:lnSpc>
                          <a:spcPct val="90000"/>
                        </a:lnSpc>
                      </a:pPr>
                      <a:r>
                        <a:rPr lang="nl-BE" sz="800" b="1" i="0" u="none" strike="noStrike">
                          <a:solidFill>
                            <a:srgbClr val="FF0000"/>
                          </a:solidFill>
                          <a:latin typeface="Calibri"/>
                        </a:rPr>
                        <a:t>66</a:t>
                      </a:r>
                    </a:p>
                  </a:txBody>
                  <a:tcPr marL="6057" marR="6057" marT="605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90000"/>
                        </a:lnSpc>
                      </a:pPr>
                      <a:r>
                        <a:rPr lang="nl-BE" sz="800" b="0" i="0" u="none" strike="noStrike">
                          <a:solidFill>
                            <a:srgbClr val="000000"/>
                          </a:solidFill>
                          <a:latin typeface="Calibri"/>
                        </a:rPr>
                        <a:t> </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lnSpc>
                          <a:spcPct val="90000"/>
                        </a:lnSpc>
                      </a:pPr>
                      <a:r>
                        <a:rPr lang="nl-BE" sz="800" b="1" i="0" u="none" strike="noStrike" dirty="0">
                          <a:solidFill>
                            <a:srgbClr val="FF0000"/>
                          </a:solidFill>
                          <a:latin typeface="Calibri"/>
                        </a:rPr>
                        <a:t>53</a:t>
                      </a:r>
                    </a:p>
                  </a:txBody>
                  <a:tcPr marL="6057" marR="6057" marT="605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18574">
                <a:tc>
                  <a:txBody>
                    <a:bodyPr/>
                    <a:lstStyle/>
                    <a:p>
                      <a:pPr algn="ctr" rtl="0" fontAlgn="t">
                        <a:lnSpc>
                          <a:spcPct val="90000"/>
                        </a:lnSpc>
                      </a:pPr>
                      <a:r>
                        <a:rPr lang="nl-BE" sz="800" b="1" i="0" u="none" strike="noStrike">
                          <a:solidFill>
                            <a:srgbClr val="0000FF"/>
                          </a:solidFill>
                          <a:latin typeface="Calibri"/>
                        </a:rPr>
                        <a:t>81</a:t>
                      </a:r>
                    </a:p>
                  </a:txBody>
                  <a:tcPr marL="6057" marR="6057" marT="6057"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lnSpc>
                          <a:spcPct val="90000"/>
                        </a:lnSpc>
                      </a:pPr>
                      <a:endParaRPr lang="nl-BE" sz="800" b="0" i="0" u="none" strike="noStrike">
                        <a:solidFill>
                          <a:srgbClr val="000000"/>
                        </a:solidFill>
                        <a:latin typeface="Calibri"/>
                      </a:endParaRPr>
                    </a:p>
                  </a:txBody>
                  <a:tcPr marL="6057" marR="6057" marT="6057" marB="0">
                    <a:lnL>
                      <a:noFill/>
                    </a:lnL>
                    <a:lnR>
                      <a:noFill/>
                    </a:lnR>
                    <a:lnT>
                      <a:noFill/>
                    </a:lnT>
                    <a:lnB>
                      <a:noFill/>
                    </a:lnB>
                  </a:tcPr>
                </a:tc>
                <a:tc>
                  <a:txBody>
                    <a:bodyPr/>
                    <a:lstStyle/>
                    <a:p>
                      <a:pPr algn="ctr" rtl="0" fontAlgn="t">
                        <a:lnSpc>
                          <a:spcPct val="90000"/>
                        </a:lnSpc>
                      </a:pPr>
                      <a:r>
                        <a:rPr lang="nl-BE" sz="800" b="1" i="0" u="none" strike="noStrike" dirty="0">
                          <a:solidFill>
                            <a:srgbClr val="0000FF"/>
                          </a:solidFill>
                          <a:latin typeface="Calibri"/>
                        </a:rPr>
                        <a:t>66</a:t>
                      </a:r>
                    </a:p>
                  </a:txBody>
                  <a:tcPr marL="6057" marR="6057" marT="6057" marB="0">
                    <a:lnL>
                      <a:noFill/>
                    </a:lnL>
                    <a:lnR w="12700" cap="flat" cmpd="sng" algn="ctr">
                      <a:solidFill>
                        <a:srgbClr val="000000"/>
                      </a:solidFill>
                      <a:prstDash val="solid"/>
                      <a:round/>
                      <a:headEnd type="none" w="med" len="med"/>
                      <a:tailEnd type="none" w="med" len="med"/>
                    </a:lnR>
                    <a:lnT>
                      <a:noFill/>
                    </a:lnT>
                    <a:lnB>
                      <a:noFill/>
                    </a:lnB>
                  </a:tcPr>
                </a:tc>
              </a:tr>
              <a:tr h="123678">
                <a:tc>
                  <a:txBody>
                    <a:bodyPr/>
                    <a:lstStyle/>
                    <a:p>
                      <a:pPr algn="ctr" rtl="0" fontAlgn="t">
                        <a:lnSpc>
                          <a:spcPct val="90000"/>
                        </a:lnSpc>
                      </a:pPr>
                      <a:r>
                        <a:rPr lang="nl-BE" sz="800" b="1" i="0" u="none" strike="noStrike">
                          <a:solidFill>
                            <a:srgbClr val="008000"/>
                          </a:solidFill>
                          <a:latin typeface="Calibri"/>
                        </a:rPr>
                        <a:t>32</a:t>
                      </a:r>
                    </a:p>
                  </a:txBody>
                  <a:tcPr marL="6057" marR="6057" marT="6057"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90000"/>
                        </a:lnSpc>
                      </a:pPr>
                      <a:r>
                        <a:rPr lang="nl-BE" sz="800" b="0" i="0" u="none" strike="noStrike">
                          <a:solidFill>
                            <a:srgbClr val="008000"/>
                          </a:solidFill>
                          <a:latin typeface="Calibri"/>
                        </a:rPr>
                        <a:t> </a:t>
                      </a: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lnSpc>
                          <a:spcPct val="90000"/>
                        </a:lnSpc>
                      </a:pPr>
                      <a:r>
                        <a:rPr lang="nl-BE" sz="800" b="1" i="0" u="none" strike="noStrike" dirty="0">
                          <a:solidFill>
                            <a:srgbClr val="008000"/>
                          </a:solidFill>
                          <a:latin typeface="Calibri"/>
                        </a:rPr>
                        <a:t>44</a:t>
                      </a:r>
                    </a:p>
                  </a:txBody>
                  <a:tcPr marL="6057" marR="6057" marT="6057"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17789">
                <a:tc>
                  <a:txBody>
                    <a:bodyPr/>
                    <a:lstStyle/>
                    <a:p>
                      <a:pPr algn="ctr" rtl="0" fontAlgn="b">
                        <a:lnSpc>
                          <a:spcPct val="90000"/>
                        </a:lnSpc>
                      </a:pPr>
                      <a:r>
                        <a:rPr lang="nl-BE" sz="800" b="1" i="0" u="none" strike="noStrike">
                          <a:solidFill>
                            <a:srgbClr val="FF0000"/>
                          </a:solidFill>
                          <a:latin typeface="Calibri"/>
                        </a:rPr>
                        <a:t>39</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90000"/>
                        </a:lnSpc>
                      </a:pPr>
                      <a:r>
                        <a:rPr lang="nl-BE" sz="800" b="0" i="0" u="none" strike="noStrike">
                          <a:solidFill>
                            <a:srgbClr val="000000"/>
                          </a:solidFill>
                          <a:latin typeface="Calibri"/>
                        </a:rPr>
                        <a:t> </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lnSpc>
                          <a:spcPct val="90000"/>
                        </a:lnSpc>
                      </a:pPr>
                      <a:r>
                        <a:rPr lang="nl-BE" sz="800" b="1" i="0" u="none" strike="noStrike" dirty="0">
                          <a:solidFill>
                            <a:srgbClr val="FF0000"/>
                          </a:solidFill>
                          <a:latin typeface="Calibri"/>
                        </a:rPr>
                        <a:t>19</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r>
              <a:tr h="118574">
                <a:tc>
                  <a:txBody>
                    <a:bodyPr/>
                    <a:lstStyle/>
                    <a:p>
                      <a:pPr algn="ctr" rtl="0" fontAlgn="t">
                        <a:lnSpc>
                          <a:spcPct val="90000"/>
                        </a:lnSpc>
                      </a:pPr>
                      <a:r>
                        <a:rPr lang="nl-BE" sz="800" b="1" i="0" u="none" strike="noStrike">
                          <a:solidFill>
                            <a:srgbClr val="0000FF"/>
                          </a:solidFill>
                          <a:latin typeface="Calibri"/>
                        </a:rPr>
                        <a:t>56</a:t>
                      </a:r>
                    </a:p>
                  </a:txBody>
                  <a:tcPr marL="6057" marR="6057" marT="6057" marB="0">
                    <a:lnL>
                      <a:noFill/>
                    </a:lnL>
                    <a:lnR>
                      <a:noFill/>
                    </a:lnR>
                    <a:lnT>
                      <a:noFill/>
                    </a:lnT>
                    <a:lnB>
                      <a:noFill/>
                    </a:lnB>
                  </a:tcPr>
                </a:tc>
                <a:tc>
                  <a:txBody>
                    <a:bodyPr/>
                    <a:lstStyle/>
                    <a:p>
                      <a:pPr algn="l" fontAlgn="t">
                        <a:lnSpc>
                          <a:spcPct val="90000"/>
                        </a:lnSpc>
                      </a:pPr>
                      <a:endParaRPr lang="nl-BE" sz="800" b="0" i="0" u="none" strike="noStrike">
                        <a:solidFill>
                          <a:srgbClr val="000000"/>
                        </a:solidFill>
                        <a:latin typeface="Calibri"/>
                      </a:endParaRPr>
                    </a:p>
                  </a:txBody>
                  <a:tcPr marL="6057" marR="6057" marT="6057" marB="0">
                    <a:lnL>
                      <a:noFill/>
                    </a:lnL>
                    <a:lnR>
                      <a:noFill/>
                    </a:lnR>
                    <a:lnT>
                      <a:noFill/>
                    </a:lnT>
                    <a:lnB>
                      <a:noFill/>
                    </a:lnB>
                  </a:tcPr>
                </a:tc>
                <a:tc>
                  <a:txBody>
                    <a:bodyPr/>
                    <a:lstStyle/>
                    <a:p>
                      <a:pPr algn="ctr" rtl="0" fontAlgn="t">
                        <a:lnSpc>
                          <a:spcPct val="90000"/>
                        </a:lnSpc>
                      </a:pPr>
                      <a:r>
                        <a:rPr lang="nl-BE" sz="800" b="1" i="0" u="none" strike="noStrike" dirty="0">
                          <a:solidFill>
                            <a:srgbClr val="0000FF"/>
                          </a:solidFill>
                          <a:latin typeface="Calibri"/>
                        </a:rPr>
                        <a:t>40</a:t>
                      </a:r>
                    </a:p>
                  </a:txBody>
                  <a:tcPr marL="6057" marR="6057" marT="6057" marB="0">
                    <a:lnL>
                      <a:noFill/>
                    </a:lnL>
                    <a:lnR>
                      <a:noFill/>
                    </a:lnR>
                    <a:lnT>
                      <a:noFill/>
                    </a:lnT>
                    <a:lnB>
                      <a:noFill/>
                    </a:lnB>
                  </a:tcPr>
                </a:tc>
              </a:tr>
              <a:tr h="123678">
                <a:tc>
                  <a:txBody>
                    <a:bodyPr/>
                    <a:lstStyle/>
                    <a:p>
                      <a:pPr algn="ctr" rtl="0" fontAlgn="t">
                        <a:lnSpc>
                          <a:spcPct val="90000"/>
                        </a:lnSpc>
                      </a:pPr>
                      <a:r>
                        <a:rPr lang="nl-BE" sz="800" b="1" i="0" u="none" strike="noStrike">
                          <a:solidFill>
                            <a:srgbClr val="008000"/>
                          </a:solidFill>
                          <a:latin typeface="Calibri"/>
                        </a:rPr>
                        <a:t>36</a:t>
                      </a: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90000"/>
                        </a:lnSpc>
                      </a:pPr>
                      <a:endParaRPr lang="nl-BE" sz="800" b="0" i="0" u="none" strike="noStrike">
                        <a:solidFill>
                          <a:srgbClr val="008000"/>
                        </a:solidFill>
                        <a:latin typeface="Calibri"/>
                      </a:endParaRP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lnSpc>
                          <a:spcPct val="90000"/>
                        </a:lnSpc>
                      </a:pPr>
                      <a:r>
                        <a:rPr lang="nl-BE" sz="800" b="1" i="0" u="none" strike="noStrike" dirty="0">
                          <a:solidFill>
                            <a:srgbClr val="008000"/>
                          </a:solidFill>
                          <a:latin typeface="Calibri"/>
                        </a:rPr>
                        <a:t>44</a:t>
                      </a:r>
                    </a:p>
                  </a:txBody>
                  <a:tcPr marL="6057" marR="6057" marT="6057" marB="0">
                    <a:lnL>
                      <a:noFill/>
                    </a:lnL>
                    <a:lnR>
                      <a:noFill/>
                    </a:lnR>
                    <a:lnT>
                      <a:noFill/>
                    </a:lnT>
                    <a:lnB w="12700" cap="flat" cmpd="sng" algn="ctr">
                      <a:solidFill>
                        <a:srgbClr val="000000"/>
                      </a:solidFill>
                      <a:prstDash val="solid"/>
                      <a:round/>
                      <a:headEnd type="none" w="med" len="med"/>
                      <a:tailEnd type="none" w="med" len="med"/>
                    </a:lnB>
                  </a:tcPr>
                </a:tc>
              </a:tr>
              <a:tr h="117789">
                <a:tc>
                  <a:txBody>
                    <a:bodyPr/>
                    <a:lstStyle/>
                    <a:p>
                      <a:pPr algn="ctr" rtl="0" fontAlgn="b">
                        <a:lnSpc>
                          <a:spcPct val="90000"/>
                        </a:lnSpc>
                      </a:pPr>
                      <a:r>
                        <a:rPr lang="nl-BE" sz="800" b="1" i="0" u="none" strike="noStrike">
                          <a:solidFill>
                            <a:srgbClr val="FF0000"/>
                          </a:solidFill>
                          <a:latin typeface="Calibri"/>
                        </a:rPr>
                        <a:t>20</a:t>
                      </a:r>
                    </a:p>
                  </a:txBody>
                  <a:tcPr marL="6057" marR="6057" marT="605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lnSpc>
                          <a:spcPct val="90000"/>
                        </a:lnSpc>
                      </a:pPr>
                      <a:r>
                        <a:rPr lang="nl-BE" sz="800" b="0" i="0" u="none" strike="noStrike">
                          <a:solidFill>
                            <a:srgbClr val="000000"/>
                          </a:solidFill>
                          <a:latin typeface="Calibri"/>
                        </a:rPr>
                        <a:t> </a:t>
                      </a:r>
                    </a:p>
                  </a:txBody>
                  <a:tcPr marL="6057" marR="6057" marT="60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lnSpc>
                          <a:spcPct val="90000"/>
                        </a:lnSpc>
                      </a:pPr>
                      <a:r>
                        <a:rPr lang="nl-BE" sz="800" b="1" i="0" u="none" strike="noStrike" dirty="0">
                          <a:solidFill>
                            <a:srgbClr val="FF0000"/>
                          </a:solidFill>
                          <a:latin typeface="Calibri"/>
                        </a:rPr>
                        <a:t>5</a:t>
                      </a:r>
                    </a:p>
                  </a:txBody>
                  <a:tcPr marL="6057" marR="6057" marT="605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18574">
                <a:tc>
                  <a:txBody>
                    <a:bodyPr/>
                    <a:lstStyle/>
                    <a:p>
                      <a:pPr algn="ctr" rtl="0" fontAlgn="t">
                        <a:lnSpc>
                          <a:spcPct val="90000"/>
                        </a:lnSpc>
                      </a:pPr>
                      <a:r>
                        <a:rPr lang="nl-BE" sz="800" b="1" i="0" u="none" strike="noStrike">
                          <a:solidFill>
                            <a:srgbClr val="0000FF"/>
                          </a:solidFill>
                          <a:latin typeface="Calibri"/>
                        </a:rPr>
                        <a:t>37</a:t>
                      </a:r>
                    </a:p>
                  </a:txBody>
                  <a:tcPr marL="6057" marR="6057" marT="6057"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lnSpc>
                          <a:spcPct val="90000"/>
                        </a:lnSpc>
                      </a:pPr>
                      <a:endParaRPr lang="nl-BE" sz="800" b="0" i="0" u="none" strike="noStrike">
                        <a:solidFill>
                          <a:srgbClr val="000000"/>
                        </a:solidFill>
                        <a:latin typeface="Calibri"/>
                      </a:endParaRPr>
                    </a:p>
                  </a:txBody>
                  <a:tcPr marL="6057" marR="6057" marT="6057" marB="0">
                    <a:lnL>
                      <a:noFill/>
                    </a:lnL>
                    <a:lnR>
                      <a:noFill/>
                    </a:lnR>
                    <a:lnT>
                      <a:noFill/>
                    </a:lnT>
                    <a:lnB>
                      <a:noFill/>
                    </a:lnB>
                  </a:tcPr>
                </a:tc>
                <a:tc>
                  <a:txBody>
                    <a:bodyPr/>
                    <a:lstStyle/>
                    <a:p>
                      <a:pPr algn="ctr" rtl="0" fontAlgn="t">
                        <a:lnSpc>
                          <a:spcPct val="90000"/>
                        </a:lnSpc>
                      </a:pPr>
                      <a:r>
                        <a:rPr lang="nl-BE" sz="800" b="1" i="0" u="none" strike="noStrike" dirty="0">
                          <a:solidFill>
                            <a:srgbClr val="0000FF"/>
                          </a:solidFill>
                          <a:latin typeface="Calibri"/>
                        </a:rPr>
                        <a:t>27</a:t>
                      </a:r>
                    </a:p>
                  </a:txBody>
                  <a:tcPr marL="6057" marR="6057" marT="6057" marB="0">
                    <a:lnL>
                      <a:noFill/>
                    </a:lnL>
                    <a:lnR w="12700" cap="flat" cmpd="sng" algn="ctr">
                      <a:solidFill>
                        <a:srgbClr val="000000"/>
                      </a:solidFill>
                      <a:prstDash val="solid"/>
                      <a:round/>
                      <a:headEnd type="none" w="med" len="med"/>
                      <a:tailEnd type="none" w="med" len="med"/>
                    </a:lnR>
                    <a:lnT>
                      <a:noFill/>
                    </a:lnT>
                    <a:lnB>
                      <a:noFill/>
                    </a:lnB>
                  </a:tcPr>
                </a:tc>
              </a:tr>
              <a:tr h="123678">
                <a:tc>
                  <a:txBody>
                    <a:bodyPr/>
                    <a:lstStyle/>
                    <a:p>
                      <a:pPr algn="ctr" fontAlgn="b">
                        <a:lnSpc>
                          <a:spcPct val="90000"/>
                        </a:lnSpc>
                      </a:pPr>
                      <a:r>
                        <a:rPr lang="nl-BE" sz="800" b="1" i="0" u="none" strike="noStrike">
                          <a:solidFill>
                            <a:srgbClr val="008000"/>
                          </a:solidFill>
                          <a:latin typeface="Calibri"/>
                        </a:rPr>
                        <a:t>51</a:t>
                      </a:r>
                    </a:p>
                  </a:txBody>
                  <a:tcPr marL="6057" marR="6057" marT="605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ct val="90000"/>
                        </a:lnSpc>
                      </a:pPr>
                      <a:r>
                        <a:rPr lang="nl-BE" sz="800" b="1" i="0" u="none" strike="noStrike">
                          <a:solidFill>
                            <a:srgbClr val="008000"/>
                          </a:solidFill>
                          <a:latin typeface="Calibri"/>
                        </a:rPr>
                        <a:t> </a:t>
                      </a:r>
                    </a:p>
                  </a:txBody>
                  <a:tcPr marL="6057" marR="6057" marT="605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ct val="90000"/>
                        </a:lnSpc>
                      </a:pPr>
                      <a:r>
                        <a:rPr lang="nl-BE" sz="800" b="1" i="0" u="none" strike="noStrike" dirty="0">
                          <a:solidFill>
                            <a:srgbClr val="008000"/>
                          </a:solidFill>
                          <a:latin typeface="Calibri"/>
                        </a:rPr>
                        <a:t>59</a:t>
                      </a:r>
                    </a:p>
                  </a:txBody>
                  <a:tcPr marL="6057" marR="6057" marT="605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0" name="delta"/>
          <p:cNvGraphicFramePr>
            <a:graphicFrameLocks noChangeAspect="1"/>
          </p:cNvGraphicFramePr>
          <p:nvPr>
            <p:extLst>
              <p:ext uri="{D42A27DB-BD31-4B8C-83A1-F6EECF244321}">
                <p14:modId xmlns:p14="http://schemas.microsoft.com/office/powerpoint/2010/main" val="2141184690"/>
              </p:ext>
            </p:extLst>
          </p:nvPr>
        </p:nvGraphicFramePr>
        <p:xfrm>
          <a:off x="7424462" y="1917485"/>
          <a:ext cx="466725" cy="3990975"/>
        </p:xfrm>
        <a:graphic>
          <a:graphicData uri="http://schemas.openxmlformats.org/presentationml/2006/ole">
            <mc:AlternateContent xmlns:mc="http://schemas.openxmlformats.org/markup-compatibility/2006">
              <mc:Choice xmlns:v="urn:schemas-microsoft-com:vml" Requires="v">
                <p:oleObj spid="_x0000_s8344" name="Worksheet" r:id="rId9" imgW="466641" imgH="3990871" progId="Excel.Sheet.12">
                  <p:embed/>
                </p:oleObj>
              </mc:Choice>
              <mc:Fallback>
                <p:oleObj name="Worksheet" r:id="rId9" imgW="466641" imgH="3990871" progId="Excel.Sheet.12">
                  <p:embed/>
                  <p:pic>
                    <p:nvPicPr>
                      <p:cNvPr id="0" name=""/>
                      <p:cNvPicPr/>
                      <p:nvPr/>
                    </p:nvPicPr>
                    <p:blipFill>
                      <a:blip r:embed="rId10"/>
                      <a:stretch>
                        <a:fillRect/>
                      </a:stretch>
                    </p:blipFill>
                    <p:spPr>
                      <a:xfrm>
                        <a:off x="7424462" y="1917485"/>
                        <a:ext cx="466725" cy="3990975"/>
                      </a:xfrm>
                      <a:prstGeom prst="rect">
                        <a:avLst/>
                      </a:prstGeom>
                    </p:spPr>
                  </p:pic>
                </p:oleObj>
              </mc:Fallback>
            </mc:AlternateContent>
          </a:graphicData>
        </a:graphic>
      </p:graphicFrame>
      <p:graphicFrame>
        <p:nvGraphicFramePr>
          <p:cNvPr id="30" name="Grafiek 11"/>
          <p:cNvGraphicFramePr/>
          <p:nvPr>
            <p:extLst>
              <p:ext uri="{D42A27DB-BD31-4B8C-83A1-F6EECF244321}">
                <p14:modId xmlns:p14="http://schemas.microsoft.com/office/powerpoint/2010/main" val="4263131935"/>
              </p:ext>
            </p:extLst>
          </p:nvPr>
        </p:nvGraphicFramePr>
        <p:xfrm>
          <a:off x="4103734" y="1816249"/>
          <a:ext cx="3264505" cy="4368552"/>
        </p:xfrm>
        <a:graphic>
          <a:graphicData uri="http://schemas.openxmlformats.org/drawingml/2006/chart">
            <c:chart xmlns:c="http://schemas.openxmlformats.org/drawingml/2006/chart" xmlns:r="http://schemas.openxmlformats.org/officeDocument/2006/relationships" r:id="rId11"/>
          </a:graphicData>
        </a:graphic>
      </p:graphicFrame>
      <p:sp>
        <p:nvSpPr>
          <p:cNvPr id="27" name="masker"/>
          <p:cNvSpPr/>
          <p:nvPr/>
        </p:nvSpPr>
        <p:spPr>
          <a:xfrm>
            <a:off x="216152" y="1872539"/>
            <a:ext cx="8710363" cy="4136505"/>
          </a:xfrm>
          <a:custGeom>
            <a:avLst/>
            <a:gdLst>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8698743 w 8701208"/>
              <a:gd name="connsiteY5" fmla="*/ 3536365 h 4041255"/>
              <a:gd name="connsiteX6" fmla="*/ 8701208 w 8701208"/>
              <a:gd name="connsiteY6" fmla="*/ 3536365 h 4041255"/>
              <a:gd name="connsiteX7" fmla="*/ 8701208 w 8701208"/>
              <a:gd name="connsiteY7" fmla="*/ 3792709 h 4041255"/>
              <a:gd name="connsiteX8" fmla="*/ 8699994 w 8701208"/>
              <a:gd name="connsiteY8" fmla="*/ 3792709 h 4041255"/>
              <a:gd name="connsiteX9" fmla="*/ 0 w 8701208"/>
              <a:gd name="connsiteY9" fmla="*/ 3536365 h 4041255"/>
              <a:gd name="connsiteX10" fmla="*/ 1922 w 8701208"/>
              <a:gd name="connsiteY10" fmla="*/ 3536365 h 4041255"/>
              <a:gd name="connsiteX11" fmla="*/ 1821 w 8701208"/>
              <a:gd name="connsiteY11" fmla="*/ 3556685 h 4041255"/>
              <a:gd name="connsiteX12" fmla="*/ 848 w 8701208"/>
              <a:gd name="connsiteY12" fmla="*/ 3756438 h 4041255"/>
              <a:gd name="connsiteX13" fmla="*/ 678 w 8701208"/>
              <a:gd name="connsiteY13" fmla="*/ 3792709 h 4041255"/>
              <a:gd name="connsiteX14" fmla="*/ 0 w 8701208"/>
              <a:gd name="connsiteY14" fmla="*/ 3792709 h 4041255"/>
              <a:gd name="connsiteX15" fmla="*/ 4428 w 8701208"/>
              <a:gd name="connsiteY15" fmla="*/ 3038627 h 4041255"/>
              <a:gd name="connsiteX16" fmla="*/ 8696313 w 8701208"/>
              <a:gd name="connsiteY16" fmla="*/ 3038627 h 4041255"/>
              <a:gd name="connsiteX17" fmla="*/ 8698743 w 8701208"/>
              <a:gd name="connsiteY17" fmla="*/ 3536365 h 4041255"/>
              <a:gd name="connsiteX18" fmla="*/ 1922 w 8701208"/>
              <a:gd name="connsiteY18" fmla="*/ 3536365 h 4041255"/>
              <a:gd name="connsiteX19" fmla="*/ 2420 w 8701208"/>
              <a:gd name="connsiteY19" fmla="*/ 3436371 h 4041255"/>
              <a:gd name="connsiteX20" fmla="*/ 3804 w 8701208"/>
              <a:gd name="connsiteY20" fmla="*/ 3161461 h 4041255"/>
              <a:gd name="connsiteX21" fmla="*/ 8694936 w 8701208"/>
              <a:gd name="connsiteY21" fmla="*/ 2756649 h 4041255"/>
              <a:gd name="connsiteX22" fmla="*/ 8701208 w 8701208"/>
              <a:gd name="connsiteY22" fmla="*/ 2756649 h 4041255"/>
              <a:gd name="connsiteX23" fmla="*/ 8701208 w 8701208"/>
              <a:gd name="connsiteY23" fmla="*/ 3038627 h 4041255"/>
              <a:gd name="connsiteX24" fmla="*/ 8696313 w 8701208"/>
              <a:gd name="connsiteY24" fmla="*/ 3038627 h 4041255"/>
              <a:gd name="connsiteX25" fmla="*/ 0 w 8701208"/>
              <a:gd name="connsiteY25" fmla="*/ 2756649 h 4041255"/>
              <a:gd name="connsiteX26" fmla="*/ 5867 w 8701208"/>
              <a:gd name="connsiteY26" fmla="*/ 2756649 h 4041255"/>
              <a:gd name="connsiteX27" fmla="*/ 5392 w 8701208"/>
              <a:gd name="connsiteY27" fmla="*/ 2849633 h 4041255"/>
              <a:gd name="connsiteX28" fmla="*/ 4576 w 8701208"/>
              <a:gd name="connsiteY28" fmla="*/ 3009502 h 4041255"/>
              <a:gd name="connsiteX29" fmla="*/ 4428 w 8701208"/>
              <a:gd name="connsiteY29" fmla="*/ 3038627 h 4041255"/>
              <a:gd name="connsiteX30" fmla="*/ 0 w 8701208"/>
              <a:gd name="connsiteY30" fmla="*/ 3038627 h 4041255"/>
              <a:gd name="connsiteX31" fmla="*/ 88787 w 8701208"/>
              <a:gd name="connsiteY31" fmla="*/ 39912 h 4041255"/>
              <a:gd name="connsiteX32" fmla="*/ 78922 w 8701208"/>
              <a:gd name="connsiteY32" fmla="*/ 1244448 h 4041255"/>
              <a:gd name="connsiteX33" fmla="*/ 8509497 w 8701208"/>
              <a:gd name="connsiteY33" fmla="*/ 1267620 h 4041255"/>
              <a:gd name="connsiteX34" fmla="*/ 8513767 w 8701208"/>
              <a:gd name="connsiteY34" fmla="*/ 39912 h 4041255"/>
              <a:gd name="connsiteX35" fmla="*/ 19731 w 8701208"/>
              <a:gd name="connsiteY35" fmla="*/ 0 h 4041255"/>
              <a:gd name="connsiteX36" fmla="*/ 8681477 w 8701208"/>
              <a:gd name="connsiteY36" fmla="*/ 0 h 4041255"/>
              <a:gd name="connsiteX37" fmla="*/ 8694936 w 8701208"/>
              <a:gd name="connsiteY37" fmla="*/ 2756649 h 4041255"/>
              <a:gd name="connsiteX38" fmla="*/ 5867 w 8701208"/>
              <a:gd name="connsiteY38" fmla="*/ 2756649 h 4041255"/>
              <a:gd name="connsiteX39" fmla="*/ 6243 w 8701208"/>
              <a:gd name="connsiteY39" fmla="*/ 2683170 h 4041255"/>
              <a:gd name="connsiteX40" fmla="*/ 19731 w 8701208"/>
              <a:gd name="connsiteY40" fmla="*/ 0 h 4041255"/>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678 w 8701208"/>
              <a:gd name="connsiteY5" fmla="*/ 3792709 h 4041255"/>
              <a:gd name="connsiteX6" fmla="*/ 8698743 w 8701208"/>
              <a:gd name="connsiteY6" fmla="*/ 3536365 h 4041255"/>
              <a:gd name="connsiteX7" fmla="*/ 8701208 w 8701208"/>
              <a:gd name="connsiteY7" fmla="*/ 3536365 h 4041255"/>
              <a:gd name="connsiteX8" fmla="*/ 8701208 w 8701208"/>
              <a:gd name="connsiteY8" fmla="*/ 3792709 h 4041255"/>
              <a:gd name="connsiteX9" fmla="*/ 8699994 w 8701208"/>
              <a:gd name="connsiteY9" fmla="*/ 3792709 h 4041255"/>
              <a:gd name="connsiteX10" fmla="*/ 8698743 w 8701208"/>
              <a:gd name="connsiteY10" fmla="*/ 3536365 h 4041255"/>
              <a:gd name="connsiteX11" fmla="*/ 0 w 8701208"/>
              <a:gd name="connsiteY11" fmla="*/ 3536365 h 4041255"/>
              <a:gd name="connsiteX12" fmla="*/ 1922 w 8701208"/>
              <a:gd name="connsiteY12" fmla="*/ 3536365 h 4041255"/>
              <a:gd name="connsiteX13" fmla="*/ 1821 w 8701208"/>
              <a:gd name="connsiteY13" fmla="*/ 3556685 h 4041255"/>
              <a:gd name="connsiteX14" fmla="*/ 848 w 8701208"/>
              <a:gd name="connsiteY14" fmla="*/ 3756438 h 4041255"/>
              <a:gd name="connsiteX15" fmla="*/ 678 w 8701208"/>
              <a:gd name="connsiteY15" fmla="*/ 3792709 h 4041255"/>
              <a:gd name="connsiteX16" fmla="*/ 0 w 8701208"/>
              <a:gd name="connsiteY16" fmla="*/ 3792709 h 4041255"/>
              <a:gd name="connsiteX17" fmla="*/ 0 w 8701208"/>
              <a:gd name="connsiteY17" fmla="*/ 3536365 h 4041255"/>
              <a:gd name="connsiteX18" fmla="*/ 4428 w 8701208"/>
              <a:gd name="connsiteY18" fmla="*/ 3038627 h 4041255"/>
              <a:gd name="connsiteX19" fmla="*/ 8696313 w 8701208"/>
              <a:gd name="connsiteY19" fmla="*/ 3038627 h 4041255"/>
              <a:gd name="connsiteX20" fmla="*/ 8698743 w 8701208"/>
              <a:gd name="connsiteY20" fmla="*/ 3536365 h 4041255"/>
              <a:gd name="connsiteX21" fmla="*/ 1922 w 8701208"/>
              <a:gd name="connsiteY21" fmla="*/ 3536365 h 4041255"/>
              <a:gd name="connsiteX22" fmla="*/ 2420 w 8701208"/>
              <a:gd name="connsiteY22" fmla="*/ 3436371 h 4041255"/>
              <a:gd name="connsiteX23" fmla="*/ 3804 w 8701208"/>
              <a:gd name="connsiteY23" fmla="*/ 3161461 h 4041255"/>
              <a:gd name="connsiteX24" fmla="*/ 4428 w 8701208"/>
              <a:gd name="connsiteY24" fmla="*/ 3038627 h 4041255"/>
              <a:gd name="connsiteX25" fmla="*/ 8694936 w 8701208"/>
              <a:gd name="connsiteY25" fmla="*/ 2756649 h 4041255"/>
              <a:gd name="connsiteX26" fmla="*/ 8701208 w 8701208"/>
              <a:gd name="connsiteY26" fmla="*/ 2756649 h 4041255"/>
              <a:gd name="connsiteX27" fmla="*/ 8701208 w 8701208"/>
              <a:gd name="connsiteY27" fmla="*/ 3038627 h 4041255"/>
              <a:gd name="connsiteX28" fmla="*/ 8696313 w 8701208"/>
              <a:gd name="connsiteY28" fmla="*/ 3038627 h 4041255"/>
              <a:gd name="connsiteX29" fmla="*/ 8694936 w 8701208"/>
              <a:gd name="connsiteY29" fmla="*/ 2756649 h 4041255"/>
              <a:gd name="connsiteX30" fmla="*/ 0 w 8701208"/>
              <a:gd name="connsiteY30" fmla="*/ 2756649 h 4041255"/>
              <a:gd name="connsiteX31" fmla="*/ 5867 w 8701208"/>
              <a:gd name="connsiteY31" fmla="*/ 2756649 h 4041255"/>
              <a:gd name="connsiteX32" fmla="*/ 5392 w 8701208"/>
              <a:gd name="connsiteY32" fmla="*/ 2849633 h 4041255"/>
              <a:gd name="connsiteX33" fmla="*/ 4576 w 8701208"/>
              <a:gd name="connsiteY33" fmla="*/ 3009502 h 4041255"/>
              <a:gd name="connsiteX34" fmla="*/ 4428 w 8701208"/>
              <a:gd name="connsiteY34" fmla="*/ 3038627 h 4041255"/>
              <a:gd name="connsiteX35" fmla="*/ 0 w 8701208"/>
              <a:gd name="connsiteY35" fmla="*/ 3038627 h 4041255"/>
              <a:gd name="connsiteX36" fmla="*/ 0 w 8701208"/>
              <a:gd name="connsiteY36" fmla="*/ 2756649 h 4041255"/>
              <a:gd name="connsiteX37" fmla="*/ 88787 w 8701208"/>
              <a:gd name="connsiteY37" fmla="*/ 39912 h 4041255"/>
              <a:gd name="connsiteX38" fmla="*/ 78922 w 8701208"/>
              <a:gd name="connsiteY38" fmla="*/ 2111223 h 4041255"/>
              <a:gd name="connsiteX39" fmla="*/ 8509497 w 8701208"/>
              <a:gd name="connsiteY39" fmla="*/ 1267620 h 4041255"/>
              <a:gd name="connsiteX40" fmla="*/ 8513767 w 8701208"/>
              <a:gd name="connsiteY40" fmla="*/ 39912 h 4041255"/>
              <a:gd name="connsiteX41" fmla="*/ 88787 w 8701208"/>
              <a:gd name="connsiteY41" fmla="*/ 39912 h 4041255"/>
              <a:gd name="connsiteX42" fmla="*/ 19731 w 8701208"/>
              <a:gd name="connsiteY42" fmla="*/ 0 h 4041255"/>
              <a:gd name="connsiteX43" fmla="*/ 8681477 w 8701208"/>
              <a:gd name="connsiteY43" fmla="*/ 0 h 4041255"/>
              <a:gd name="connsiteX44" fmla="*/ 8694936 w 8701208"/>
              <a:gd name="connsiteY44" fmla="*/ 2756649 h 4041255"/>
              <a:gd name="connsiteX45" fmla="*/ 5867 w 8701208"/>
              <a:gd name="connsiteY45" fmla="*/ 2756649 h 4041255"/>
              <a:gd name="connsiteX46" fmla="*/ 6243 w 8701208"/>
              <a:gd name="connsiteY46" fmla="*/ 2683170 h 4041255"/>
              <a:gd name="connsiteX47" fmla="*/ 19731 w 8701208"/>
              <a:gd name="connsiteY47" fmla="*/ 0 h 4041255"/>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678 w 8701208"/>
              <a:gd name="connsiteY5" fmla="*/ 3792709 h 4041255"/>
              <a:gd name="connsiteX6" fmla="*/ 8698743 w 8701208"/>
              <a:gd name="connsiteY6" fmla="*/ 3536365 h 4041255"/>
              <a:gd name="connsiteX7" fmla="*/ 8701208 w 8701208"/>
              <a:gd name="connsiteY7" fmla="*/ 3536365 h 4041255"/>
              <a:gd name="connsiteX8" fmla="*/ 8701208 w 8701208"/>
              <a:gd name="connsiteY8" fmla="*/ 3792709 h 4041255"/>
              <a:gd name="connsiteX9" fmla="*/ 8699994 w 8701208"/>
              <a:gd name="connsiteY9" fmla="*/ 3792709 h 4041255"/>
              <a:gd name="connsiteX10" fmla="*/ 8698743 w 8701208"/>
              <a:gd name="connsiteY10" fmla="*/ 3536365 h 4041255"/>
              <a:gd name="connsiteX11" fmla="*/ 0 w 8701208"/>
              <a:gd name="connsiteY11" fmla="*/ 3536365 h 4041255"/>
              <a:gd name="connsiteX12" fmla="*/ 1922 w 8701208"/>
              <a:gd name="connsiteY12" fmla="*/ 3536365 h 4041255"/>
              <a:gd name="connsiteX13" fmla="*/ 1821 w 8701208"/>
              <a:gd name="connsiteY13" fmla="*/ 3556685 h 4041255"/>
              <a:gd name="connsiteX14" fmla="*/ 848 w 8701208"/>
              <a:gd name="connsiteY14" fmla="*/ 3756438 h 4041255"/>
              <a:gd name="connsiteX15" fmla="*/ 678 w 8701208"/>
              <a:gd name="connsiteY15" fmla="*/ 3792709 h 4041255"/>
              <a:gd name="connsiteX16" fmla="*/ 0 w 8701208"/>
              <a:gd name="connsiteY16" fmla="*/ 3792709 h 4041255"/>
              <a:gd name="connsiteX17" fmla="*/ 0 w 8701208"/>
              <a:gd name="connsiteY17" fmla="*/ 3536365 h 4041255"/>
              <a:gd name="connsiteX18" fmla="*/ 4428 w 8701208"/>
              <a:gd name="connsiteY18" fmla="*/ 3038627 h 4041255"/>
              <a:gd name="connsiteX19" fmla="*/ 8696313 w 8701208"/>
              <a:gd name="connsiteY19" fmla="*/ 3038627 h 4041255"/>
              <a:gd name="connsiteX20" fmla="*/ 8698743 w 8701208"/>
              <a:gd name="connsiteY20" fmla="*/ 3536365 h 4041255"/>
              <a:gd name="connsiteX21" fmla="*/ 1922 w 8701208"/>
              <a:gd name="connsiteY21" fmla="*/ 3536365 h 4041255"/>
              <a:gd name="connsiteX22" fmla="*/ 2420 w 8701208"/>
              <a:gd name="connsiteY22" fmla="*/ 3436371 h 4041255"/>
              <a:gd name="connsiteX23" fmla="*/ 3804 w 8701208"/>
              <a:gd name="connsiteY23" fmla="*/ 3161461 h 4041255"/>
              <a:gd name="connsiteX24" fmla="*/ 4428 w 8701208"/>
              <a:gd name="connsiteY24" fmla="*/ 3038627 h 4041255"/>
              <a:gd name="connsiteX25" fmla="*/ 8694936 w 8701208"/>
              <a:gd name="connsiteY25" fmla="*/ 2756649 h 4041255"/>
              <a:gd name="connsiteX26" fmla="*/ 8701208 w 8701208"/>
              <a:gd name="connsiteY26" fmla="*/ 2756649 h 4041255"/>
              <a:gd name="connsiteX27" fmla="*/ 8701208 w 8701208"/>
              <a:gd name="connsiteY27" fmla="*/ 3038627 h 4041255"/>
              <a:gd name="connsiteX28" fmla="*/ 8696313 w 8701208"/>
              <a:gd name="connsiteY28" fmla="*/ 3038627 h 4041255"/>
              <a:gd name="connsiteX29" fmla="*/ 8694936 w 8701208"/>
              <a:gd name="connsiteY29" fmla="*/ 2756649 h 4041255"/>
              <a:gd name="connsiteX30" fmla="*/ 0 w 8701208"/>
              <a:gd name="connsiteY30" fmla="*/ 2756649 h 4041255"/>
              <a:gd name="connsiteX31" fmla="*/ 5867 w 8701208"/>
              <a:gd name="connsiteY31" fmla="*/ 2756649 h 4041255"/>
              <a:gd name="connsiteX32" fmla="*/ 5392 w 8701208"/>
              <a:gd name="connsiteY32" fmla="*/ 2849633 h 4041255"/>
              <a:gd name="connsiteX33" fmla="*/ 4576 w 8701208"/>
              <a:gd name="connsiteY33" fmla="*/ 3009502 h 4041255"/>
              <a:gd name="connsiteX34" fmla="*/ 4428 w 8701208"/>
              <a:gd name="connsiteY34" fmla="*/ 3038627 h 4041255"/>
              <a:gd name="connsiteX35" fmla="*/ 0 w 8701208"/>
              <a:gd name="connsiteY35" fmla="*/ 3038627 h 4041255"/>
              <a:gd name="connsiteX36" fmla="*/ 0 w 8701208"/>
              <a:gd name="connsiteY36" fmla="*/ 2756649 h 4041255"/>
              <a:gd name="connsiteX37" fmla="*/ 88787 w 8701208"/>
              <a:gd name="connsiteY37" fmla="*/ 39912 h 4041255"/>
              <a:gd name="connsiteX38" fmla="*/ 78922 w 8701208"/>
              <a:gd name="connsiteY38" fmla="*/ 2111223 h 4041255"/>
              <a:gd name="connsiteX39" fmla="*/ 8661897 w 8701208"/>
              <a:gd name="connsiteY39" fmla="*/ 2115345 h 4041255"/>
              <a:gd name="connsiteX40" fmla="*/ 8513767 w 8701208"/>
              <a:gd name="connsiteY40" fmla="*/ 39912 h 4041255"/>
              <a:gd name="connsiteX41" fmla="*/ 88787 w 8701208"/>
              <a:gd name="connsiteY41" fmla="*/ 39912 h 4041255"/>
              <a:gd name="connsiteX42" fmla="*/ 19731 w 8701208"/>
              <a:gd name="connsiteY42" fmla="*/ 0 h 4041255"/>
              <a:gd name="connsiteX43" fmla="*/ 8681477 w 8701208"/>
              <a:gd name="connsiteY43" fmla="*/ 0 h 4041255"/>
              <a:gd name="connsiteX44" fmla="*/ 8694936 w 8701208"/>
              <a:gd name="connsiteY44" fmla="*/ 2756649 h 4041255"/>
              <a:gd name="connsiteX45" fmla="*/ 5867 w 8701208"/>
              <a:gd name="connsiteY45" fmla="*/ 2756649 h 4041255"/>
              <a:gd name="connsiteX46" fmla="*/ 6243 w 8701208"/>
              <a:gd name="connsiteY46" fmla="*/ 2683170 h 4041255"/>
              <a:gd name="connsiteX47" fmla="*/ 19731 w 8701208"/>
              <a:gd name="connsiteY47" fmla="*/ 0 h 4041255"/>
              <a:gd name="connsiteX0" fmla="*/ 678 w 8704267"/>
              <a:gd name="connsiteY0" fmla="*/ 3792709 h 4041255"/>
              <a:gd name="connsiteX1" fmla="*/ 8699994 w 8704267"/>
              <a:gd name="connsiteY1" fmla="*/ 3792709 h 4041255"/>
              <a:gd name="connsiteX2" fmla="*/ 8701208 w 8704267"/>
              <a:gd name="connsiteY2" fmla="*/ 4041255 h 4041255"/>
              <a:gd name="connsiteX3" fmla="*/ 0 w 8704267"/>
              <a:gd name="connsiteY3" fmla="*/ 3955530 h 4041255"/>
              <a:gd name="connsiteX4" fmla="*/ 488 w 8704267"/>
              <a:gd name="connsiteY4" fmla="*/ 3833241 h 4041255"/>
              <a:gd name="connsiteX5" fmla="*/ 678 w 8704267"/>
              <a:gd name="connsiteY5" fmla="*/ 3792709 h 4041255"/>
              <a:gd name="connsiteX6" fmla="*/ 8698743 w 8704267"/>
              <a:gd name="connsiteY6" fmla="*/ 3536365 h 4041255"/>
              <a:gd name="connsiteX7" fmla="*/ 8701208 w 8704267"/>
              <a:gd name="connsiteY7" fmla="*/ 3536365 h 4041255"/>
              <a:gd name="connsiteX8" fmla="*/ 8701208 w 8704267"/>
              <a:gd name="connsiteY8" fmla="*/ 3792709 h 4041255"/>
              <a:gd name="connsiteX9" fmla="*/ 8699994 w 8704267"/>
              <a:gd name="connsiteY9" fmla="*/ 3792709 h 4041255"/>
              <a:gd name="connsiteX10" fmla="*/ 8698743 w 8704267"/>
              <a:gd name="connsiteY10" fmla="*/ 3536365 h 4041255"/>
              <a:gd name="connsiteX11" fmla="*/ 0 w 8704267"/>
              <a:gd name="connsiteY11" fmla="*/ 3536365 h 4041255"/>
              <a:gd name="connsiteX12" fmla="*/ 1922 w 8704267"/>
              <a:gd name="connsiteY12" fmla="*/ 3536365 h 4041255"/>
              <a:gd name="connsiteX13" fmla="*/ 1821 w 8704267"/>
              <a:gd name="connsiteY13" fmla="*/ 3556685 h 4041255"/>
              <a:gd name="connsiteX14" fmla="*/ 848 w 8704267"/>
              <a:gd name="connsiteY14" fmla="*/ 3756438 h 4041255"/>
              <a:gd name="connsiteX15" fmla="*/ 678 w 8704267"/>
              <a:gd name="connsiteY15" fmla="*/ 3792709 h 4041255"/>
              <a:gd name="connsiteX16" fmla="*/ 0 w 8704267"/>
              <a:gd name="connsiteY16" fmla="*/ 3792709 h 4041255"/>
              <a:gd name="connsiteX17" fmla="*/ 0 w 8704267"/>
              <a:gd name="connsiteY17" fmla="*/ 3536365 h 4041255"/>
              <a:gd name="connsiteX18" fmla="*/ 4428 w 8704267"/>
              <a:gd name="connsiteY18" fmla="*/ 3038627 h 4041255"/>
              <a:gd name="connsiteX19" fmla="*/ 8696313 w 8704267"/>
              <a:gd name="connsiteY19" fmla="*/ 3038627 h 4041255"/>
              <a:gd name="connsiteX20" fmla="*/ 8698743 w 8704267"/>
              <a:gd name="connsiteY20" fmla="*/ 3536365 h 4041255"/>
              <a:gd name="connsiteX21" fmla="*/ 1922 w 8704267"/>
              <a:gd name="connsiteY21" fmla="*/ 3536365 h 4041255"/>
              <a:gd name="connsiteX22" fmla="*/ 2420 w 8704267"/>
              <a:gd name="connsiteY22" fmla="*/ 3436371 h 4041255"/>
              <a:gd name="connsiteX23" fmla="*/ 3804 w 8704267"/>
              <a:gd name="connsiteY23" fmla="*/ 3161461 h 4041255"/>
              <a:gd name="connsiteX24" fmla="*/ 4428 w 8704267"/>
              <a:gd name="connsiteY24" fmla="*/ 3038627 h 4041255"/>
              <a:gd name="connsiteX25" fmla="*/ 8694936 w 8704267"/>
              <a:gd name="connsiteY25" fmla="*/ 2756649 h 4041255"/>
              <a:gd name="connsiteX26" fmla="*/ 8701208 w 8704267"/>
              <a:gd name="connsiteY26" fmla="*/ 2756649 h 4041255"/>
              <a:gd name="connsiteX27" fmla="*/ 8701208 w 8704267"/>
              <a:gd name="connsiteY27" fmla="*/ 3038627 h 4041255"/>
              <a:gd name="connsiteX28" fmla="*/ 8696313 w 8704267"/>
              <a:gd name="connsiteY28" fmla="*/ 3038627 h 4041255"/>
              <a:gd name="connsiteX29" fmla="*/ 8694936 w 8704267"/>
              <a:gd name="connsiteY29" fmla="*/ 2756649 h 4041255"/>
              <a:gd name="connsiteX30" fmla="*/ 0 w 8704267"/>
              <a:gd name="connsiteY30" fmla="*/ 2756649 h 4041255"/>
              <a:gd name="connsiteX31" fmla="*/ 5867 w 8704267"/>
              <a:gd name="connsiteY31" fmla="*/ 2756649 h 4041255"/>
              <a:gd name="connsiteX32" fmla="*/ 5392 w 8704267"/>
              <a:gd name="connsiteY32" fmla="*/ 2849633 h 4041255"/>
              <a:gd name="connsiteX33" fmla="*/ 4576 w 8704267"/>
              <a:gd name="connsiteY33" fmla="*/ 3009502 h 4041255"/>
              <a:gd name="connsiteX34" fmla="*/ 4428 w 8704267"/>
              <a:gd name="connsiteY34" fmla="*/ 3038627 h 4041255"/>
              <a:gd name="connsiteX35" fmla="*/ 0 w 8704267"/>
              <a:gd name="connsiteY35" fmla="*/ 3038627 h 4041255"/>
              <a:gd name="connsiteX36" fmla="*/ 0 w 8704267"/>
              <a:gd name="connsiteY36" fmla="*/ 2756649 h 4041255"/>
              <a:gd name="connsiteX37" fmla="*/ 88787 w 8704267"/>
              <a:gd name="connsiteY37" fmla="*/ 39912 h 4041255"/>
              <a:gd name="connsiteX38" fmla="*/ 78922 w 8704267"/>
              <a:gd name="connsiteY38" fmla="*/ 2111223 h 4041255"/>
              <a:gd name="connsiteX39" fmla="*/ 8661897 w 8704267"/>
              <a:gd name="connsiteY39" fmla="*/ 2115345 h 4041255"/>
              <a:gd name="connsiteX40" fmla="*/ 8704267 w 8704267"/>
              <a:gd name="connsiteY40" fmla="*/ 1735362 h 4041255"/>
              <a:gd name="connsiteX41" fmla="*/ 88787 w 8704267"/>
              <a:gd name="connsiteY41" fmla="*/ 39912 h 4041255"/>
              <a:gd name="connsiteX42" fmla="*/ 19731 w 8704267"/>
              <a:gd name="connsiteY42" fmla="*/ 0 h 4041255"/>
              <a:gd name="connsiteX43" fmla="*/ 8681477 w 8704267"/>
              <a:gd name="connsiteY43" fmla="*/ 0 h 4041255"/>
              <a:gd name="connsiteX44" fmla="*/ 8694936 w 8704267"/>
              <a:gd name="connsiteY44" fmla="*/ 2756649 h 4041255"/>
              <a:gd name="connsiteX45" fmla="*/ 5867 w 8704267"/>
              <a:gd name="connsiteY45" fmla="*/ 2756649 h 4041255"/>
              <a:gd name="connsiteX46" fmla="*/ 6243 w 8704267"/>
              <a:gd name="connsiteY46" fmla="*/ 2683170 h 4041255"/>
              <a:gd name="connsiteX47" fmla="*/ 19731 w 8704267"/>
              <a:gd name="connsiteY47" fmla="*/ 0 h 4041255"/>
              <a:gd name="connsiteX0" fmla="*/ 678 w 8704267"/>
              <a:gd name="connsiteY0" fmla="*/ 3792709 h 4041255"/>
              <a:gd name="connsiteX1" fmla="*/ 8699994 w 8704267"/>
              <a:gd name="connsiteY1" fmla="*/ 3792709 h 4041255"/>
              <a:gd name="connsiteX2" fmla="*/ 8701208 w 8704267"/>
              <a:gd name="connsiteY2" fmla="*/ 4041255 h 4041255"/>
              <a:gd name="connsiteX3" fmla="*/ 0 w 8704267"/>
              <a:gd name="connsiteY3" fmla="*/ 3955530 h 4041255"/>
              <a:gd name="connsiteX4" fmla="*/ 488 w 8704267"/>
              <a:gd name="connsiteY4" fmla="*/ 3833241 h 4041255"/>
              <a:gd name="connsiteX5" fmla="*/ 678 w 8704267"/>
              <a:gd name="connsiteY5" fmla="*/ 3792709 h 4041255"/>
              <a:gd name="connsiteX6" fmla="*/ 8698743 w 8704267"/>
              <a:gd name="connsiteY6" fmla="*/ 3536365 h 4041255"/>
              <a:gd name="connsiteX7" fmla="*/ 8701208 w 8704267"/>
              <a:gd name="connsiteY7" fmla="*/ 3536365 h 4041255"/>
              <a:gd name="connsiteX8" fmla="*/ 8701208 w 8704267"/>
              <a:gd name="connsiteY8" fmla="*/ 3792709 h 4041255"/>
              <a:gd name="connsiteX9" fmla="*/ 8699994 w 8704267"/>
              <a:gd name="connsiteY9" fmla="*/ 3792709 h 4041255"/>
              <a:gd name="connsiteX10" fmla="*/ 8698743 w 8704267"/>
              <a:gd name="connsiteY10" fmla="*/ 3536365 h 4041255"/>
              <a:gd name="connsiteX11" fmla="*/ 0 w 8704267"/>
              <a:gd name="connsiteY11" fmla="*/ 3536365 h 4041255"/>
              <a:gd name="connsiteX12" fmla="*/ 1922 w 8704267"/>
              <a:gd name="connsiteY12" fmla="*/ 3536365 h 4041255"/>
              <a:gd name="connsiteX13" fmla="*/ 1821 w 8704267"/>
              <a:gd name="connsiteY13" fmla="*/ 3556685 h 4041255"/>
              <a:gd name="connsiteX14" fmla="*/ 848 w 8704267"/>
              <a:gd name="connsiteY14" fmla="*/ 3756438 h 4041255"/>
              <a:gd name="connsiteX15" fmla="*/ 678 w 8704267"/>
              <a:gd name="connsiteY15" fmla="*/ 3792709 h 4041255"/>
              <a:gd name="connsiteX16" fmla="*/ 0 w 8704267"/>
              <a:gd name="connsiteY16" fmla="*/ 3792709 h 4041255"/>
              <a:gd name="connsiteX17" fmla="*/ 0 w 8704267"/>
              <a:gd name="connsiteY17" fmla="*/ 3536365 h 4041255"/>
              <a:gd name="connsiteX18" fmla="*/ 4428 w 8704267"/>
              <a:gd name="connsiteY18" fmla="*/ 3038627 h 4041255"/>
              <a:gd name="connsiteX19" fmla="*/ 8696313 w 8704267"/>
              <a:gd name="connsiteY19" fmla="*/ 3038627 h 4041255"/>
              <a:gd name="connsiteX20" fmla="*/ 8698743 w 8704267"/>
              <a:gd name="connsiteY20" fmla="*/ 3536365 h 4041255"/>
              <a:gd name="connsiteX21" fmla="*/ 1922 w 8704267"/>
              <a:gd name="connsiteY21" fmla="*/ 3536365 h 4041255"/>
              <a:gd name="connsiteX22" fmla="*/ 2420 w 8704267"/>
              <a:gd name="connsiteY22" fmla="*/ 3436371 h 4041255"/>
              <a:gd name="connsiteX23" fmla="*/ 3804 w 8704267"/>
              <a:gd name="connsiteY23" fmla="*/ 3161461 h 4041255"/>
              <a:gd name="connsiteX24" fmla="*/ 4428 w 8704267"/>
              <a:gd name="connsiteY24" fmla="*/ 3038627 h 4041255"/>
              <a:gd name="connsiteX25" fmla="*/ 8694936 w 8704267"/>
              <a:gd name="connsiteY25" fmla="*/ 2756649 h 4041255"/>
              <a:gd name="connsiteX26" fmla="*/ 8701208 w 8704267"/>
              <a:gd name="connsiteY26" fmla="*/ 2756649 h 4041255"/>
              <a:gd name="connsiteX27" fmla="*/ 8701208 w 8704267"/>
              <a:gd name="connsiteY27" fmla="*/ 3038627 h 4041255"/>
              <a:gd name="connsiteX28" fmla="*/ 8696313 w 8704267"/>
              <a:gd name="connsiteY28" fmla="*/ 3038627 h 4041255"/>
              <a:gd name="connsiteX29" fmla="*/ 8694936 w 8704267"/>
              <a:gd name="connsiteY29" fmla="*/ 2756649 h 4041255"/>
              <a:gd name="connsiteX30" fmla="*/ 0 w 8704267"/>
              <a:gd name="connsiteY30" fmla="*/ 2756649 h 4041255"/>
              <a:gd name="connsiteX31" fmla="*/ 5867 w 8704267"/>
              <a:gd name="connsiteY31" fmla="*/ 2756649 h 4041255"/>
              <a:gd name="connsiteX32" fmla="*/ 5392 w 8704267"/>
              <a:gd name="connsiteY32" fmla="*/ 2849633 h 4041255"/>
              <a:gd name="connsiteX33" fmla="*/ 4576 w 8704267"/>
              <a:gd name="connsiteY33" fmla="*/ 3009502 h 4041255"/>
              <a:gd name="connsiteX34" fmla="*/ 4428 w 8704267"/>
              <a:gd name="connsiteY34" fmla="*/ 3038627 h 4041255"/>
              <a:gd name="connsiteX35" fmla="*/ 0 w 8704267"/>
              <a:gd name="connsiteY35" fmla="*/ 3038627 h 4041255"/>
              <a:gd name="connsiteX36" fmla="*/ 0 w 8704267"/>
              <a:gd name="connsiteY36" fmla="*/ 2756649 h 4041255"/>
              <a:gd name="connsiteX37" fmla="*/ 98312 w 8704267"/>
              <a:gd name="connsiteY37" fmla="*/ 1763937 h 4041255"/>
              <a:gd name="connsiteX38" fmla="*/ 78922 w 8704267"/>
              <a:gd name="connsiteY38" fmla="*/ 2111223 h 4041255"/>
              <a:gd name="connsiteX39" fmla="*/ 8661897 w 8704267"/>
              <a:gd name="connsiteY39" fmla="*/ 2115345 h 4041255"/>
              <a:gd name="connsiteX40" fmla="*/ 8704267 w 8704267"/>
              <a:gd name="connsiteY40" fmla="*/ 1735362 h 4041255"/>
              <a:gd name="connsiteX41" fmla="*/ 98312 w 8704267"/>
              <a:gd name="connsiteY41" fmla="*/ 1763937 h 4041255"/>
              <a:gd name="connsiteX42" fmla="*/ 19731 w 8704267"/>
              <a:gd name="connsiteY42" fmla="*/ 0 h 4041255"/>
              <a:gd name="connsiteX43" fmla="*/ 8681477 w 8704267"/>
              <a:gd name="connsiteY43" fmla="*/ 0 h 4041255"/>
              <a:gd name="connsiteX44" fmla="*/ 8694936 w 8704267"/>
              <a:gd name="connsiteY44" fmla="*/ 2756649 h 4041255"/>
              <a:gd name="connsiteX45" fmla="*/ 5867 w 8704267"/>
              <a:gd name="connsiteY45" fmla="*/ 2756649 h 4041255"/>
              <a:gd name="connsiteX46" fmla="*/ 6243 w 8704267"/>
              <a:gd name="connsiteY46" fmla="*/ 2683170 h 4041255"/>
              <a:gd name="connsiteX47" fmla="*/ 19731 w 8704267"/>
              <a:gd name="connsiteY47" fmla="*/ 0 h 4041255"/>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678 w 8701208"/>
              <a:gd name="connsiteY5" fmla="*/ 3792709 h 4041255"/>
              <a:gd name="connsiteX6" fmla="*/ 8698743 w 8701208"/>
              <a:gd name="connsiteY6" fmla="*/ 3536365 h 4041255"/>
              <a:gd name="connsiteX7" fmla="*/ 8701208 w 8701208"/>
              <a:gd name="connsiteY7" fmla="*/ 3536365 h 4041255"/>
              <a:gd name="connsiteX8" fmla="*/ 8701208 w 8701208"/>
              <a:gd name="connsiteY8" fmla="*/ 3792709 h 4041255"/>
              <a:gd name="connsiteX9" fmla="*/ 8699994 w 8701208"/>
              <a:gd name="connsiteY9" fmla="*/ 3792709 h 4041255"/>
              <a:gd name="connsiteX10" fmla="*/ 8698743 w 8701208"/>
              <a:gd name="connsiteY10" fmla="*/ 3536365 h 4041255"/>
              <a:gd name="connsiteX11" fmla="*/ 0 w 8701208"/>
              <a:gd name="connsiteY11" fmla="*/ 3536365 h 4041255"/>
              <a:gd name="connsiteX12" fmla="*/ 1922 w 8701208"/>
              <a:gd name="connsiteY12" fmla="*/ 3536365 h 4041255"/>
              <a:gd name="connsiteX13" fmla="*/ 1821 w 8701208"/>
              <a:gd name="connsiteY13" fmla="*/ 3556685 h 4041255"/>
              <a:gd name="connsiteX14" fmla="*/ 848 w 8701208"/>
              <a:gd name="connsiteY14" fmla="*/ 3756438 h 4041255"/>
              <a:gd name="connsiteX15" fmla="*/ 678 w 8701208"/>
              <a:gd name="connsiteY15" fmla="*/ 3792709 h 4041255"/>
              <a:gd name="connsiteX16" fmla="*/ 0 w 8701208"/>
              <a:gd name="connsiteY16" fmla="*/ 3792709 h 4041255"/>
              <a:gd name="connsiteX17" fmla="*/ 0 w 8701208"/>
              <a:gd name="connsiteY17" fmla="*/ 3536365 h 4041255"/>
              <a:gd name="connsiteX18" fmla="*/ 4428 w 8701208"/>
              <a:gd name="connsiteY18" fmla="*/ 3038627 h 4041255"/>
              <a:gd name="connsiteX19" fmla="*/ 8696313 w 8701208"/>
              <a:gd name="connsiteY19" fmla="*/ 3038627 h 4041255"/>
              <a:gd name="connsiteX20" fmla="*/ 8698743 w 8701208"/>
              <a:gd name="connsiteY20" fmla="*/ 3536365 h 4041255"/>
              <a:gd name="connsiteX21" fmla="*/ 1922 w 8701208"/>
              <a:gd name="connsiteY21" fmla="*/ 3536365 h 4041255"/>
              <a:gd name="connsiteX22" fmla="*/ 2420 w 8701208"/>
              <a:gd name="connsiteY22" fmla="*/ 3436371 h 4041255"/>
              <a:gd name="connsiteX23" fmla="*/ 3804 w 8701208"/>
              <a:gd name="connsiteY23" fmla="*/ 3161461 h 4041255"/>
              <a:gd name="connsiteX24" fmla="*/ 4428 w 8701208"/>
              <a:gd name="connsiteY24" fmla="*/ 3038627 h 4041255"/>
              <a:gd name="connsiteX25" fmla="*/ 8694936 w 8701208"/>
              <a:gd name="connsiteY25" fmla="*/ 2756649 h 4041255"/>
              <a:gd name="connsiteX26" fmla="*/ 8701208 w 8701208"/>
              <a:gd name="connsiteY26" fmla="*/ 2756649 h 4041255"/>
              <a:gd name="connsiteX27" fmla="*/ 8701208 w 8701208"/>
              <a:gd name="connsiteY27" fmla="*/ 3038627 h 4041255"/>
              <a:gd name="connsiteX28" fmla="*/ 8696313 w 8701208"/>
              <a:gd name="connsiteY28" fmla="*/ 3038627 h 4041255"/>
              <a:gd name="connsiteX29" fmla="*/ 8694936 w 8701208"/>
              <a:gd name="connsiteY29" fmla="*/ 2756649 h 4041255"/>
              <a:gd name="connsiteX30" fmla="*/ 0 w 8701208"/>
              <a:gd name="connsiteY30" fmla="*/ 2756649 h 4041255"/>
              <a:gd name="connsiteX31" fmla="*/ 5867 w 8701208"/>
              <a:gd name="connsiteY31" fmla="*/ 2756649 h 4041255"/>
              <a:gd name="connsiteX32" fmla="*/ 5392 w 8701208"/>
              <a:gd name="connsiteY32" fmla="*/ 2849633 h 4041255"/>
              <a:gd name="connsiteX33" fmla="*/ 4576 w 8701208"/>
              <a:gd name="connsiteY33" fmla="*/ 3009502 h 4041255"/>
              <a:gd name="connsiteX34" fmla="*/ 4428 w 8701208"/>
              <a:gd name="connsiteY34" fmla="*/ 3038627 h 4041255"/>
              <a:gd name="connsiteX35" fmla="*/ 0 w 8701208"/>
              <a:gd name="connsiteY35" fmla="*/ 3038627 h 4041255"/>
              <a:gd name="connsiteX36" fmla="*/ 0 w 8701208"/>
              <a:gd name="connsiteY36" fmla="*/ 2756649 h 4041255"/>
              <a:gd name="connsiteX37" fmla="*/ 98312 w 8701208"/>
              <a:gd name="connsiteY37" fmla="*/ 1763937 h 4041255"/>
              <a:gd name="connsiteX38" fmla="*/ 78922 w 8701208"/>
              <a:gd name="connsiteY38" fmla="*/ 2111223 h 4041255"/>
              <a:gd name="connsiteX39" fmla="*/ 8661897 w 8701208"/>
              <a:gd name="connsiteY39" fmla="*/ 2115345 h 4041255"/>
              <a:gd name="connsiteX40" fmla="*/ 8647117 w 8701208"/>
              <a:gd name="connsiteY40" fmla="*/ 1754412 h 4041255"/>
              <a:gd name="connsiteX41" fmla="*/ 98312 w 8701208"/>
              <a:gd name="connsiteY41" fmla="*/ 1763937 h 4041255"/>
              <a:gd name="connsiteX42" fmla="*/ 19731 w 8701208"/>
              <a:gd name="connsiteY42" fmla="*/ 0 h 4041255"/>
              <a:gd name="connsiteX43" fmla="*/ 8681477 w 8701208"/>
              <a:gd name="connsiteY43" fmla="*/ 0 h 4041255"/>
              <a:gd name="connsiteX44" fmla="*/ 8694936 w 8701208"/>
              <a:gd name="connsiteY44" fmla="*/ 2756649 h 4041255"/>
              <a:gd name="connsiteX45" fmla="*/ 5867 w 8701208"/>
              <a:gd name="connsiteY45" fmla="*/ 2756649 h 4041255"/>
              <a:gd name="connsiteX46" fmla="*/ 6243 w 8701208"/>
              <a:gd name="connsiteY46" fmla="*/ 2683170 h 4041255"/>
              <a:gd name="connsiteX47" fmla="*/ 19731 w 8701208"/>
              <a:gd name="connsiteY47" fmla="*/ 0 h 4041255"/>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678 w 8701208"/>
              <a:gd name="connsiteY5" fmla="*/ 3792709 h 4041255"/>
              <a:gd name="connsiteX6" fmla="*/ 8698743 w 8701208"/>
              <a:gd name="connsiteY6" fmla="*/ 3536365 h 4041255"/>
              <a:gd name="connsiteX7" fmla="*/ 8701208 w 8701208"/>
              <a:gd name="connsiteY7" fmla="*/ 3536365 h 4041255"/>
              <a:gd name="connsiteX8" fmla="*/ 8701208 w 8701208"/>
              <a:gd name="connsiteY8" fmla="*/ 3792709 h 4041255"/>
              <a:gd name="connsiteX9" fmla="*/ 8699994 w 8701208"/>
              <a:gd name="connsiteY9" fmla="*/ 3792709 h 4041255"/>
              <a:gd name="connsiteX10" fmla="*/ 8698743 w 8701208"/>
              <a:gd name="connsiteY10" fmla="*/ 3536365 h 4041255"/>
              <a:gd name="connsiteX11" fmla="*/ 0 w 8701208"/>
              <a:gd name="connsiteY11" fmla="*/ 3536365 h 4041255"/>
              <a:gd name="connsiteX12" fmla="*/ 1922 w 8701208"/>
              <a:gd name="connsiteY12" fmla="*/ 3536365 h 4041255"/>
              <a:gd name="connsiteX13" fmla="*/ 1821 w 8701208"/>
              <a:gd name="connsiteY13" fmla="*/ 3556685 h 4041255"/>
              <a:gd name="connsiteX14" fmla="*/ 848 w 8701208"/>
              <a:gd name="connsiteY14" fmla="*/ 3756438 h 4041255"/>
              <a:gd name="connsiteX15" fmla="*/ 678 w 8701208"/>
              <a:gd name="connsiteY15" fmla="*/ 3792709 h 4041255"/>
              <a:gd name="connsiteX16" fmla="*/ 0 w 8701208"/>
              <a:gd name="connsiteY16" fmla="*/ 3792709 h 4041255"/>
              <a:gd name="connsiteX17" fmla="*/ 0 w 8701208"/>
              <a:gd name="connsiteY17" fmla="*/ 3536365 h 4041255"/>
              <a:gd name="connsiteX18" fmla="*/ 4428 w 8701208"/>
              <a:gd name="connsiteY18" fmla="*/ 3038627 h 4041255"/>
              <a:gd name="connsiteX19" fmla="*/ 8696313 w 8701208"/>
              <a:gd name="connsiteY19" fmla="*/ 3038627 h 4041255"/>
              <a:gd name="connsiteX20" fmla="*/ 8698743 w 8701208"/>
              <a:gd name="connsiteY20" fmla="*/ 3536365 h 4041255"/>
              <a:gd name="connsiteX21" fmla="*/ 1922 w 8701208"/>
              <a:gd name="connsiteY21" fmla="*/ 3536365 h 4041255"/>
              <a:gd name="connsiteX22" fmla="*/ 2420 w 8701208"/>
              <a:gd name="connsiteY22" fmla="*/ 3436371 h 4041255"/>
              <a:gd name="connsiteX23" fmla="*/ 3804 w 8701208"/>
              <a:gd name="connsiteY23" fmla="*/ 3161461 h 4041255"/>
              <a:gd name="connsiteX24" fmla="*/ 4428 w 8701208"/>
              <a:gd name="connsiteY24" fmla="*/ 3038627 h 4041255"/>
              <a:gd name="connsiteX25" fmla="*/ 8694936 w 8701208"/>
              <a:gd name="connsiteY25" fmla="*/ 2756649 h 4041255"/>
              <a:gd name="connsiteX26" fmla="*/ 8701208 w 8701208"/>
              <a:gd name="connsiteY26" fmla="*/ 2756649 h 4041255"/>
              <a:gd name="connsiteX27" fmla="*/ 8701208 w 8701208"/>
              <a:gd name="connsiteY27" fmla="*/ 3038627 h 4041255"/>
              <a:gd name="connsiteX28" fmla="*/ 8696313 w 8701208"/>
              <a:gd name="connsiteY28" fmla="*/ 3038627 h 4041255"/>
              <a:gd name="connsiteX29" fmla="*/ 8694936 w 8701208"/>
              <a:gd name="connsiteY29" fmla="*/ 2756649 h 4041255"/>
              <a:gd name="connsiteX30" fmla="*/ 0 w 8701208"/>
              <a:gd name="connsiteY30" fmla="*/ 2756649 h 4041255"/>
              <a:gd name="connsiteX31" fmla="*/ 5867 w 8701208"/>
              <a:gd name="connsiteY31" fmla="*/ 2756649 h 4041255"/>
              <a:gd name="connsiteX32" fmla="*/ 5392 w 8701208"/>
              <a:gd name="connsiteY32" fmla="*/ 2849633 h 4041255"/>
              <a:gd name="connsiteX33" fmla="*/ 4576 w 8701208"/>
              <a:gd name="connsiteY33" fmla="*/ 3009502 h 4041255"/>
              <a:gd name="connsiteX34" fmla="*/ 4428 w 8701208"/>
              <a:gd name="connsiteY34" fmla="*/ 3038627 h 4041255"/>
              <a:gd name="connsiteX35" fmla="*/ 0 w 8701208"/>
              <a:gd name="connsiteY35" fmla="*/ 3038627 h 4041255"/>
              <a:gd name="connsiteX36" fmla="*/ 0 w 8701208"/>
              <a:gd name="connsiteY36" fmla="*/ 2756649 h 4041255"/>
              <a:gd name="connsiteX37" fmla="*/ 98312 w 8701208"/>
              <a:gd name="connsiteY37" fmla="*/ 1763937 h 4041255"/>
              <a:gd name="connsiteX38" fmla="*/ 78922 w 8701208"/>
              <a:gd name="connsiteY38" fmla="*/ 2111223 h 4041255"/>
              <a:gd name="connsiteX39" fmla="*/ 8649991 w 8701208"/>
              <a:gd name="connsiteY39" fmla="*/ 2117726 h 4041255"/>
              <a:gd name="connsiteX40" fmla="*/ 8647117 w 8701208"/>
              <a:gd name="connsiteY40" fmla="*/ 1754412 h 4041255"/>
              <a:gd name="connsiteX41" fmla="*/ 98312 w 8701208"/>
              <a:gd name="connsiteY41" fmla="*/ 1763937 h 4041255"/>
              <a:gd name="connsiteX42" fmla="*/ 19731 w 8701208"/>
              <a:gd name="connsiteY42" fmla="*/ 0 h 4041255"/>
              <a:gd name="connsiteX43" fmla="*/ 8681477 w 8701208"/>
              <a:gd name="connsiteY43" fmla="*/ 0 h 4041255"/>
              <a:gd name="connsiteX44" fmla="*/ 8694936 w 8701208"/>
              <a:gd name="connsiteY44" fmla="*/ 2756649 h 4041255"/>
              <a:gd name="connsiteX45" fmla="*/ 5867 w 8701208"/>
              <a:gd name="connsiteY45" fmla="*/ 2756649 h 4041255"/>
              <a:gd name="connsiteX46" fmla="*/ 6243 w 8701208"/>
              <a:gd name="connsiteY46" fmla="*/ 2683170 h 4041255"/>
              <a:gd name="connsiteX47" fmla="*/ 19731 w 8701208"/>
              <a:gd name="connsiteY47" fmla="*/ 0 h 4041255"/>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678 w 8701208"/>
              <a:gd name="connsiteY5" fmla="*/ 3792709 h 4041255"/>
              <a:gd name="connsiteX6" fmla="*/ 8698743 w 8701208"/>
              <a:gd name="connsiteY6" fmla="*/ 3536365 h 4041255"/>
              <a:gd name="connsiteX7" fmla="*/ 8701208 w 8701208"/>
              <a:gd name="connsiteY7" fmla="*/ 3536365 h 4041255"/>
              <a:gd name="connsiteX8" fmla="*/ 8701208 w 8701208"/>
              <a:gd name="connsiteY8" fmla="*/ 3792709 h 4041255"/>
              <a:gd name="connsiteX9" fmla="*/ 8699994 w 8701208"/>
              <a:gd name="connsiteY9" fmla="*/ 3792709 h 4041255"/>
              <a:gd name="connsiteX10" fmla="*/ 8698743 w 8701208"/>
              <a:gd name="connsiteY10" fmla="*/ 3536365 h 4041255"/>
              <a:gd name="connsiteX11" fmla="*/ 0 w 8701208"/>
              <a:gd name="connsiteY11" fmla="*/ 3536365 h 4041255"/>
              <a:gd name="connsiteX12" fmla="*/ 1922 w 8701208"/>
              <a:gd name="connsiteY12" fmla="*/ 3536365 h 4041255"/>
              <a:gd name="connsiteX13" fmla="*/ 1821 w 8701208"/>
              <a:gd name="connsiteY13" fmla="*/ 3556685 h 4041255"/>
              <a:gd name="connsiteX14" fmla="*/ 848 w 8701208"/>
              <a:gd name="connsiteY14" fmla="*/ 3756438 h 4041255"/>
              <a:gd name="connsiteX15" fmla="*/ 678 w 8701208"/>
              <a:gd name="connsiteY15" fmla="*/ 3792709 h 4041255"/>
              <a:gd name="connsiteX16" fmla="*/ 0 w 8701208"/>
              <a:gd name="connsiteY16" fmla="*/ 3792709 h 4041255"/>
              <a:gd name="connsiteX17" fmla="*/ 0 w 8701208"/>
              <a:gd name="connsiteY17" fmla="*/ 3536365 h 4041255"/>
              <a:gd name="connsiteX18" fmla="*/ 4428 w 8701208"/>
              <a:gd name="connsiteY18" fmla="*/ 3038627 h 4041255"/>
              <a:gd name="connsiteX19" fmla="*/ 8696313 w 8701208"/>
              <a:gd name="connsiteY19" fmla="*/ 3038627 h 4041255"/>
              <a:gd name="connsiteX20" fmla="*/ 8698743 w 8701208"/>
              <a:gd name="connsiteY20" fmla="*/ 3536365 h 4041255"/>
              <a:gd name="connsiteX21" fmla="*/ 1922 w 8701208"/>
              <a:gd name="connsiteY21" fmla="*/ 3536365 h 4041255"/>
              <a:gd name="connsiteX22" fmla="*/ 2420 w 8701208"/>
              <a:gd name="connsiteY22" fmla="*/ 3436371 h 4041255"/>
              <a:gd name="connsiteX23" fmla="*/ 3804 w 8701208"/>
              <a:gd name="connsiteY23" fmla="*/ 3161461 h 4041255"/>
              <a:gd name="connsiteX24" fmla="*/ 4428 w 8701208"/>
              <a:gd name="connsiteY24" fmla="*/ 3038627 h 4041255"/>
              <a:gd name="connsiteX25" fmla="*/ 8694936 w 8701208"/>
              <a:gd name="connsiteY25" fmla="*/ 2756649 h 4041255"/>
              <a:gd name="connsiteX26" fmla="*/ 8701208 w 8701208"/>
              <a:gd name="connsiteY26" fmla="*/ 2756649 h 4041255"/>
              <a:gd name="connsiteX27" fmla="*/ 8701208 w 8701208"/>
              <a:gd name="connsiteY27" fmla="*/ 3038627 h 4041255"/>
              <a:gd name="connsiteX28" fmla="*/ 8696313 w 8701208"/>
              <a:gd name="connsiteY28" fmla="*/ 3038627 h 4041255"/>
              <a:gd name="connsiteX29" fmla="*/ 8694936 w 8701208"/>
              <a:gd name="connsiteY29" fmla="*/ 2756649 h 4041255"/>
              <a:gd name="connsiteX30" fmla="*/ 0 w 8701208"/>
              <a:gd name="connsiteY30" fmla="*/ 2756649 h 4041255"/>
              <a:gd name="connsiteX31" fmla="*/ 5867 w 8701208"/>
              <a:gd name="connsiteY31" fmla="*/ 2756649 h 4041255"/>
              <a:gd name="connsiteX32" fmla="*/ 5392 w 8701208"/>
              <a:gd name="connsiteY32" fmla="*/ 2849633 h 4041255"/>
              <a:gd name="connsiteX33" fmla="*/ 4576 w 8701208"/>
              <a:gd name="connsiteY33" fmla="*/ 3009502 h 4041255"/>
              <a:gd name="connsiteX34" fmla="*/ 4428 w 8701208"/>
              <a:gd name="connsiteY34" fmla="*/ 3038627 h 4041255"/>
              <a:gd name="connsiteX35" fmla="*/ 0 w 8701208"/>
              <a:gd name="connsiteY35" fmla="*/ 3038627 h 4041255"/>
              <a:gd name="connsiteX36" fmla="*/ 0 w 8701208"/>
              <a:gd name="connsiteY36" fmla="*/ 2756649 h 4041255"/>
              <a:gd name="connsiteX37" fmla="*/ 98312 w 8701208"/>
              <a:gd name="connsiteY37" fmla="*/ 1763937 h 4041255"/>
              <a:gd name="connsiteX38" fmla="*/ 78922 w 8701208"/>
              <a:gd name="connsiteY38" fmla="*/ 2111223 h 4041255"/>
              <a:gd name="connsiteX39" fmla="*/ 8649991 w 8701208"/>
              <a:gd name="connsiteY39" fmla="*/ 2117726 h 4041255"/>
              <a:gd name="connsiteX40" fmla="*/ 8647117 w 8701208"/>
              <a:gd name="connsiteY40" fmla="*/ 1754412 h 4041255"/>
              <a:gd name="connsiteX41" fmla="*/ 98312 w 8701208"/>
              <a:gd name="connsiteY41" fmla="*/ 1763937 h 4041255"/>
              <a:gd name="connsiteX42" fmla="*/ 19731 w 8701208"/>
              <a:gd name="connsiteY42" fmla="*/ 0 h 4041255"/>
              <a:gd name="connsiteX43" fmla="*/ 8681477 w 8701208"/>
              <a:gd name="connsiteY43" fmla="*/ 0 h 4041255"/>
              <a:gd name="connsiteX44" fmla="*/ 8671123 w 8701208"/>
              <a:gd name="connsiteY44" fmla="*/ 2811417 h 4041255"/>
              <a:gd name="connsiteX45" fmla="*/ 5867 w 8701208"/>
              <a:gd name="connsiteY45" fmla="*/ 2756649 h 4041255"/>
              <a:gd name="connsiteX46" fmla="*/ 6243 w 8701208"/>
              <a:gd name="connsiteY46" fmla="*/ 2683170 h 4041255"/>
              <a:gd name="connsiteX47" fmla="*/ 19731 w 8701208"/>
              <a:gd name="connsiteY47" fmla="*/ 0 h 4041255"/>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678 w 8701208"/>
              <a:gd name="connsiteY5" fmla="*/ 3792709 h 4041255"/>
              <a:gd name="connsiteX6" fmla="*/ 8698743 w 8701208"/>
              <a:gd name="connsiteY6" fmla="*/ 3536365 h 4041255"/>
              <a:gd name="connsiteX7" fmla="*/ 8701208 w 8701208"/>
              <a:gd name="connsiteY7" fmla="*/ 3536365 h 4041255"/>
              <a:gd name="connsiteX8" fmla="*/ 8701208 w 8701208"/>
              <a:gd name="connsiteY8" fmla="*/ 3792709 h 4041255"/>
              <a:gd name="connsiteX9" fmla="*/ 8699994 w 8701208"/>
              <a:gd name="connsiteY9" fmla="*/ 3792709 h 4041255"/>
              <a:gd name="connsiteX10" fmla="*/ 8698743 w 8701208"/>
              <a:gd name="connsiteY10" fmla="*/ 3536365 h 4041255"/>
              <a:gd name="connsiteX11" fmla="*/ 0 w 8701208"/>
              <a:gd name="connsiteY11" fmla="*/ 3536365 h 4041255"/>
              <a:gd name="connsiteX12" fmla="*/ 1922 w 8701208"/>
              <a:gd name="connsiteY12" fmla="*/ 3536365 h 4041255"/>
              <a:gd name="connsiteX13" fmla="*/ 1821 w 8701208"/>
              <a:gd name="connsiteY13" fmla="*/ 3556685 h 4041255"/>
              <a:gd name="connsiteX14" fmla="*/ 848 w 8701208"/>
              <a:gd name="connsiteY14" fmla="*/ 3756438 h 4041255"/>
              <a:gd name="connsiteX15" fmla="*/ 678 w 8701208"/>
              <a:gd name="connsiteY15" fmla="*/ 3792709 h 4041255"/>
              <a:gd name="connsiteX16" fmla="*/ 0 w 8701208"/>
              <a:gd name="connsiteY16" fmla="*/ 3792709 h 4041255"/>
              <a:gd name="connsiteX17" fmla="*/ 0 w 8701208"/>
              <a:gd name="connsiteY17" fmla="*/ 3536365 h 4041255"/>
              <a:gd name="connsiteX18" fmla="*/ 4428 w 8701208"/>
              <a:gd name="connsiteY18" fmla="*/ 3038627 h 4041255"/>
              <a:gd name="connsiteX19" fmla="*/ 8696313 w 8701208"/>
              <a:gd name="connsiteY19" fmla="*/ 3038627 h 4041255"/>
              <a:gd name="connsiteX20" fmla="*/ 8698743 w 8701208"/>
              <a:gd name="connsiteY20" fmla="*/ 3536365 h 4041255"/>
              <a:gd name="connsiteX21" fmla="*/ 1922 w 8701208"/>
              <a:gd name="connsiteY21" fmla="*/ 3536365 h 4041255"/>
              <a:gd name="connsiteX22" fmla="*/ 2420 w 8701208"/>
              <a:gd name="connsiteY22" fmla="*/ 3436371 h 4041255"/>
              <a:gd name="connsiteX23" fmla="*/ 3804 w 8701208"/>
              <a:gd name="connsiteY23" fmla="*/ 3161461 h 4041255"/>
              <a:gd name="connsiteX24" fmla="*/ 4428 w 8701208"/>
              <a:gd name="connsiteY24" fmla="*/ 3038627 h 4041255"/>
              <a:gd name="connsiteX25" fmla="*/ 8694936 w 8701208"/>
              <a:gd name="connsiteY25" fmla="*/ 2756649 h 4041255"/>
              <a:gd name="connsiteX26" fmla="*/ 8701208 w 8701208"/>
              <a:gd name="connsiteY26" fmla="*/ 2756649 h 4041255"/>
              <a:gd name="connsiteX27" fmla="*/ 8701208 w 8701208"/>
              <a:gd name="connsiteY27" fmla="*/ 3038627 h 4041255"/>
              <a:gd name="connsiteX28" fmla="*/ 8686788 w 8701208"/>
              <a:gd name="connsiteY28" fmla="*/ 3200552 h 4041255"/>
              <a:gd name="connsiteX29" fmla="*/ 8694936 w 8701208"/>
              <a:gd name="connsiteY29" fmla="*/ 2756649 h 4041255"/>
              <a:gd name="connsiteX30" fmla="*/ 0 w 8701208"/>
              <a:gd name="connsiteY30" fmla="*/ 2756649 h 4041255"/>
              <a:gd name="connsiteX31" fmla="*/ 5867 w 8701208"/>
              <a:gd name="connsiteY31" fmla="*/ 2756649 h 4041255"/>
              <a:gd name="connsiteX32" fmla="*/ 5392 w 8701208"/>
              <a:gd name="connsiteY32" fmla="*/ 2849633 h 4041255"/>
              <a:gd name="connsiteX33" fmla="*/ 4576 w 8701208"/>
              <a:gd name="connsiteY33" fmla="*/ 3009502 h 4041255"/>
              <a:gd name="connsiteX34" fmla="*/ 4428 w 8701208"/>
              <a:gd name="connsiteY34" fmla="*/ 3038627 h 4041255"/>
              <a:gd name="connsiteX35" fmla="*/ 0 w 8701208"/>
              <a:gd name="connsiteY35" fmla="*/ 3038627 h 4041255"/>
              <a:gd name="connsiteX36" fmla="*/ 0 w 8701208"/>
              <a:gd name="connsiteY36" fmla="*/ 2756649 h 4041255"/>
              <a:gd name="connsiteX37" fmla="*/ 98312 w 8701208"/>
              <a:gd name="connsiteY37" fmla="*/ 1763937 h 4041255"/>
              <a:gd name="connsiteX38" fmla="*/ 78922 w 8701208"/>
              <a:gd name="connsiteY38" fmla="*/ 2111223 h 4041255"/>
              <a:gd name="connsiteX39" fmla="*/ 8649991 w 8701208"/>
              <a:gd name="connsiteY39" fmla="*/ 2117726 h 4041255"/>
              <a:gd name="connsiteX40" fmla="*/ 8647117 w 8701208"/>
              <a:gd name="connsiteY40" fmla="*/ 1754412 h 4041255"/>
              <a:gd name="connsiteX41" fmla="*/ 98312 w 8701208"/>
              <a:gd name="connsiteY41" fmla="*/ 1763937 h 4041255"/>
              <a:gd name="connsiteX42" fmla="*/ 19731 w 8701208"/>
              <a:gd name="connsiteY42" fmla="*/ 0 h 4041255"/>
              <a:gd name="connsiteX43" fmla="*/ 8681477 w 8701208"/>
              <a:gd name="connsiteY43" fmla="*/ 0 h 4041255"/>
              <a:gd name="connsiteX44" fmla="*/ 8671123 w 8701208"/>
              <a:gd name="connsiteY44" fmla="*/ 2811417 h 4041255"/>
              <a:gd name="connsiteX45" fmla="*/ 5867 w 8701208"/>
              <a:gd name="connsiteY45" fmla="*/ 2756649 h 4041255"/>
              <a:gd name="connsiteX46" fmla="*/ 6243 w 8701208"/>
              <a:gd name="connsiteY46" fmla="*/ 2683170 h 4041255"/>
              <a:gd name="connsiteX47" fmla="*/ 19731 w 8701208"/>
              <a:gd name="connsiteY47" fmla="*/ 0 h 4041255"/>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678 w 8701208"/>
              <a:gd name="connsiteY5" fmla="*/ 3792709 h 4041255"/>
              <a:gd name="connsiteX6" fmla="*/ 8698743 w 8701208"/>
              <a:gd name="connsiteY6" fmla="*/ 3536365 h 4041255"/>
              <a:gd name="connsiteX7" fmla="*/ 8701208 w 8701208"/>
              <a:gd name="connsiteY7" fmla="*/ 3536365 h 4041255"/>
              <a:gd name="connsiteX8" fmla="*/ 8701208 w 8701208"/>
              <a:gd name="connsiteY8" fmla="*/ 3792709 h 4041255"/>
              <a:gd name="connsiteX9" fmla="*/ 8699994 w 8701208"/>
              <a:gd name="connsiteY9" fmla="*/ 3792709 h 4041255"/>
              <a:gd name="connsiteX10" fmla="*/ 8698743 w 8701208"/>
              <a:gd name="connsiteY10" fmla="*/ 3536365 h 4041255"/>
              <a:gd name="connsiteX11" fmla="*/ 0 w 8701208"/>
              <a:gd name="connsiteY11" fmla="*/ 3536365 h 4041255"/>
              <a:gd name="connsiteX12" fmla="*/ 1922 w 8701208"/>
              <a:gd name="connsiteY12" fmla="*/ 3536365 h 4041255"/>
              <a:gd name="connsiteX13" fmla="*/ 1821 w 8701208"/>
              <a:gd name="connsiteY13" fmla="*/ 3556685 h 4041255"/>
              <a:gd name="connsiteX14" fmla="*/ 848 w 8701208"/>
              <a:gd name="connsiteY14" fmla="*/ 3756438 h 4041255"/>
              <a:gd name="connsiteX15" fmla="*/ 678 w 8701208"/>
              <a:gd name="connsiteY15" fmla="*/ 3792709 h 4041255"/>
              <a:gd name="connsiteX16" fmla="*/ 0 w 8701208"/>
              <a:gd name="connsiteY16" fmla="*/ 3792709 h 4041255"/>
              <a:gd name="connsiteX17" fmla="*/ 0 w 8701208"/>
              <a:gd name="connsiteY17" fmla="*/ 3536365 h 4041255"/>
              <a:gd name="connsiteX18" fmla="*/ 4428 w 8701208"/>
              <a:gd name="connsiteY18" fmla="*/ 3038627 h 4041255"/>
              <a:gd name="connsiteX19" fmla="*/ 8696313 w 8701208"/>
              <a:gd name="connsiteY19" fmla="*/ 3038627 h 4041255"/>
              <a:gd name="connsiteX20" fmla="*/ 8698743 w 8701208"/>
              <a:gd name="connsiteY20" fmla="*/ 3536365 h 4041255"/>
              <a:gd name="connsiteX21" fmla="*/ 1922 w 8701208"/>
              <a:gd name="connsiteY21" fmla="*/ 3536365 h 4041255"/>
              <a:gd name="connsiteX22" fmla="*/ 2420 w 8701208"/>
              <a:gd name="connsiteY22" fmla="*/ 3436371 h 4041255"/>
              <a:gd name="connsiteX23" fmla="*/ 3804 w 8701208"/>
              <a:gd name="connsiteY23" fmla="*/ 3161461 h 4041255"/>
              <a:gd name="connsiteX24" fmla="*/ 4428 w 8701208"/>
              <a:gd name="connsiteY24" fmla="*/ 3038627 h 4041255"/>
              <a:gd name="connsiteX25" fmla="*/ 8694936 w 8701208"/>
              <a:gd name="connsiteY25" fmla="*/ 2756649 h 4041255"/>
              <a:gd name="connsiteX26" fmla="*/ 8701208 w 8701208"/>
              <a:gd name="connsiteY26" fmla="*/ 2756649 h 4041255"/>
              <a:gd name="connsiteX27" fmla="*/ 8701208 w 8701208"/>
              <a:gd name="connsiteY27" fmla="*/ 3038627 h 4041255"/>
              <a:gd name="connsiteX28" fmla="*/ 8686788 w 8701208"/>
              <a:gd name="connsiteY28" fmla="*/ 3200552 h 4041255"/>
              <a:gd name="connsiteX29" fmla="*/ 8694936 w 8701208"/>
              <a:gd name="connsiteY29" fmla="*/ 2756649 h 4041255"/>
              <a:gd name="connsiteX30" fmla="*/ 0 w 8701208"/>
              <a:gd name="connsiteY30" fmla="*/ 2756649 h 4041255"/>
              <a:gd name="connsiteX31" fmla="*/ 5867 w 8701208"/>
              <a:gd name="connsiteY31" fmla="*/ 2756649 h 4041255"/>
              <a:gd name="connsiteX32" fmla="*/ 5392 w 8701208"/>
              <a:gd name="connsiteY32" fmla="*/ 2849633 h 4041255"/>
              <a:gd name="connsiteX33" fmla="*/ 4576 w 8701208"/>
              <a:gd name="connsiteY33" fmla="*/ 3009502 h 4041255"/>
              <a:gd name="connsiteX34" fmla="*/ 4428 w 8701208"/>
              <a:gd name="connsiteY34" fmla="*/ 3038627 h 4041255"/>
              <a:gd name="connsiteX35" fmla="*/ 0 w 8701208"/>
              <a:gd name="connsiteY35" fmla="*/ 3038627 h 4041255"/>
              <a:gd name="connsiteX36" fmla="*/ 0 w 8701208"/>
              <a:gd name="connsiteY36" fmla="*/ 2756649 h 4041255"/>
              <a:gd name="connsiteX37" fmla="*/ 98312 w 8701208"/>
              <a:gd name="connsiteY37" fmla="*/ 1763937 h 4041255"/>
              <a:gd name="connsiteX38" fmla="*/ 78922 w 8701208"/>
              <a:gd name="connsiteY38" fmla="*/ 2111223 h 4041255"/>
              <a:gd name="connsiteX39" fmla="*/ 8649991 w 8701208"/>
              <a:gd name="connsiteY39" fmla="*/ 2117726 h 4041255"/>
              <a:gd name="connsiteX40" fmla="*/ 8647117 w 8701208"/>
              <a:gd name="connsiteY40" fmla="*/ 1754412 h 4041255"/>
              <a:gd name="connsiteX41" fmla="*/ 98312 w 8701208"/>
              <a:gd name="connsiteY41" fmla="*/ 1763937 h 4041255"/>
              <a:gd name="connsiteX42" fmla="*/ 19731 w 8701208"/>
              <a:gd name="connsiteY42" fmla="*/ 0 h 4041255"/>
              <a:gd name="connsiteX43" fmla="*/ 8681477 w 8701208"/>
              <a:gd name="connsiteY43" fmla="*/ 0 h 4041255"/>
              <a:gd name="connsiteX44" fmla="*/ 8678267 w 8701208"/>
              <a:gd name="connsiteY44" fmla="*/ 2818561 h 4041255"/>
              <a:gd name="connsiteX45" fmla="*/ 5867 w 8701208"/>
              <a:gd name="connsiteY45" fmla="*/ 2756649 h 4041255"/>
              <a:gd name="connsiteX46" fmla="*/ 6243 w 8701208"/>
              <a:gd name="connsiteY46" fmla="*/ 2683170 h 4041255"/>
              <a:gd name="connsiteX47" fmla="*/ 19731 w 8701208"/>
              <a:gd name="connsiteY47" fmla="*/ 0 h 4041255"/>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678 w 8701208"/>
              <a:gd name="connsiteY5" fmla="*/ 3792709 h 4041255"/>
              <a:gd name="connsiteX6" fmla="*/ 8698743 w 8701208"/>
              <a:gd name="connsiteY6" fmla="*/ 3536365 h 4041255"/>
              <a:gd name="connsiteX7" fmla="*/ 8701208 w 8701208"/>
              <a:gd name="connsiteY7" fmla="*/ 3536365 h 4041255"/>
              <a:gd name="connsiteX8" fmla="*/ 8701208 w 8701208"/>
              <a:gd name="connsiteY8" fmla="*/ 3792709 h 4041255"/>
              <a:gd name="connsiteX9" fmla="*/ 8699994 w 8701208"/>
              <a:gd name="connsiteY9" fmla="*/ 3792709 h 4041255"/>
              <a:gd name="connsiteX10" fmla="*/ 8698743 w 8701208"/>
              <a:gd name="connsiteY10" fmla="*/ 3536365 h 4041255"/>
              <a:gd name="connsiteX11" fmla="*/ 0 w 8701208"/>
              <a:gd name="connsiteY11" fmla="*/ 3536365 h 4041255"/>
              <a:gd name="connsiteX12" fmla="*/ 1922 w 8701208"/>
              <a:gd name="connsiteY12" fmla="*/ 3536365 h 4041255"/>
              <a:gd name="connsiteX13" fmla="*/ 1821 w 8701208"/>
              <a:gd name="connsiteY13" fmla="*/ 3556685 h 4041255"/>
              <a:gd name="connsiteX14" fmla="*/ 848 w 8701208"/>
              <a:gd name="connsiteY14" fmla="*/ 3756438 h 4041255"/>
              <a:gd name="connsiteX15" fmla="*/ 678 w 8701208"/>
              <a:gd name="connsiteY15" fmla="*/ 3792709 h 4041255"/>
              <a:gd name="connsiteX16" fmla="*/ 0 w 8701208"/>
              <a:gd name="connsiteY16" fmla="*/ 3792709 h 4041255"/>
              <a:gd name="connsiteX17" fmla="*/ 0 w 8701208"/>
              <a:gd name="connsiteY17" fmla="*/ 3536365 h 4041255"/>
              <a:gd name="connsiteX18" fmla="*/ 4428 w 8701208"/>
              <a:gd name="connsiteY18" fmla="*/ 3038627 h 4041255"/>
              <a:gd name="connsiteX19" fmla="*/ 8696313 w 8701208"/>
              <a:gd name="connsiteY19" fmla="*/ 3038627 h 4041255"/>
              <a:gd name="connsiteX20" fmla="*/ 8698743 w 8701208"/>
              <a:gd name="connsiteY20" fmla="*/ 3536365 h 4041255"/>
              <a:gd name="connsiteX21" fmla="*/ 1922 w 8701208"/>
              <a:gd name="connsiteY21" fmla="*/ 3536365 h 4041255"/>
              <a:gd name="connsiteX22" fmla="*/ 2420 w 8701208"/>
              <a:gd name="connsiteY22" fmla="*/ 3436371 h 4041255"/>
              <a:gd name="connsiteX23" fmla="*/ 3804 w 8701208"/>
              <a:gd name="connsiteY23" fmla="*/ 3161461 h 4041255"/>
              <a:gd name="connsiteX24" fmla="*/ 4428 w 8701208"/>
              <a:gd name="connsiteY24" fmla="*/ 3038627 h 4041255"/>
              <a:gd name="connsiteX25" fmla="*/ 8694936 w 8701208"/>
              <a:gd name="connsiteY25" fmla="*/ 2756649 h 4041255"/>
              <a:gd name="connsiteX26" fmla="*/ 8701208 w 8701208"/>
              <a:gd name="connsiteY26" fmla="*/ 2756649 h 4041255"/>
              <a:gd name="connsiteX27" fmla="*/ 8682158 w 8701208"/>
              <a:gd name="connsiteY27" fmla="*/ 3207696 h 4041255"/>
              <a:gd name="connsiteX28" fmla="*/ 8686788 w 8701208"/>
              <a:gd name="connsiteY28" fmla="*/ 3200552 h 4041255"/>
              <a:gd name="connsiteX29" fmla="*/ 8694936 w 8701208"/>
              <a:gd name="connsiteY29" fmla="*/ 2756649 h 4041255"/>
              <a:gd name="connsiteX30" fmla="*/ 0 w 8701208"/>
              <a:gd name="connsiteY30" fmla="*/ 2756649 h 4041255"/>
              <a:gd name="connsiteX31" fmla="*/ 5867 w 8701208"/>
              <a:gd name="connsiteY31" fmla="*/ 2756649 h 4041255"/>
              <a:gd name="connsiteX32" fmla="*/ 5392 w 8701208"/>
              <a:gd name="connsiteY32" fmla="*/ 2849633 h 4041255"/>
              <a:gd name="connsiteX33" fmla="*/ 4576 w 8701208"/>
              <a:gd name="connsiteY33" fmla="*/ 3009502 h 4041255"/>
              <a:gd name="connsiteX34" fmla="*/ 4428 w 8701208"/>
              <a:gd name="connsiteY34" fmla="*/ 3038627 h 4041255"/>
              <a:gd name="connsiteX35" fmla="*/ 0 w 8701208"/>
              <a:gd name="connsiteY35" fmla="*/ 3038627 h 4041255"/>
              <a:gd name="connsiteX36" fmla="*/ 0 w 8701208"/>
              <a:gd name="connsiteY36" fmla="*/ 2756649 h 4041255"/>
              <a:gd name="connsiteX37" fmla="*/ 98312 w 8701208"/>
              <a:gd name="connsiteY37" fmla="*/ 1763937 h 4041255"/>
              <a:gd name="connsiteX38" fmla="*/ 78922 w 8701208"/>
              <a:gd name="connsiteY38" fmla="*/ 2111223 h 4041255"/>
              <a:gd name="connsiteX39" fmla="*/ 8649991 w 8701208"/>
              <a:gd name="connsiteY39" fmla="*/ 2117726 h 4041255"/>
              <a:gd name="connsiteX40" fmla="*/ 8647117 w 8701208"/>
              <a:gd name="connsiteY40" fmla="*/ 1754412 h 4041255"/>
              <a:gd name="connsiteX41" fmla="*/ 98312 w 8701208"/>
              <a:gd name="connsiteY41" fmla="*/ 1763937 h 4041255"/>
              <a:gd name="connsiteX42" fmla="*/ 19731 w 8701208"/>
              <a:gd name="connsiteY42" fmla="*/ 0 h 4041255"/>
              <a:gd name="connsiteX43" fmla="*/ 8681477 w 8701208"/>
              <a:gd name="connsiteY43" fmla="*/ 0 h 4041255"/>
              <a:gd name="connsiteX44" fmla="*/ 8678267 w 8701208"/>
              <a:gd name="connsiteY44" fmla="*/ 2818561 h 4041255"/>
              <a:gd name="connsiteX45" fmla="*/ 5867 w 8701208"/>
              <a:gd name="connsiteY45" fmla="*/ 2756649 h 4041255"/>
              <a:gd name="connsiteX46" fmla="*/ 6243 w 8701208"/>
              <a:gd name="connsiteY46" fmla="*/ 2683170 h 4041255"/>
              <a:gd name="connsiteX47" fmla="*/ 19731 w 8701208"/>
              <a:gd name="connsiteY47" fmla="*/ 0 h 4041255"/>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678 w 8701208"/>
              <a:gd name="connsiteY5" fmla="*/ 3792709 h 4041255"/>
              <a:gd name="connsiteX6" fmla="*/ 8698743 w 8701208"/>
              <a:gd name="connsiteY6" fmla="*/ 3536365 h 4041255"/>
              <a:gd name="connsiteX7" fmla="*/ 8701208 w 8701208"/>
              <a:gd name="connsiteY7" fmla="*/ 3536365 h 4041255"/>
              <a:gd name="connsiteX8" fmla="*/ 8701208 w 8701208"/>
              <a:gd name="connsiteY8" fmla="*/ 3792709 h 4041255"/>
              <a:gd name="connsiteX9" fmla="*/ 8699994 w 8701208"/>
              <a:gd name="connsiteY9" fmla="*/ 3792709 h 4041255"/>
              <a:gd name="connsiteX10" fmla="*/ 8698743 w 8701208"/>
              <a:gd name="connsiteY10" fmla="*/ 3536365 h 4041255"/>
              <a:gd name="connsiteX11" fmla="*/ 0 w 8701208"/>
              <a:gd name="connsiteY11" fmla="*/ 3536365 h 4041255"/>
              <a:gd name="connsiteX12" fmla="*/ 1922 w 8701208"/>
              <a:gd name="connsiteY12" fmla="*/ 3536365 h 4041255"/>
              <a:gd name="connsiteX13" fmla="*/ 1821 w 8701208"/>
              <a:gd name="connsiteY13" fmla="*/ 3556685 h 4041255"/>
              <a:gd name="connsiteX14" fmla="*/ 848 w 8701208"/>
              <a:gd name="connsiteY14" fmla="*/ 3756438 h 4041255"/>
              <a:gd name="connsiteX15" fmla="*/ 678 w 8701208"/>
              <a:gd name="connsiteY15" fmla="*/ 3792709 h 4041255"/>
              <a:gd name="connsiteX16" fmla="*/ 0 w 8701208"/>
              <a:gd name="connsiteY16" fmla="*/ 3792709 h 4041255"/>
              <a:gd name="connsiteX17" fmla="*/ 0 w 8701208"/>
              <a:gd name="connsiteY17" fmla="*/ 3536365 h 4041255"/>
              <a:gd name="connsiteX18" fmla="*/ 4428 w 8701208"/>
              <a:gd name="connsiteY18" fmla="*/ 3038627 h 4041255"/>
              <a:gd name="connsiteX19" fmla="*/ 8696313 w 8701208"/>
              <a:gd name="connsiteY19" fmla="*/ 3038627 h 4041255"/>
              <a:gd name="connsiteX20" fmla="*/ 8698743 w 8701208"/>
              <a:gd name="connsiteY20" fmla="*/ 3536365 h 4041255"/>
              <a:gd name="connsiteX21" fmla="*/ 1922 w 8701208"/>
              <a:gd name="connsiteY21" fmla="*/ 3536365 h 4041255"/>
              <a:gd name="connsiteX22" fmla="*/ 2420 w 8701208"/>
              <a:gd name="connsiteY22" fmla="*/ 3436371 h 4041255"/>
              <a:gd name="connsiteX23" fmla="*/ 3804 w 8701208"/>
              <a:gd name="connsiteY23" fmla="*/ 3161461 h 4041255"/>
              <a:gd name="connsiteX24" fmla="*/ 4428 w 8701208"/>
              <a:gd name="connsiteY24" fmla="*/ 3038627 h 4041255"/>
              <a:gd name="connsiteX25" fmla="*/ 8694936 w 8701208"/>
              <a:gd name="connsiteY25" fmla="*/ 2756649 h 4041255"/>
              <a:gd name="connsiteX26" fmla="*/ 8701208 w 8701208"/>
              <a:gd name="connsiteY26" fmla="*/ 2756649 h 4041255"/>
              <a:gd name="connsiteX27" fmla="*/ 8682158 w 8701208"/>
              <a:gd name="connsiteY27" fmla="*/ 3207696 h 4041255"/>
              <a:gd name="connsiteX28" fmla="*/ 8686788 w 8701208"/>
              <a:gd name="connsiteY28" fmla="*/ 3200552 h 4041255"/>
              <a:gd name="connsiteX29" fmla="*/ 8694936 w 8701208"/>
              <a:gd name="connsiteY29" fmla="*/ 2756649 h 4041255"/>
              <a:gd name="connsiteX30" fmla="*/ 0 w 8701208"/>
              <a:gd name="connsiteY30" fmla="*/ 2756649 h 4041255"/>
              <a:gd name="connsiteX31" fmla="*/ 5867 w 8701208"/>
              <a:gd name="connsiteY31" fmla="*/ 2756649 h 4041255"/>
              <a:gd name="connsiteX32" fmla="*/ 5392 w 8701208"/>
              <a:gd name="connsiteY32" fmla="*/ 2849633 h 4041255"/>
              <a:gd name="connsiteX33" fmla="*/ 4576 w 8701208"/>
              <a:gd name="connsiteY33" fmla="*/ 3009502 h 4041255"/>
              <a:gd name="connsiteX34" fmla="*/ 4428 w 8701208"/>
              <a:gd name="connsiteY34" fmla="*/ 3038627 h 4041255"/>
              <a:gd name="connsiteX35" fmla="*/ 45243 w 8701208"/>
              <a:gd name="connsiteY35" fmla="*/ 3091014 h 4041255"/>
              <a:gd name="connsiteX36" fmla="*/ 0 w 8701208"/>
              <a:gd name="connsiteY36" fmla="*/ 2756649 h 4041255"/>
              <a:gd name="connsiteX37" fmla="*/ 98312 w 8701208"/>
              <a:gd name="connsiteY37" fmla="*/ 1763937 h 4041255"/>
              <a:gd name="connsiteX38" fmla="*/ 78922 w 8701208"/>
              <a:gd name="connsiteY38" fmla="*/ 2111223 h 4041255"/>
              <a:gd name="connsiteX39" fmla="*/ 8649991 w 8701208"/>
              <a:gd name="connsiteY39" fmla="*/ 2117726 h 4041255"/>
              <a:gd name="connsiteX40" fmla="*/ 8647117 w 8701208"/>
              <a:gd name="connsiteY40" fmla="*/ 1754412 h 4041255"/>
              <a:gd name="connsiteX41" fmla="*/ 98312 w 8701208"/>
              <a:gd name="connsiteY41" fmla="*/ 1763937 h 4041255"/>
              <a:gd name="connsiteX42" fmla="*/ 19731 w 8701208"/>
              <a:gd name="connsiteY42" fmla="*/ 0 h 4041255"/>
              <a:gd name="connsiteX43" fmla="*/ 8681477 w 8701208"/>
              <a:gd name="connsiteY43" fmla="*/ 0 h 4041255"/>
              <a:gd name="connsiteX44" fmla="*/ 8678267 w 8701208"/>
              <a:gd name="connsiteY44" fmla="*/ 2818561 h 4041255"/>
              <a:gd name="connsiteX45" fmla="*/ 5867 w 8701208"/>
              <a:gd name="connsiteY45" fmla="*/ 2756649 h 4041255"/>
              <a:gd name="connsiteX46" fmla="*/ 6243 w 8701208"/>
              <a:gd name="connsiteY46" fmla="*/ 2683170 h 4041255"/>
              <a:gd name="connsiteX47" fmla="*/ 19731 w 8701208"/>
              <a:gd name="connsiteY47" fmla="*/ 0 h 4041255"/>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678 w 8701208"/>
              <a:gd name="connsiteY5" fmla="*/ 3792709 h 4041255"/>
              <a:gd name="connsiteX6" fmla="*/ 8698743 w 8701208"/>
              <a:gd name="connsiteY6" fmla="*/ 3536365 h 4041255"/>
              <a:gd name="connsiteX7" fmla="*/ 8701208 w 8701208"/>
              <a:gd name="connsiteY7" fmla="*/ 3536365 h 4041255"/>
              <a:gd name="connsiteX8" fmla="*/ 8701208 w 8701208"/>
              <a:gd name="connsiteY8" fmla="*/ 3792709 h 4041255"/>
              <a:gd name="connsiteX9" fmla="*/ 8699994 w 8701208"/>
              <a:gd name="connsiteY9" fmla="*/ 3792709 h 4041255"/>
              <a:gd name="connsiteX10" fmla="*/ 8698743 w 8701208"/>
              <a:gd name="connsiteY10" fmla="*/ 3536365 h 4041255"/>
              <a:gd name="connsiteX11" fmla="*/ 0 w 8701208"/>
              <a:gd name="connsiteY11" fmla="*/ 3536365 h 4041255"/>
              <a:gd name="connsiteX12" fmla="*/ 1922 w 8701208"/>
              <a:gd name="connsiteY12" fmla="*/ 3536365 h 4041255"/>
              <a:gd name="connsiteX13" fmla="*/ 1821 w 8701208"/>
              <a:gd name="connsiteY13" fmla="*/ 3556685 h 4041255"/>
              <a:gd name="connsiteX14" fmla="*/ 848 w 8701208"/>
              <a:gd name="connsiteY14" fmla="*/ 3756438 h 4041255"/>
              <a:gd name="connsiteX15" fmla="*/ 678 w 8701208"/>
              <a:gd name="connsiteY15" fmla="*/ 3792709 h 4041255"/>
              <a:gd name="connsiteX16" fmla="*/ 0 w 8701208"/>
              <a:gd name="connsiteY16" fmla="*/ 3792709 h 4041255"/>
              <a:gd name="connsiteX17" fmla="*/ 0 w 8701208"/>
              <a:gd name="connsiteY17" fmla="*/ 3536365 h 4041255"/>
              <a:gd name="connsiteX18" fmla="*/ 4428 w 8701208"/>
              <a:gd name="connsiteY18" fmla="*/ 3038627 h 4041255"/>
              <a:gd name="connsiteX19" fmla="*/ 8696313 w 8701208"/>
              <a:gd name="connsiteY19" fmla="*/ 3038627 h 4041255"/>
              <a:gd name="connsiteX20" fmla="*/ 8698743 w 8701208"/>
              <a:gd name="connsiteY20" fmla="*/ 3536365 h 4041255"/>
              <a:gd name="connsiteX21" fmla="*/ 1922 w 8701208"/>
              <a:gd name="connsiteY21" fmla="*/ 3536365 h 4041255"/>
              <a:gd name="connsiteX22" fmla="*/ 2420 w 8701208"/>
              <a:gd name="connsiteY22" fmla="*/ 3436371 h 4041255"/>
              <a:gd name="connsiteX23" fmla="*/ 3804 w 8701208"/>
              <a:gd name="connsiteY23" fmla="*/ 3161461 h 4041255"/>
              <a:gd name="connsiteX24" fmla="*/ 4428 w 8701208"/>
              <a:gd name="connsiteY24" fmla="*/ 3038627 h 4041255"/>
              <a:gd name="connsiteX25" fmla="*/ 8694936 w 8701208"/>
              <a:gd name="connsiteY25" fmla="*/ 2756649 h 4041255"/>
              <a:gd name="connsiteX26" fmla="*/ 8701208 w 8701208"/>
              <a:gd name="connsiteY26" fmla="*/ 2756649 h 4041255"/>
              <a:gd name="connsiteX27" fmla="*/ 8682158 w 8701208"/>
              <a:gd name="connsiteY27" fmla="*/ 3207696 h 4041255"/>
              <a:gd name="connsiteX28" fmla="*/ 8686788 w 8701208"/>
              <a:gd name="connsiteY28" fmla="*/ 3200552 h 4041255"/>
              <a:gd name="connsiteX29" fmla="*/ 8694936 w 8701208"/>
              <a:gd name="connsiteY29" fmla="*/ 2756649 h 4041255"/>
              <a:gd name="connsiteX30" fmla="*/ 0 w 8701208"/>
              <a:gd name="connsiteY30" fmla="*/ 2756649 h 4041255"/>
              <a:gd name="connsiteX31" fmla="*/ 5867 w 8701208"/>
              <a:gd name="connsiteY31" fmla="*/ 2756649 h 4041255"/>
              <a:gd name="connsiteX32" fmla="*/ 5392 w 8701208"/>
              <a:gd name="connsiteY32" fmla="*/ 2849633 h 4041255"/>
              <a:gd name="connsiteX33" fmla="*/ 4576 w 8701208"/>
              <a:gd name="connsiteY33" fmla="*/ 3009502 h 4041255"/>
              <a:gd name="connsiteX34" fmla="*/ 71103 w 8701208"/>
              <a:gd name="connsiteY34" fmla="*/ 3107683 h 4041255"/>
              <a:gd name="connsiteX35" fmla="*/ 45243 w 8701208"/>
              <a:gd name="connsiteY35" fmla="*/ 3091014 h 4041255"/>
              <a:gd name="connsiteX36" fmla="*/ 0 w 8701208"/>
              <a:gd name="connsiteY36" fmla="*/ 2756649 h 4041255"/>
              <a:gd name="connsiteX37" fmla="*/ 98312 w 8701208"/>
              <a:gd name="connsiteY37" fmla="*/ 1763937 h 4041255"/>
              <a:gd name="connsiteX38" fmla="*/ 78922 w 8701208"/>
              <a:gd name="connsiteY38" fmla="*/ 2111223 h 4041255"/>
              <a:gd name="connsiteX39" fmla="*/ 8649991 w 8701208"/>
              <a:gd name="connsiteY39" fmla="*/ 2117726 h 4041255"/>
              <a:gd name="connsiteX40" fmla="*/ 8647117 w 8701208"/>
              <a:gd name="connsiteY40" fmla="*/ 1754412 h 4041255"/>
              <a:gd name="connsiteX41" fmla="*/ 98312 w 8701208"/>
              <a:gd name="connsiteY41" fmla="*/ 1763937 h 4041255"/>
              <a:gd name="connsiteX42" fmla="*/ 19731 w 8701208"/>
              <a:gd name="connsiteY42" fmla="*/ 0 h 4041255"/>
              <a:gd name="connsiteX43" fmla="*/ 8681477 w 8701208"/>
              <a:gd name="connsiteY43" fmla="*/ 0 h 4041255"/>
              <a:gd name="connsiteX44" fmla="*/ 8678267 w 8701208"/>
              <a:gd name="connsiteY44" fmla="*/ 2818561 h 4041255"/>
              <a:gd name="connsiteX45" fmla="*/ 5867 w 8701208"/>
              <a:gd name="connsiteY45" fmla="*/ 2756649 h 4041255"/>
              <a:gd name="connsiteX46" fmla="*/ 6243 w 8701208"/>
              <a:gd name="connsiteY46" fmla="*/ 2683170 h 4041255"/>
              <a:gd name="connsiteX47" fmla="*/ 19731 w 8701208"/>
              <a:gd name="connsiteY47" fmla="*/ 0 h 4041255"/>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678 w 8701208"/>
              <a:gd name="connsiteY5" fmla="*/ 3792709 h 4041255"/>
              <a:gd name="connsiteX6" fmla="*/ 8698743 w 8701208"/>
              <a:gd name="connsiteY6" fmla="*/ 3536365 h 4041255"/>
              <a:gd name="connsiteX7" fmla="*/ 8701208 w 8701208"/>
              <a:gd name="connsiteY7" fmla="*/ 3536365 h 4041255"/>
              <a:gd name="connsiteX8" fmla="*/ 8701208 w 8701208"/>
              <a:gd name="connsiteY8" fmla="*/ 3792709 h 4041255"/>
              <a:gd name="connsiteX9" fmla="*/ 8699994 w 8701208"/>
              <a:gd name="connsiteY9" fmla="*/ 3792709 h 4041255"/>
              <a:gd name="connsiteX10" fmla="*/ 8698743 w 8701208"/>
              <a:gd name="connsiteY10" fmla="*/ 3536365 h 4041255"/>
              <a:gd name="connsiteX11" fmla="*/ 0 w 8701208"/>
              <a:gd name="connsiteY11" fmla="*/ 3536365 h 4041255"/>
              <a:gd name="connsiteX12" fmla="*/ 1922 w 8701208"/>
              <a:gd name="connsiteY12" fmla="*/ 3536365 h 4041255"/>
              <a:gd name="connsiteX13" fmla="*/ 1821 w 8701208"/>
              <a:gd name="connsiteY13" fmla="*/ 3556685 h 4041255"/>
              <a:gd name="connsiteX14" fmla="*/ 848 w 8701208"/>
              <a:gd name="connsiteY14" fmla="*/ 3756438 h 4041255"/>
              <a:gd name="connsiteX15" fmla="*/ 678 w 8701208"/>
              <a:gd name="connsiteY15" fmla="*/ 3792709 h 4041255"/>
              <a:gd name="connsiteX16" fmla="*/ 0 w 8701208"/>
              <a:gd name="connsiteY16" fmla="*/ 3792709 h 4041255"/>
              <a:gd name="connsiteX17" fmla="*/ 0 w 8701208"/>
              <a:gd name="connsiteY17" fmla="*/ 3536365 h 4041255"/>
              <a:gd name="connsiteX18" fmla="*/ 123491 w 8701208"/>
              <a:gd name="connsiteY18" fmla="*/ 3107683 h 4041255"/>
              <a:gd name="connsiteX19" fmla="*/ 8696313 w 8701208"/>
              <a:gd name="connsiteY19" fmla="*/ 3038627 h 4041255"/>
              <a:gd name="connsiteX20" fmla="*/ 8698743 w 8701208"/>
              <a:gd name="connsiteY20" fmla="*/ 3536365 h 4041255"/>
              <a:gd name="connsiteX21" fmla="*/ 1922 w 8701208"/>
              <a:gd name="connsiteY21" fmla="*/ 3536365 h 4041255"/>
              <a:gd name="connsiteX22" fmla="*/ 2420 w 8701208"/>
              <a:gd name="connsiteY22" fmla="*/ 3436371 h 4041255"/>
              <a:gd name="connsiteX23" fmla="*/ 3804 w 8701208"/>
              <a:gd name="connsiteY23" fmla="*/ 3161461 h 4041255"/>
              <a:gd name="connsiteX24" fmla="*/ 123491 w 8701208"/>
              <a:gd name="connsiteY24" fmla="*/ 3107683 h 4041255"/>
              <a:gd name="connsiteX25" fmla="*/ 8694936 w 8701208"/>
              <a:gd name="connsiteY25" fmla="*/ 2756649 h 4041255"/>
              <a:gd name="connsiteX26" fmla="*/ 8701208 w 8701208"/>
              <a:gd name="connsiteY26" fmla="*/ 2756649 h 4041255"/>
              <a:gd name="connsiteX27" fmla="*/ 8682158 w 8701208"/>
              <a:gd name="connsiteY27" fmla="*/ 3207696 h 4041255"/>
              <a:gd name="connsiteX28" fmla="*/ 8686788 w 8701208"/>
              <a:gd name="connsiteY28" fmla="*/ 3200552 h 4041255"/>
              <a:gd name="connsiteX29" fmla="*/ 8694936 w 8701208"/>
              <a:gd name="connsiteY29" fmla="*/ 2756649 h 4041255"/>
              <a:gd name="connsiteX30" fmla="*/ 0 w 8701208"/>
              <a:gd name="connsiteY30" fmla="*/ 2756649 h 4041255"/>
              <a:gd name="connsiteX31" fmla="*/ 5867 w 8701208"/>
              <a:gd name="connsiteY31" fmla="*/ 2756649 h 4041255"/>
              <a:gd name="connsiteX32" fmla="*/ 5392 w 8701208"/>
              <a:gd name="connsiteY32" fmla="*/ 2849633 h 4041255"/>
              <a:gd name="connsiteX33" fmla="*/ 4576 w 8701208"/>
              <a:gd name="connsiteY33" fmla="*/ 3009502 h 4041255"/>
              <a:gd name="connsiteX34" fmla="*/ 71103 w 8701208"/>
              <a:gd name="connsiteY34" fmla="*/ 3107683 h 4041255"/>
              <a:gd name="connsiteX35" fmla="*/ 45243 w 8701208"/>
              <a:gd name="connsiteY35" fmla="*/ 3091014 h 4041255"/>
              <a:gd name="connsiteX36" fmla="*/ 0 w 8701208"/>
              <a:gd name="connsiteY36" fmla="*/ 2756649 h 4041255"/>
              <a:gd name="connsiteX37" fmla="*/ 98312 w 8701208"/>
              <a:gd name="connsiteY37" fmla="*/ 1763937 h 4041255"/>
              <a:gd name="connsiteX38" fmla="*/ 78922 w 8701208"/>
              <a:gd name="connsiteY38" fmla="*/ 2111223 h 4041255"/>
              <a:gd name="connsiteX39" fmla="*/ 8649991 w 8701208"/>
              <a:gd name="connsiteY39" fmla="*/ 2117726 h 4041255"/>
              <a:gd name="connsiteX40" fmla="*/ 8647117 w 8701208"/>
              <a:gd name="connsiteY40" fmla="*/ 1754412 h 4041255"/>
              <a:gd name="connsiteX41" fmla="*/ 98312 w 8701208"/>
              <a:gd name="connsiteY41" fmla="*/ 1763937 h 4041255"/>
              <a:gd name="connsiteX42" fmla="*/ 19731 w 8701208"/>
              <a:gd name="connsiteY42" fmla="*/ 0 h 4041255"/>
              <a:gd name="connsiteX43" fmla="*/ 8681477 w 8701208"/>
              <a:gd name="connsiteY43" fmla="*/ 0 h 4041255"/>
              <a:gd name="connsiteX44" fmla="*/ 8678267 w 8701208"/>
              <a:gd name="connsiteY44" fmla="*/ 2818561 h 4041255"/>
              <a:gd name="connsiteX45" fmla="*/ 5867 w 8701208"/>
              <a:gd name="connsiteY45" fmla="*/ 2756649 h 4041255"/>
              <a:gd name="connsiteX46" fmla="*/ 6243 w 8701208"/>
              <a:gd name="connsiteY46" fmla="*/ 2683170 h 4041255"/>
              <a:gd name="connsiteX47" fmla="*/ 19731 w 8701208"/>
              <a:gd name="connsiteY47" fmla="*/ 0 h 4041255"/>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678 w 8701208"/>
              <a:gd name="connsiteY5" fmla="*/ 3792709 h 4041255"/>
              <a:gd name="connsiteX6" fmla="*/ 8698743 w 8701208"/>
              <a:gd name="connsiteY6" fmla="*/ 3536365 h 4041255"/>
              <a:gd name="connsiteX7" fmla="*/ 8701208 w 8701208"/>
              <a:gd name="connsiteY7" fmla="*/ 3536365 h 4041255"/>
              <a:gd name="connsiteX8" fmla="*/ 8701208 w 8701208"/>
              <a:gd name="connsiteY8" fmla="*/ 3792709 h 4041255"/>
              <a:gd name="connsiteX9" fmla="*/ 8699994 w 8701208"/>
              <a:gd name="connsiteY9" fmla="*/ 3792709 h 4041255"/>
              <a:gd name="connsiteX10" fmla="*/ 8698743 w 8701208"/>
              <a:gd name="connsiteY10" fmla="*/ 3536365 h 4041255"/>
              <a:gd name="connsiteX11" fmla="*/ 0 w 8701208"/>
              <a:gd name="connsiteY11" fmla="*/ 3536365 h 4041255"/>
              <a:gd name="connsiteX12" fmla="*/ 1922 w 8701208"/>
              <a:gd name="connsiteY12" fmla="*/ 3536365 h 4041255"/>
              <a:gd name="connsiteX13" fmla="*/ 1821 w 8701208"/>
              <a:gd name="connsiteY13" fmla="*/ 3556685 h 4041255"/>
              <a:gd name="connsiteX14" fmla="*/ 848 w 8701208"/>
              <a:gd name="connsiteY14" fmla="*/ 3756438 h 4041255"/>
              <a:gd name="connsiteX15" fmla="*/ 678 w 8701208"/>
              <a:gd name="connsiteY15" fmla="*/ 3792709 h 4041255"/>
              <a:gd name="connsiteX16" fmla="*/ 0 w 8701208"/>
              <a:gd name="connsiteY16" fmla="*/ 3792709 h 4041255"/>
              <a:gd name="connsiteX17" fmla="*/ 0 w 8701208"/>
              <a:gd name="connsiteY17" fmla="*/ 3536365 h 4041255"/>
              <a:gd name="connsiteX18" fmla="*/ 123491 w 8701208"/>
              <a:gd name="connsiteY18" fmla="*/ 3107683 h 4041255"/>
              <a:gd name="connsiteX19" fmla="*/ 8696313 w 8701208"/>
              <a:gd name="connsiteY19" fmla="*/ 3038627 h 4041255"/>
              <a:gd name="connsiteX20" fmla="*/ 8698743 w 8701208"/>
              <a:gd name="connsiteY20" fmla="*/ 3536365 h 4041255"/>
              <a:gd name="connsiteX21" fmla="*/ 1922 w 8701208"/>
              <a:gd name="connsiteY21" fmla="*/ 3536365 h 4041255"/>
              <a:gd name="connsiteX22" fmla="*/ 2420 w 8701208"/>
              <a:gd name="connsiteY22" fmla="*/ 3436371 h 4041255"/>
              <a:gd name="connsiteX23" fmla="*/ 1422 w 8701208"/>
              <a:gd name="connsiteY23" fmla="*/ 3113836 h 4041255"/>
              <a:gd name="connsiteX24" fmla="*/ 123491 w 8701208"/>
              <a:gd name="connsiteY24" fmla="*/ 3107683 h 4041255"/>
              <a:gd name="connsiteX25" fmla="*/ 8694936 w 8701208"/>
              <a:gd name="connsiteY25" fmla="*/ 2756649 h 4041255"/>
              <a:gd name="connsiteX26" fmla="*/ 8701208 w 8701208"/>
              <a:gd name="connsiteY26" fmla="*/ 2756649 h 4041255"/>
              <a:gd name="connsiteX27" fmla="*/ 8682158 w 8701208"/>
              <a:gd name="connsiteY27" fmla="*/ 3207696 h 4041255"/>
              <a:gd name="connsiteX28" fmla="*/ 8686788 w 8701208"/>
              <a:gd name="connsiteY28" fmla="*/ 3200552 h 4041255"/>
              <a:gd name="connsiteX29" fmla="*/ 8694936 w 8701208"/>
              <a:gd name="connsiteY29" fmla="*/ 2756649 h 4041255"/>
              <a:gd name="connsiteX30" fmla="*/ 0 w 8701208"/>
              <a:gd name="connsiteY30" fmla="*/ 2756649 h 4041255"/>
              <a:gd name="connsiteX31" fmla="*/ 5867 w 8701208"/>
              <a:gd name="connsiteY31" fmla="*/ 2756649 h 4041255"/>
              <a:gd name="connsiteX32" fmla="*/ 5392 w 8701208"/>
              <a:gd name="connsiteY32" fmla="*/ 2849633 h 4041255"/>
              <a:gd name="connsiteX33" fmla="*/ 4576 w 8701208"/>
              <a:gd name="connsiteY33" fmla="*/ 3009502 h 4041255"/>
              <a:gd name="connsiteX34" fmla="*/ 71103 w 8701208"/>
              <a:gd name="connsiteY34" fmla="*/ 3107683 h 4041255"/>
              <a:gd name="connsiteX35" fmla="*/ 45243 w 8701208"/>
              <a:gd name="connsiteY35" fmla="*/ 3091014 h 4041255"/>
              <a:gd name="connsiteX36" fmla="*/ 0 w 8701208"/>
              <a:gd name="connsiteY36" fmla="*/ 2756649 h 4041255"/>
              <a:gd name="connsiteX37" fmla="*/ 98312 w 8701208"/>
              <a:gd name="connsiteY37" fmla="*/ 1763937 h 4041255"/>
              <a:gd name="connsiteX38" fmla="*/ 78922 w 8701208"/>
              <a:gd name="connsiteY38" fmla="*/ 2111223 h 4041255"/>
              <a:gd name="connsiteX39" fmla="*/ 8649991 w 8701208"/>
              <a:gd name="connsiteY39" fmla="*/ 2117726 h 4041255"/>
              <a:gd name="connsiteX40" fmla="*/ 8647117 w 8701208"/>
              <a:gd name="connsiteY40" fmla="*/ 1754412 h 4041255"/>
              <a:gd name="connsiteX41" fmla="*/ 98312 w 8701208"/>
              <a:gd name="connsiteY41" fmla="*/ 1763937 h 4041255"/>
              <a:gd name="connsiteX42" fmla="*/ 19731 w 8701208"/>
              <a:gd name="connsiteY42" fmla="*/ 0 h 4041255"/>
              <a:gd name="connsiteX43" fmla="*/ 8681477 w 8701208"/>
              <a:gd name="connsiteY43" fmla="*/ 0 h 4041255"/>
              <a:gd name="connsiteX44" fmla="*/ 8678267 w 8701208"/>
              <a:gd name="connsiteY44" fmla="*/ 2818561 h 4041255"/>
              <a:gd name="connsiteX45" fmla="*/ 5867 w 8701208"/>
              <a:gd name="connsiteY45" fmla="*/ 2756649 h 4041255"/>
              <a:gd name="connsiteX46" fmla="*/ 6243 w 8701208"/>
              <a:gd name="connsiteY46" fmla="*/ 2683170 h 4041255"/>
              <a:gd name="connsiteX47" fmla="*/ 19731 w 8701208"/>
              <a:gd name="connsiteY47" fmla="*/ 0 h 4041255"/>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678 w 8701208"/>
              <a:gd name="connsiteY5" fmla="*/ 3792709 h 4041255"/>
              <a:gd name="connsiteX6" fmla="*/ 8698743 w 8701208"/>
              <a:gd name="connsiteY6" fmla="*/ 3536365 h 4041255"/>
              <a:gd name="connsiteX7" fmla="*/ 8701208 w 8701208"/>
              <a:gd name="connsiteY7" fmla="*/ 3536365 h 4041255"/>
              <a:gd name="connsiteX8" fmla="*/ 8701208 w 8701208"/>
              <a:gd name="connsiteY8" fmla="*/ 3792709 h 4041255"/>
              <a:gd name="connsiteX9" fmla="*/ 8699994 w 8701208"/>
              <a:gd name="connsiteY9" fmla="*/ 3792709 h 4041255"/>
              <a:gd name="connsiteX10" fmla="*/ 8698743 w 8701208"/>
              <a:gd name="connsiteY10" fmla="*/ 3536365 h 4041255"/>
              <a:gd name="connsiteX11" fmla="*/ 0 w 8701208"/>
              <a:gd name="connsiteY11" fmla="*/ 3536365 h 4041255"/>
              <a:gd name="connsiteX12" fmla="*/ 1922 w 8701208"/>
              <a:gd name="connsiteY12" fmla="*/ 3536365 h 4041255"/>
              <a:gd name="connsiteX13" fmla="*/ 1821 w 8701208"/>
              <a:gd name="connsiteY13" fmla="*/ 3556685 h 4041255"/>
              <a:gd name="connsiteX14" fmla="*/ 848 w 8701208"/>
              <a:gd name="connsiteY14" fmla="*/ 3756438 h 4041255"/>
              <a:gd name="connsiteX15" fmla="*/ 678 w 8701208"/>
              <a:gd name="connsiteY15" fmla="*/ 3792709 h 4041255"/>
              <a:gd name="connsiteX16" fmla="*/ 0 w 8701208"/>
              <a:gd name="connsiteY16" fmla="*/ 3792709 h 4041255"/>
              <a:gd name="connsiteX17" fmla="*/ 0 w 8701208"/>
              <a:gd name="connsiteY17" fmla="*/ 3536365 h 4041255"/>
              <a:gd name="connsiteX18" fmla="*/ 123491 w 8701208"/>
              <a:gd name="connsiteY18" fmla="*/ 3107683 h 4041255"/>
              <a:gd name="connsiteX19" fmla="*/ 8677263 w 8701208"/>
              <a:gd name="connsiteY19" fmla="*/ 3198171 h 4041255"/>
              <a:gd name="connsiteX20" fmla="*/ 8698743 w 8701208"/>
              <a:gd name="connsiteY20" fmla="*/ 3536365 h 4041255"/>
              <a:gd name="connsiteX21" fmla="*/ 1922 w 8701208"/>
              <a:gd name="connsiteY21" fmla="*/ 3536365 h 4041255"/>
              <a:gd name="connsiteX22" fmla="*/ 2420 w 8701208"/>
              <a:gd name="connsiteY22" fmla="*/ 3436371 h 4041255"/>
              <a:gd name="connsiteX23" fmla="*/ 1422 w 8701208"/>
              <a:gd name="connsiteY23" fmla="*/ 3113836 h 4041255"/>
              <a:gd name="connsiteX24" fmla="*/ 123491 w 8701208"/>
              <a:gd name="connsiteY24" fmla="*/ 3107683 h 4041255"/>
              <a:gd name="connsiteX25" fmla="*/ 8694936 w 8701208"/>
              <a:gd name="connsiteY25" fmla="*/ 2756649 h 4041255"/>
              <a:gd name="connsiteX26" fmla="*/ 8701208 w 8701208"/>
              <a:gd name="connsiteY26" fmla="*/ 2756649 h 4041255"/>
              <a:gd name="connsiteX27" fmla="*/ 8682158 w 8701208"/>
              <a:gd name="connsiteY27" fmla="*/ 3207696 h 4041255"/>
              <a:gd name="connsiteX28" fmla="*/ 8686788 w 8701208"/>
              <a:gd name="connsiteY28" fmla="*/ 3200552 h 4041255"/>
              <a:gd name="connsiteX29" fmla="*/ 8694936 w 8701208"/>
              <a:gd name="connsiteY29" fmla="*/ 2756649 h 4041255"/>
              <a:gd name="connsiteX30" fmla="*/ 0 w 8701208"/>
              <a:gd name="connsiteY30" fmla="*/ 2756649 h 4041255"/>
              <a:gd name="connsiteX31" fmla="*/ 5867 w 8701208"/>
              <a:gd name="connsiteY31" fmla="*/ 2756649 h 4041255"/>
              <a:gd name="connsiteX32" fmla="*/ 5392 w 8701208"/>
              <a:gd name="connsiteY32" fmla="*/ 2849633 h 4041255"/>
              <a:gd name="connsiteX33" fmla="*/ 4576 w 8701208"/>
              <a:gd name="connsiteY33" fmla="*/ 3009502 h 4041255"/>
              <a:gd name="connsiteX34" fmla="*/ 71103 w 8701208"/>
              <a:gd name="connsiteY34" fmla="*/ 3107683 h 4041255"/>
              <a:gd name="connsiteX35" fmla="*/ 45243 w 8701208"/>
              <a:gd name="connsiteY35" fmla="*/ 3091014 h 4041255"/>
              <a:gd name="connsiteX36" fmla="*/ 0 w 8701208"/>
              <a:gd name="connsiteY36" fmla="*/ 2756649 h 4041255"/>
              <a:gd name="connsiteX37" fmla="*/ 98312 w 8701208"/>
              <a:gd name="connsiteY37" fmla="*/ 1763937 h 4041255"/>
              <a:gd name="connsiteX38" fmla="*/ 78922 w 8701208"/>
              <a:gd name="connsiteY38" fmla="*/ 2111223 h 4041255"/>
              <a:gd name="connsiteX39" fmla="*/ 8649991 w 8701208"/>
              <a:gd name="connsiteY39" fmla="*/ 2117726 h 4041255"/>
              <a:gd name="connsiteX40" fmla="*/ 8647117 w 8701208"/>
              <a:gd name="connsiteY40" fmla="*/ 1754412 h 4041255"/>
              <a:gd name="connsiteX41" fmla="*/ 98312 w 8701208"/>
              <a:gd name="connsiteY41" fmla="*/ 1763937 h 4041255"/>
              <a:gd name="connsiteX42" fmla="*/ 19731 w 8701208"/>
              <a:gd name="connsiteY42" fmla="*/ 0 h 4041255"/>
              <a:gd name="connsiteX43" fmla="*/ 8681477 w 8701208"/>
              <a:gd name="connsiteY43" fmla="*/ 0 h 4041255"/>
              <a:gd name="connsiteX44" fmla="*/ 8678267 w 8701208"/>
              <a:gd name="connsiteY44" fmla="*/ 2818561 h 4041255"/>
              <a:gd name="connsiteX45" fmla="*/ 5867 w 8701208"/>
              <a:gd name="connsiteY45" fmla="*/ 2756649 h 4041255"/>
              <a:gd name="connsiteX46" fmla="*/ 6243 w 8701208"/>
              <a:gd name="connsiteY46" fmla="*/ 2683170 h 4041255"/>
              <a:gd name="connsiteX47" fmla="*/ 19731 w 8701208"/>
              <a:gd name="connsiteY47" fmla="*/ 0 h 4041255"/>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678 w 8701208"/>
              <a:gd name="connsiteY5" fmla="*/ 3792709 h 4041255"/>
              <a:gd name="connsiteX6" fmla="*/ 8698743 w 8701208"/>
              <a:gd name="connsiteY6" fmla="*/ 3536365 h 4041255"/>
              <a:gd name="connsiteX7" fmla="*/ 8701208 w 8701208"/>
              <a:gd name="connsiteY7" fmla="*/ 3536365 h 4041255"/>
              <a:gd name="connsiteX8" fmla="*/ 8701208 w 8701208"/>
              <a:gd name="connsiteY8" fmla="*/ 3792709 h 4041255"/>
              <a:gd name="connsiteX9" fmla="*/ 8699994 w 8701208"/>
              <a:gd name="connsiteY9" fmla="*/ 3792709 h 4041255"/>
              <a:gd name="connsiteX10" fmla="*/ 8698743 w 8701208"/>
              <a:gd name="connsiteY10" fmla="*/ 3536365 h 4041255"/>
              <a:gd name="connsiteX11" fmla="*/ 0 w 8701208"/>
              <a:gd name="connsiteY11" fmla="*/ 3536365 h 4041255"/>
              <a:gd name="connsiteX12" fmla="*/ 1922 w 8701208"/>
              <a:gd name="connsiteY12" fmla="*/ 3536365 h 4041255"/>
              <a:gd name="connsiteX13" fmla="*/ 1821 w 8701208"/>
              <a:gd name="connsiteY13" fmla="*/ 3556685 h 4041255"/>
              <a:gd name="connsiteX14" fmla="*/ 848 w 8701208"/>
              <a:gd name="connsiteY14" fmla="*/ 3756438 h 4041255"/>
              <a:gd name="connsiteX15" fmla="*/ 678 w 8701208"/>
              <a:gd name="connsiteY15" fmla="*/ 3792709 h 4041255"/>
              <a:gd name="connsiteX16" fmla="*/ 0 w 8701208"/>
              <a:gd name="connsiteY16" fmla="*/ 3792709 h 4041255"/>
              <a:gd name="connsiteX17" fmla="*/ 0 w 8701208"/>
              <a:gd name="connsiteY17" fmla="*/ 3536365 h 4041255"/>
              <a:gd name="connsiteX18" fmla="*/ 118728 w 8701208"/>
              <a:gd name="connsiteY18" fmla="*/ 3160071 h 4041255"/>
              <a:gd name="connsiteX19" fmla="*/ 8677263 w 8701208"/>
              <a:gd name="connsiteY19" fmla="*/ 3198171 h 4041255"/>
              <a:gd name="connsiteX20" fmla="*/ 8698743 w 8701208"/>
              <a:gd name="connsiteY20" fmla="*/ 3536365 h 4041255"/>
              <a:gd name="connsiteX21" fmla="*/ 1922 w 8701208"/>
              <a:gd name="connsiteY21" fmla="*/ 3536365 h 4041255"/>
              <a:gd name="connsiteX22" fmla="*/ 2420 w 8701208"/>
              <a:gd name="connsiteY22" fmla="*/ 3436371 h 4041255"/>
              <a:gd name="connsiteX23" fmla="*/ 1422 w 8701208"/>
              <a:gd name="connsiteY23" fmla="*/ 3113836 h 4041255"/>
              <a:gd name="connsiteX24" fmla="*/ 118728 w 8701208"/>
              <a:gd name="connsiteY24" fmla="*/ 3160071 h 4041255"/>
              <a:gd name="connsiteX25" fmla="*/ 8694936 w 8701208"/>
              <a:gd name="connsiteY25" fmla="*/ 2756649 h 4041255"/>
              <a:gd name="connsiteX26" fmla="*/ 8701208 w 8701208"/>
              <a:gd name="connsiteY26" fmla="*/ 2756649 h 4041255"/>
              <a:gd name="connsiteX27" fmla="*/ 8682158 w 8701208"/>
              <a:gd name="connsiteY27" fmla="*/ 3207696 h 4041255"/>
              <a:gd name="connsiteX28" fmla="*/ 8686788 w 8701208"/>
              <a:gd name="connsiteY28" fmla="*/ 3200552 h 4041255"/>
              <a:gd name="connsiteX29" fmla="*/ 8694936 w 8701208"/>
              <a:gd name="connsiteY29" fmla="*/ 2756649 h 4041255"/>
              <a:gd name="connsiteX30" fmla="*/ 0 w 8701208"/>
              <a:gd name="connsiteY30" fmla="*/ 2756649 h 4041255"/>
              <a:gd name="connsiteX31" fmla="*/ 5867 w 8701208"/>
              <a:gd name="connsiteY31" fmla="*/ 2756649 h 4041255"/>
              <a:gd name="connsiteX32" fmla="*/ 5392 w 8701208"/>
              <a:gd name="connsiteY32" fmla="*/ 2849633 h 4041255"/>
              <a:gd name="connsiteX33" fmla="*/ 4576 w 8701208"/>
              <a:gd name="connsiteY33" fmla="*/ 3009502 h 4041255"/>
              <a:gd name="connsiteX34" fmla="*/ 71103 w 8701208"/>
              <a:gd name="connsiteY34" fmla="*/ 3107683 h 4041255"/>
              <a:gd name="connsiteX35" fmla="*/ 45243 w 8701208"/>
              <a:gd name="connsiteY35" fmla="*/ 3091014 h 4041255"/>
              <a:gd name="connsiteX36" fmla="*/ 0 w 8701208"/>
              <a:gd name="connsiteY36" fmla="*/ 2756649 h 4041255"/>
              <a:gd name="connsiteX37" fmla="*/ 98312 w 8701208"/>
              <a:gd name="connsiteY37" fmla="*/ 1763937 h 4041255"/>
              <a:gd name="connsiteX38" fmla="*/ 78922 w 8701208"/>
              <a:gd name="connsiteY38" fmla="*/ 2111223 h 4041255"/>
              <a:gd name="connsiteX39" fmla="*/ 8649991 w 8701208"/>
              <a:gd name="connsiteY39" fmla="*/ 2117726 h 4041255"/>
              <a:gd name="connsiteX40" fmla="*/ 8647117 w 8701208"/>
              <a:gd name="connsiteY40" fmla="*/ 1754412 h 4041255"/>
              <a:gd name="connsiteX41" fmla="*/ 98312 w 8701208"/>
              <a:gd name="connsiteY41" fmla="*/ 1763937 h 4041255"/>
              <a:gd name="connsiteX42" fmla="*/ 19731 w 8701208"/>
              <a:gd name="connsiteY42" fmla="*/ 0 h 4041255"/>
              <a:gd name="connsiteX43" fmla="*/ 8681477 w 8701208"/>
              <a:gd name="connsiteY43" fmla="*/ 0 h 4041255"/>
              <a:gd name="connsiteX44" fmla="*/ 8678267 w 8701208"/>
              <a:gd name="connsiteY44" fmla="*/ 2818561 h 4041255"/>
              <a:gd name="connsiteX45" fmla="*/ 5867 w 8701208"/>
              <a:gd name="connsiteY45" fmla="*/ 2756649 h 4041255"/>
              <a:gd name="connsiteX46" fmla="*/ 6243 w 8701208"/>
              <a:gd name="connsiteY46" fmla="*/ 2683170 h 4041255"/>
              <a:gd name="connsiteX47" fmla="*/ 19731 w 8701208"/>
              <a:gd name="connsiteY47" fmla="*/ 0 h 4041255"/>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678 w 8701208"/>
              <a:gd name="connsiteY5" fmla="*/ 3792709 h 4041255"/>
              <a:gd name="connsiteX6" fmla="*/ 8698743 w 8701208"/>
              <a:gd name="connsiteY6" fmla="*/ 3536365 h 4041255"/>
              <a:gd name="connsiteX7" fmla="*/ 8701208 w 8701208"/>
              <a:gd name="connsiteY7" fmla="*/ 3536365 h 4041255"/>
              <a:gd name="connsiteX8" fmla="*/ 8701208 w 8701208"/>
              <a:gd name="connsiteY8" fmla="*/ 3792709 h 4041255"/>
              <a:gd name="connsiteX9" fmla="*/ 8699994 w 8701208"/>
              <a:gd name="connsiteY9" fmla="*/ 3792709 h 4041255"/>
              <a:gd name="connsiteX10" fmla="*/ 8698743 w 8701208"/>
              <a:gd name="connsiteY10" fmla="*/ 3536365 h 4041255"/>
              <a:gd name="connsiteX11" fmla="*/ 0 w 8701208"/>
              <a:gd name="connsiteY11" fmla="*/ 3536365 h 4041255"/>
              <a:gd name="connsiteX12" fmla="*/ 1922 w 8701208"/>
              <a:gd name="connsiteY12" fmla="*/ 3536365 h 4041255"/>
              <a:gd name="connsiteX13" fmla="*/ 1821 w 8701208"/>
              <a:gd name="connsiteY13" fmla="*/ 3556685 h 4041255"/>
              <a:gd name="connsiteX14" fmla="*/ 848 w 8701208"/>
              <a:gd name="connsiteY14" fmla="*/ 3756438 h 4041255"/>
              <a:gd name="connsiteX15" fmla="*/ 678 w 8701208"/>
              <a:gd name="connsiteY15" fmla="*/ 3792709 h 4041255"/>
              <a:gd name="connsiteX16" fmla="*/ 0 w 8701208"/>
              <a:gd name="connsiteY16" fmla="*/ 3792709 h 4041255"/>
              <a:gd name="connsiteX17" fmla="*/ 0 w 8701208"/>
              <a:gd name="connsiteY17" fmla="*/ 3536365 h 4041255"/>
              <a:gd name="connsiteX18" fmla="*/ 121109 w 8701208"/>
              <a:gd name="connsiteY18" fmla="*/ 3179121 h 4041255"/>
              <a:gd name="connsiteX19" fmla="*/ 8677263 w 8701208"/>
              <a:gd name="connsiteY19" fmla="*/ 3198171 h 4041255"/>
              <a:gd name="connsiteX20" fmla="*/ 8698743 w 8701208"/>
              <a:gd name="connsiteY20" fmla="*/ 3536365 h 4041255"/>
              <a:gd name="connsiteX21" fmla="*/ 1922 w 8701208"/>
              <a:gd name="connsiteY21" fmla="*/ 3536365 h 4041255"/>
              <a:gd name="connsiteX22" fmla="*/ 2420 w 8701208"/>
              <a:gd name="connsiteY22" fmla="*/ 3436371 h 4041255"/>
              <a:gd name="connsiteX23" fmla="*/ 1422 w 8701208"/>
              <a:gd name="connsiteY23" fmla="*/ 3113836 h 4041255"/>
              <a:gd name="connsiteX24" fmla="*/ 121109 w 8701208"/>
              <a:gd name="connsiteY24" fmla="*/ 3179121 h 4041255"/>
              <a:gd name="connsiteX25" fmla="*/ 8694936 w 8701208"/>
              <a:gd name="connsiteY25" fmla="*/ 2756649 h 4041255"/>
              <a:gd name="connsiteX26" fmla="*/ 8701208 w 8701208"/>
              <a:gd name="connsiteY26" fmla="*/ 2756649 h 4041255"/>
              <a:gd name="connsiteX27" fmla="*/ 8682158 w 8701208"/>
              <a:gd name="connsiteY27" fmla="*/ 3207696 h 4041255"/>
              <a:gd name="connsiteX28" fmla="*/ 8686788 w 8701208"/>
              <a:gd name="connsiteY28" fmla="*/ 3200552 h 4041255"/>
              <a:gd name="connsiteX29" fmla="*/ 8694936 w 8701208"/>
              <a:gd name="connsiteY29" fmla="*/ 2756649 h 4041255"/>
              <a:gd name="connsiteX30" fmla="*/ 0 w 8701208"/>
              <a:gd name="connsiteY30" fmla="*/ 2756649 h 4041255"/>
              <a:gd name="connsiteX31" fmla="*/ 5867 w 8701208"/>
              <a:gd name="connsiteY31" fmla="*/ 2756649 h 4041255"/>
              <a:gd name="connsiteX32" fmla="*/ 5392 w 8701208"/>
              <a:gd name="connsiteY32" fmla="*/ 2849633 h 4041255"/>
              <a:gd name="connsiteX33" fmla="*/ 4576 w 8701208"/>
              <a:gd name="connsiteY33" fmla="*/ 3009502 h 4041255"/>
              <a:gd name="connsiteX34" fmla="*/ 71103 w 8701208"/>
              <a:gd name="connsiteY34" fmla="*/ 3107683 h 4041255"/>
              <a:gd name="connsiteX35" fmla="*/ 45243 w 8701208"/>
              <a:gd name="connsiteY35" fmla="*/ 3091014 h 4041255"/>
              <a:gd name="connsiteX36" fmla="*/ 0 w 8701208"/>
              <a:gd name="connsiteY36" fmla="*/ 2756649 h 4041255"/>
              <a:gd name="connsiteX37" fmla="*/ 98312 w 8701208"/>
              <a:gd name="connsiteY37" fmla="*/ 1763937 h 4041255"/>
              <a:gd name="connsiteX38" fmla="*/ 78922 w 8701208"/>
              <a:gd name="connsiteY38" fmla="*/ 2111223 h 4041255"/>
              <a:gd name="connsiteX39" fmla="*/ 8649991 w 8701208"/>
              <a:gd name="connsiteY39" fmla="*/ 2117726 h 4041255"/>
              <a:gd name="connsiteX40" fmla="*/ 8647117 w 8701208"/>
              <a:gd name="connsiteY40" fmla="*/ 1754412 h 4041255"/>
              <a:gd name="connsiteX41" fmla="*/ 98312 w 8701208"/>
              <a:gd name="connsiteY41" fmla="*/ 1763937 h 4041255"/>
              <a:gd name="connsiteX42" fmla="*/ 19731 w 8701208"/>
              <a:gd name="connsiteY42" fmla="*/ 0 h 4041255"/>
              <a:gd name="connsiteX43" fmla="*/ 8681477 w 8701208"/>
              <a:gd name="connsiteY43" fmla="*/ 0 h 4041255"/>
              <a:gd name="connsiteX44" fmla="*/ 8678267 w 8701208"/>
              <a:gd name="connsiteY44" fmla="*/ 2818561 h 4041255"/>
              <a:gd name="connsiteX45" fmla="*/ 5867 w 8701208"/>
              <a:gd name="connsiteY45" fmla="*/ 2756649 h 4041255"/>
              <a:gd name="connsiteX46" fmla="*/ 6243 w 8701208"/>
              <a:gd name="connsiteY46" fmla="*/ 2683170 h 4041255"/>
              <a:gd name="connsiteX47" fmla="*/ 19731 w 8701208"/>
              <a:gd name="connsiteY47" fmla="*/ 0 h 4041255"/>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678 w 8701208"/>
              <a:gd name="connsiteY5" fmla="*/ 3792709 h 4041255"/>
              <a:gd name="connsiteX6" fmla="*/ 8698743 w 8701208"/>
              <a:gd name="connsiteY6" fmla="*/ 3536365 h 4041255"/>
              <a:gd name="connsiteX7" fmla="*/ 8701208 w 8701208"/>
              <a:gd name="connsiteY7" fmla="*/ 3536365 h 4041255"/>
              <a:gd name="connsiteX8" fmla="*/ 8701208 w 8701208"/>
              <a:gd name="connsiteY8" fmla="*/ 3792709 h 4041255"/>
              <a:gd name="connsiteX9" fmla="*/ 8699994 w 8701208"/>
              <a:gd name="connsiteY9" fmla="*/ 3792709 h 4041255"/>
              <a:gd name="connsiteX10" fmla="*/ 8698743 w 8701208"/>
              <a:gd name="connsiteY10" fmla="*/ 3536365 h 4041255"/>
              <a:gd name="connsiteX11" fmla="*/ 0 w 8701208"/>
              <a:gd name="connsiteY11" fmla="*/ 3536365 h 4041255"/>
              <a:gd name="connsiteX12" fmla="*/ 1922 w 8701208"/>
              <a:gd name="connsiteY12" fmla="*/ 3536365 h 4041255"/>
              <a:gd name="connsiteX13" fmla="*/ 1821 w 8701208"/>
              <a:gd name="connsiteY13" fmla="*/ 3556685 h 4041255"/>
              <a:gd name="connsiteX14" fmla="*/ 848 w 8701208"/>
              <a:gd name="connsiteY14" fmla="*/ 3756438 h 4041255"/>
              <a:gd name="connsiteX15" fmla="*/ 678 w 8701208"/>
              <a:gd name="connsiteY15" fmla="*/ 3792709 h 4041255"/>
              <a:gd name="connsiteX16" fmla="*/ 0 w 8701208"/>
              <a:gd name="connsiteY16" fmla="*/ 3792709 h 4041255"/>
              <a:gd name="connsiteX17" fmla="*/ 0 w 8701208"/>
              <a:gd name="connsiteY17" fmla="*/ 3536365 h 4041255"/>
              <a:gd name="connsiteX18" fmla="*/ 123490 w 8701208"/>
              <a:gd name="connsiteY18" fmla="*/ 3193409 h 4041255"/>
              <a:gd name="connsiteX19" fmla="*/ 8677263 w 8701208"/>
              <a:gd name="connsiteY19" fmla="*/ 3198171 h 4041255"/>
              <a:gd name="connsiteX20" fmla="*/ 8698743 w 8701208"/>
              <a:gd name="connsiteY20" fmla="*/ 3536365 h 4041255"/>
              <a:gd name="connsiteX21" fmla="*/ 1922 w 8701208"/>
              <a:gd name="connsiteY21" fmla="*/ 3536365 h 4041255"/>
              <a:gd name="connsiteX22" fmla="*/ 2420 w 8701208"/>
              <a:gd name="connsiteY22" fmla="*/ 3436371 h 4041255"/>
              <a:gd name="connsiteX23" fmla="*/ 1422 w 8701208"/>
              <a:gd name="connsiteY23" fmla="*/ 3113836 h 4041255"/>
              <a:gd name="connsiteX24" fmla="*/ 123490 w 8701208"/>
              <a:gd name="connsiteY24" fmla="*/ 3193409 h 4041255"/>
              <a:gd name="connsiteX25" fmla="*/ 8694936 w 8701208"/>
              <a:gd name="connsiteY25" fmla="*/ 2756649 h 4041255"/>
              <a:gd name="connsiteX26" fmla="*/ 8701208 w 8701208"/>
              <a:gd name="connsiteY26" fmla="*/ 2756649 h 4041255"/>
              <a:gd name="connsiteX27" fmla="*/ 8682158 w 8701208"/>
              <a:gd name="connsiteY27" fmla="*/ 3207696 h 4041255"/>
              <a:gd name="connsiteX28" fmla="*/ 8686788 w 8701208"/>
              <a:gd name="connsiteY28" fmla="*/ 3200552 h 4041255"/>
              <a:gd name="connsiteX29" fmla="*/ 8694936 w 8701208"/>
              <a:gd name="connsiteY29" fmla="*/ 2756649 h 4041255"/>
              <a:gd name="connsiteX30" fmla="*/ 0 w 8701208"/>
              <a:gd name="connsiteY30" fmla="*/ 2756649 h 4041255"/>
              <a:gd name="connsiteX31" fmla="*/ 5867 w 8701208"/>
              <a:gd name="connsiteY31" fmla="*/ 2756649 h 4041255"/>
              <a:gd name="connsiteX32" fmla="*/ 5392 w 8701208"/>
              <a:gd name="connsiteY32" fmla="*/ 2849633 h 4041255"/>
              <a:gd name="connsiteX33" fmla="*/ 4576 w 8701208"/>
              <a:gd name="connsiteY33" fmla="*/ 3009502 h 4041255"/>
              <a:gd name="connsiteX34" fmla="*/ 71103 w 8701208"/>
              <a:gd name="connsiteY34" fmla="*/ 3107683 h 4041255"/>
              <a:gd name="connsiteX35" fmla="*/ 45243 w 8701208"/>
              <a:gd name="connsiteY35" fmla="*/ 3091014 h 4041255"/>
              <a:gd name="connsiteX36" fmla="*/ 0 w 8701208"/>
              <a:gd name="connsiteY36" fmla="*/ 2756649 h 4041255"/>
              <a:gd name="connsiteX37" fmla="*/ 98312 w 8701208"/>
              <a:gd name="connsiteY37" fmla="*/ 1763937 h 4041255"/>
              <a:gd name="connsiteX38" fmla="*/ 78922 w 8701208"/>
              <a:gd name="connsiteY38" fmla="*/ 2111223 h 4041255"/>
              <a:gd name="connsiteX39" fmla="*/ 8649991 w 8701208"/>
              <a:gd name="connsiteY39" fmla="*/ 2117726 h 4041255"/>
              <a:gd name="connsiteX40" fmla="*/ 8647117 w 8701208"/>
              <a:gd name="connsiteY40" fmla="*/ 1754412 h 4041255"/>
              <a:gd name="connsiteX41" fmla="*/ 98312 w 8701208"/>
              <a:gd name="connsiteY41" fmla="*/ 1763937 h 4041255"/>
              <a:gd name="connsiteX42" fmla="*/ 19731 w 8701208"/>
              <a:gd name="connsiteY42" fmla="*/ 0 h 4041255"/>
              <a:gd name="connsiteX43" fmla="*/ 8681477 w 8701208"/>
              <a:gd name="connsiteY43" fmla="*/ 0 h 4041255"/>
              <a:gd name="connsiteX44" fmla="*/ 8678267 w 8701208"/>
              <a:gd name="connsiteY44" fmla="*/ 2818561 h 4041255"/>
              <a:gd name="connsiteX45" fmla="*/ 5867 w 8701208"/>
              <a:gd name="connsiteY45" fmla="*/ 2756649 h 4041255"/>
              <a:gd name="connsiteX46" fmla="*/ 6243 w 8701208"/>
              <a:gd name="connsiteY46" fmla="*/ 2683170 h 4041255"/>
              <a:gd name="connsiteX47" fmla="*/ 19731 w 8701208"/>
              <a:gd name="connsiteY47" fmla="*/ 0 h 4041255"/>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678 w 8701208"/>
              <a:gd name="connsiteY5" fmla="*/ 3792709 h 4041255"/>
              <a:gd name="connsiteX6" fmla="*/ 8698743 w 8701208"/>
              <a:gd name="connsiteY6" fmla="*/ 3536365 h 4041255"/>
              <a:gd name="connsiteX7" fmla="*/ 8701208 w 8701208"/>
              <a:gd name="connsiteY7" fmla="*/ 3536365 h 4041255"/>
              <a:gd name="connsiteX8" fmla="*/ 8701208 w 8701208"/>
              <a:gd name="connsiteY8" fmla="*/ 3792709 h 4041255"/>
              <a:gd name="connsiteX9" fmla="*/ 8699994 w 8701208"/>
              <a:gd name="connsiteY9" fmla="*/ 3792709 h 4041255"/>
              <a:gd name="connsiteX10" fmla="*/ 8698743 w 8701208"/>
              <a:gd name="connsiteY10" fmla="*/ 3536365 h 4041255"/>
              <a:gd name="connsiteX11" fmla="*/ 0 w 8701208"/>
              <a:gd name="connsiteY11" fmla="*/ 3536365 h 4041255"/>
              <a:gd name="connsiteX12" fmla="*/ 1922 w 8701208"/>
              <a:gd name="connsiteY12" fmla="*/ 3536365 h 4041255"/>
              <a:gd name="connsiteX13" fmla="*/ 1821 w 8701208"/>
              <a:gd name="connsiteY13" fmla="*/ 3556685 h 4041255"/>
              <a:gd name="connsiteX14" fmla="*/ 848 w 8701208"/>
              <a:gd name="connsiteY14" fmla="*/ 3756438 h 4041255"/>
              <a:gd name="connsiteX15" fmla="*/ 678 w 8701208"/>
              <a:gd name="connsiteY15" fmla="*/ 3792709 h 4041255"/>
              <a:gd name="connsiteX16" fmla="*/ 0 w 8701208"/>
              <a:gd name="connsiteY16" fmla="*/ 3792709 h 4041255"/>
              <a:gd name="connsiteX17" fmla="*/ 0 w 8701208"/>
              <a:gd name="connsiteY17" fmla="*/ 3536365 h 4041255"/>
              <a:gd name="connsiteX18" fmla="*/ 123490 w 8701208"/>
              <a:gd name="connsiteY18" fmla="*/ 3193409 h 4041255"/>
              <a:gd name="connsiteX19" fmla="*/ 8677263 w 8701208"/>
              <a:gd name="connsiteY19" fmla="*/ 3198171 h 4041255"/>
              <a:gd name="connsiteX20" fmla="*/ 8698743 w 8701208"/>
              <a:gd name="connsiteY20" fmla="*/ 3536365 h 4041255"/>
              <a:gd name="connsiteX21" fmla="*/ 1922 w 8701208"/>
              <a:gd name="connsiteY21" fmla="*/ 3536365 h 4041255"/>
              <a:gd name="connsiteX22" fmla="*/ 2420 w 8701208"/>
              <a:gd name="connsiteY22" fmla="*/ 3436371 h 4041255"/>
              <a:gd name="connsiteX23" fmla="*/ 1422 w 8701208"/>
              <a:gd name="connsiteY23" fmla="*/ 3113836 h 4041255"/>
              <a:gd name="connsiteX24" fmla="*/ 123490 w 8701208"/>
              <a:gd name="connsiteY24" fmla="*/ 3193409 h 4041255"/>
              <a:gd name="connsiteX25" fmla="*/ 8694936 w 8701208"/>
              <a:gd name="connsiteY25" fmla="*/ 2756649 h 4041255"/>
              <a:gd name="connsiteX26" fmla="*/ 8701208 w 8701208"/>
              <a:gd name="connsiteY26" fmla="*/ 2756649 h 4041255"/>
              <a:gd name="connsiteX27" fmla="*/ 8682158 w 8701208"/>
              <a:gd name="connsiteY27" fmla="*/ 3207696 h 4041255"/>
              <a:gd name="connsiteX28" fmla="*/ 8686788 w 8701208"/>
              <a:gd name="connsiteY28" fmla="*/ 3200552 h 4041255"/>
              <a:gd name="connsiteX29" fmla="*/ 8694936 w 8701208"/>
              <a:gd name="connsiteY29" fmla="*/ 2756649 h 4041255"/>
              <a:gd name="connsiteX30" fmla="*/ 0 w 8701208"/>
              <a:gd name="connsiteY30" fmla="*/ 2756649 h 4041255"/>
              <a:gd name="connsiteX31" fmla="*/ 5867 w 8701208"/>
              <a:gd name="connsiteY31" fmla="*/ 2756649 h 4041255"/>
              <a:gd name="connsiteX32" fmla="*/ 5392 w 8701208"/>
              <a:gd name="connsiteY32" fmla="*/ 2849633 h 4041255"/>
              <a:gd name="connsiteX33" fmla="*/ 4576 w 8701208"/>
              <a:gd name="connsiteY33" fmla="*/ 3009502 h 4041255"/>
              <a:gd name="connsiteX34" fmla="*/ 71103 w 8701208"/>
              <a:gd name="connsiteY34" fmla="*/ 3107683 h 4041255"/>
              <a:gd name="connsiteX35" fmla="*/ 45243 w 8701208"/>
              <a:gd name="connsiteY35" fmla="*/ 3091014 h 4041255"/>
              <a:gd name="connsiteX36" fmla="*/ 0 w 8701208"/>
              <a:gd name="connsiteY36" fmla="*/ 2756649 h 4041255"/>
              <a:gd name="connsiteX37" fmla="*/ 98312 w 8701208"/>
              <a:gd name="connsiteY37" fmla="*/ 1763937 h 4041255"/>
              <a:gd name="connsiteX38" fmla="*/ 78922 w 8701208"/>
              <a:gd name="connsiteY38" fmla="*/ 2111223 h 4041255"/>
              <a:gd name="connsiteX39" fmla="*/ 8649991 w 8701208"/>
              <a:gd name="connsiteY39" fmla="*/ 2117726 h 4041255"/>
              <a:gd name="connsiteX40" fmla="*/ 8647117 w 8701208"/>
              <a:gd name="connsiteY40" fmla="*/ 1754412 h 4041255"/>
              <a:gd name="connsiteX41" fmla="*/ 98312 w 8701208"/>
              <a:gd name="connsiteY41" fmla="*/ 1763937 h 4041255"/>
              <a:gd name="connsiteX42" fmla="*/ 19731 w 8701208"/>
              <a:gd name="connsiteY42" fmla="*/ 0 h 4041255"/>
              <a:gd name="connsiteX43" fmla="*/ 8681477 w 8701208"/>
              <a:gd name="connsiteY43" fmla="*/ 0 h 4041255"/>
              <a:gd name="connsiteX44" fmla="*/ 8673504 w 8701208"/>
              <a:gd name="connsiteY44" fmla="*/ 2832848 h 4041255"/>
              <a:gd name="connsiteX45" fmla="*/ 5867 w 8701208"/>
              <a:gd name="connsiteY45" fmla="*/ 2756649 h 4041255"/>
              <a:gd name="connsiteX46" fmla="*/ 6243 w 8701208"/>
              <a:gd name="connsiteY46" fmla="*/ 2683170 h 4041255"/>
              <a:gd name="connsiteX47" fmla="*/ 19731 w 8701208"/>
              <a:gd name="connsiteY47" fmla="*/ 0 h 4041255"/>
              <a:gd name="connsiteX0" fmla="*/ 678 w 8701208"/>
              <a:gd name="connsiteY0" fmla="*/ 3792709 h 4041255"/>
              <a:gd name="connsiteX1" fmla="*/ 8699994 w 8701208"/>
              <a:gd name="connsiteY1" fmla="*/ 3792709 h 4041255"/>
              <a:gd name="connsiteX2" fmla="*/ 8701208 w 8701208"/>
              <a:gd name="connsiteY2" fmla="*/ 4041255 h 4041255"/>
              <a:gd name="connsiteX3" fmla="*/ 0 w 8701208"/>
              <a:gd name="connsiteY3" fmla="*/ 3955530 h 4041255"/>
              <a:gd name="connsiteX4" fmla="*/ 488 w 8701208"/>
              <a:gd name="connsiteY4" fmla="*/ 3833241 h 4041255"/>
              <a:gd name="connsiteX5" fmla="*/ 678 w 8701208"/>
              <a:gd name="connsiteY5" fmla="*/ 3792709 h 4041255"/>
              <a:gd name="connsiteX6" fmla="*/ 8698743 w 8701208"/>
              <a:gd name="connsiteY6" fmla="*/ 3536365 h 4041255"/>
              <a:gd name="connsiteX7" fmla="*/ 8701208 w 8701208"/>
              <a:gd name="connsiteY7" fmla="*/ 3536365 h 4041255"/>
              <a:gd name="connsiteX8" fmla="*/ 8701208 w 8701208"/>
              <a:gd name="connsiteY8" fmla="*/ 3792709 h 4041255"/>
              <a:gd name="connsiteX9" fmla="*/ 8699994 w 8701208"/>
              <a:gd name="connsiteY9" fmla="*/ 3792709 h 4041255"/>
              <a:gd name="connsiteX10" fmla="*/ 8698743 w 8701208"/>
              <a:gd name="connsiteY10" fmla="*/ 3536365 h 4041255"/>
              <a:gd name="connsiteX11" fmla="*/ 0 w 8701208"/>
              <a:gd name="connsiteY11" fmla="*/ 3536365 h 4041255"/>
              <a:gd name="connsiteX12" fmla="*/ 1922 w 8701208"/>
              <a:gd name="connsiteY12" fmla="*/ 3536365 h 4041255"/>
              <a:gd name="connsiteX13" fmla="*/ 1821 w 8701208"/>
              <a:gd name="connsiteY13" fmla="*/ 3556685 h 4041255"/>
              <a:gd name="connsiteX14" fmla="*/ 848 w 8701208"/>
              <a:gd name="connsiteY14" fmla="*/ 3756438 h 4041255"/>
              <a:gd name="connsiteX15" fmla="*/ 678 w 8701208"/>
              <a:gd name="connsiteY15" fmla="*/ 3792709 h 4041255"/>
              <a:gd name="connsiteX16" fmla="*/ 0 w 8701208"/>
              <a:gd name="connsiteY16" fmla="*/ 3792709 h 4041255"/>
              <a:gd name="connsiteX17" fmla="*/ 0 w 8701208"/>
              <a:gd name="connsiteY17" fmla="*/ 3536365 h 4041255"/>
              <a:gd name="connsiteX18" fmla="*/ 123490 w 8701208"/>
              <a:gd name="connsiteY18" fmla="*/ 3193409 h 4041255"/>
              <a:gd name="connsiteX19" fmla="*/ 8677263 w 8701208"/>
              <a:gd name="connsiteY19" fmla="*/ 3198171 h 4041255"/>
              <a:gd name="connsiteX20" fmla="*/ 8698743 w 8701208"/>
              <a:gd name="connsiteY20" fmla="*/ 3536365 h 4041255"/>
              <a:gd name="connsiteX21" fmla="*/ 1922 w 8701208"/>
              <a:gd name="connsiteY21" fmla="*/ 3536365 h 4041255"/>
              <a:gd name="connsiteX22" fmla="*/ 2420 w 8701208"/>
              <a:gd name="connsiteY22" fmla="*/ 3436371 h 4041255"/>
              <a:gd name="connsiteX23" fmla="*/ 1422 w 8701208"/>
              <a:gd name="connsiteY23" fmla="*/ 3113836 h 4041255"/>
              <a:gd name="connsiteX24" fmla="*/ 123490 w 8701208"/>
              <a:gd name="connsiteY24" fmla="*/ 3193409 h 4041255"/>
              <a:gd name="connsiteX25" fmla="*/ 8694936 w 8701208"/>
              <a:gd name="connsiteY25" fmla="*/ 2756649 h 4041255"/>
              <a:gd name="connsiteX26" fmla="*/ 8701208 w 8701208"/>
              <a:gd name="connsiteY26" fmla="*/ 2756649 h 4041255"/>
              <a:gd name="connsiteX27" fmla="*/ 8682158 w 8701208"/>
              <a:gd name="connsiteY27" fmla="*/ 3207696 h 4041255"/>
              <a:gd name="connsiteX28" fmla="*/ 8686788 w 8701208"/>
              <a:gd name="connsiteY28" fmla="*/ 3200552 h 4041255"/>
              <a:gd name="connsiteX29" fmla="*/ 8694936 w 8701208"/>
              <a:gd name="connsiteY29" fmla="*/ 2756649 h 4041255"/>
              <a:gd name="connsiteX30" fmla="*/ 0 w 8701208"/>
              <a:gd name="connsiteY30" fmla="*/ 2756649 h 4041255"/>
              <a:gd name="connsiteX31" fmla="*/ 5867 w 8701208"/>
              <a:gd name="connsiteY31" fmla="*/ 2756649 h 4041255"/>
              <a:gd name="connsiteX32" fmla="*/ 5392 w 8701208"/>
              <a:gd name="connsiteY32" fmla="*/ 2849633 h 4041255"/>
              <a:gd name="connsiteX33" fmla="*/ 4576 w 8701208"/>
              <a:gd name="connsiteY33" fmla="*/ 3009502 h 4041255"/>
              <a:gd name="connsiteX34" fmla="*/ 71103 w 8701208"/>
              <a:gd name="connsiteY34" fmla="*/ 3107683 h 4041255"/>
              <a:gd name="connsiteX35" fmla="*/ 45243 w 8701208"/>
              <a:gd name="connsiteY35" fmla="*/ 3091014 h 4041255"/>
              <a:gd name="connsiteX36" fmla="*/ 0 w 8701208"/>
              <a:gd name="connsiteY36" fmla="*/ 2756649 h 4041255"/>
              <a:gd name="connsiteX37" fmla="*/ 98312 w 8701208"/>
              <a:gd name="connsiteY37" fmla="*/ 1763937 h 4041255"/>
              <a:gd name="connsiteX38" fmla="*/ 78922 w 8701208"/>
              <a:gd name="connsiteY38" fmla="*/ 2111223 h 4041255"/>
              <a:gd name="connsiteX39" fmla="*/ 8649991 w 8701208"/>
              <a:gd name="connsiteY39" fmla="*/ 2117726 h 4041255"/>
              <a:gd name="connsiteX40" fmla="*/ 8647117 w 8701208"/>
              <a:gd name="connsiteY40" fmla="*/ 1754412 h 4041255"/>
              <a:gd name="connsiteX41" fmla="*/ 98312 w 8701208"/>
              <a:gd name="connsiteY41" fmla="*/ 1763937 h 4041255"/>
              <a:gd name="connsiteX42" fmla="*/ 19731 w 8701208"/>
              <a:gd name="connsiteY42" fmla="*/ 0 h 4041255"/>
              <a:gd name="connsiteX43" fmla="*/ 8681477 w 8701208"/>
              <a:gd name="connsiteY43" fmla="*/ 0 h 4041255"/>
              <a:gd name="connsiteX44" fmla="*/ 8673504 w 8701208"/>
              <a:gd name="connsiteY44" fmla="*/ 2832848 h 4041255"/>
              <a:gd name="connsiteX45" fmla="*/ 20154 w 8701208"/>
              <a:gd name="connsiteY45" fmla="*/ 2880474 h 4041255"/>
              <a:gd name="connsiteX46" fmla="*/ 6243 w 8701208"/>
              <a:gd name="connsiteY46" fmla="*/ 2683170 h 4041255"/>
              <a:gd name="connsiteX47" fmla="*/ 19731 w 8701208"/>
              <a:gd name="connsiteY47" fmla="*/ 0 h 4041255"/>
              <a:gd name="connsiteX0" fmla="*/ 678 w 8709519"/>
              <a:gd name="connsiteY0" fmla="*/ 3792709 h 4041255"/>
              <a:gd name="connsiteX1" fmla="*/ 8699994 w 8709519"/>
              <a:gd name="connsiteY1" fmla="*/ 3792709 h 4041255"/>
              <a:gd name="connsiteX2" fmla="*/ 8701208 w 8709519"/>
              <a:gd name="connsiteY2" fmla="*/ 4041255 h 4041255"/>
              <a:gd name="connsiteX3" fmla="*/ 0 w 8709519"/>
              <a:gd name="connsiteY3" fmla="*/ 3955530 h 4041255"/>
              <a:gd name="connsiteX4" fmla="*/ 488 w 8709519"/>
              <a:gd name="connsiteY4" fmla="*/ 3833241 h 4041255"/>
              <a:gd name="connsiteX5" fmla="*/ 678 w 8709519"/>
              <a:gd name="connsiteY5" fmla="*/ 3792709 h 4041255"/>
              <a:gd name="connsiteX6" fmla="*/ 8698743 w 8709519"/>
              <a:gd name="connsiteY6" fmla="*/ 3536365 h 4041255"/>
              <a:gd name="connsiteX7" fmla="*/ 8701208 w 8709519"/>
              <a:gd name="connsiteY7" fmla="*/ 3536365 h 4041255"/>
              <a:gd name="connsiteX8" fmla="*/ 8701208 w 8709519"/>
              <a:gd name="connsiteY8" fmla="*/ 3792709 h 4041255"/>
              <a:gd name="connsiteX9" fmla="*/ 8709519 w 8709519"/>
              <a:gd name="connsiteY9" fmla="*/ 3916534 h 4041255"/>
              <a:gd name="connsiteX10" fmla="*/ 8698743 w 8709519"/>
              <a:gd name="connsiteY10" fmla="*/ 3536365 h 4041255"/>
              <a:gd name="connsiteX11" fmla="*/ 0 w 8709519"/>
              <a:gd name="connsiteY11" fmla="*/ 3536365 h 4041255"/>
              <a:gd name="connsiteX12" fmla="*/ 1922 w 8709519"/>
              <a:gd name="connsiteY12" fmla="*/ 3536365 h 4041255"/>
              <a:gd name="connsiteX13" fmla="*/ 1821 w 8709519"/>
              <a:gd name="connsiteY13" fmla="*/ 3556685 h 4041255"/>
              <a:gd name="connsiteX14" fmla="*/ 848 w 8709519"/>
              <a:gd name="connsiteY14" fmla="*/ 3756438 h 4041255"/>
              <a:gd name="connsiteX15" fmla="*/ 678 w 8709519"/>
              <a:gd name="connsiteY15" fmla="*/ 3792709 h 4041255"/>
              <a:gd name="connsiteX16" fmla="*/ 0 w 8709519"/>
              <a:gd name="connsiteY16" fmla="*/ 3792709 h 4041255"/>
              <a:gd name="connsiteX17" fmla="*/ 0 w 8709519"/>
              <a:gd name="connsiteY17" fmla="*/ 3536365 h 4041255"/>
              <a:gd name="connsiteX18" fmla="*/ 123490 w 8709519"/>
              <a:gd name="connsiteY18" fmla="*/ 3193409 h 4041255"/>
              <a:gd name="connsiteX19" fmla="*/ 8677263 w 8709519"/>
              <a:gd name="connsiteY19" fmla="*/ 3198171 h 4041255"/>
              <a:gd name="connsiteX20" fmla="*/ 8698743 w 8709519"/>
              <a:gd name="connsiteY20" fmla="*/ 3536365 h 4041255"/>
              <a:gd name="connsiteX21" fmla="*/ 1922 w 8709519"/>
              <a:gd name="connsiteY21" fmla="*/ 3536365 h 4041255"/>
              <a:gd name="connsiteX22" fmla="*/ 2420 w 8709519"/>
              <a:gd name="connsiteY22" fmla="*/ 3436371 h 4041255"/>
              <a:gd name="connsiteX23" fmla="*/ 1422 w 8709519"/>
              <a:gd name="connsiteY23" fmla="*/ 3113836 h 4041255"/>
              <a:gd name="connsiteX24" fmla="*/ 123490 w 8709519"/>
              <a:gd name="connsiteY24" fmla="*/ 3193409 h 4041255"/>
              <a:gd name="connsiteX25" fmla="*/ 8694936 w 8709519"/>
              <a:gd name="connsiteY25" fmla="*/ 2756649 h 4041255"/>
              <a:gd name="connsiteX26" fmla="*/ 8701208 w 8709519"/>
              <a:gd name="connsiteY26" fmla="*/ 2756649 h 4041255"/>
              <a:gd name="connsiteX27" fmla="*/ 8682158 w 8709519"/>
              <a:gd name="connsiteY27" fmla="*/ 3207696 h 4041255"/>
              <a:gd name="connsiteX28" fmla="*/ 8686788 w 8709519"/>
              <a:gd name="connsiteY28" fmla="*/ 3200552 h 4041255"/>
              <a:gd name="connsiteX29" fmla="*/ 8694936 w 8709519"/>
              <a:gd name="connsiteY29" fmla="*/ 2756649 h 4041255"/>
              <a:gd name="connsiteX30" fmla="*/ 0 w 8709519"/>
              <a:gd name="connsiteY30" fmla="*/ 2756649 h 4041255"/>
              <a:gd name="connsiteX31" fmla="*/ 5867 w 8709519"/>
              <a:gd name="connsiteY31" fmla="*/ 2756649 h 4041255"/>
              <a:gd name="connsiteX32" fmla="*/ 5392 w 8709519"/>
              <a:gd name="connsiteY32" fmla="*/ 2849633 h 4041255"/>
              <a:gd name="connsiteX33" fmla="*/ 4576 w 8709519"/>
              <a:gd name="connsiteY33" fmla="*/ 3009502 h 4041255"/>
              <a:gd name="connsiteX34" fmla="*/ 71103 w 8709519"/>
              <a:gd name="connsiteY34" fmla="*/ 3107683 h 4041255"/>
              <a:gd name="connsiteX35" fmla="*/ 45243 w 8709519"/>
              <a:gd name="connsiteY35" fmla="*/ 3091014 h 4041255"/>
              <a:gd name="connsiteX36" fmla="*/ 0 w 8709519"/>
              <a:gd name="connsiteY36" fmla="*/ 2756649 h 4041255"/>
              <a:gd name="connsiteX37" fmla="*/ 98312 w 8709519"/>
              <a:gd name="connsiteY37" fmla="*/ 1763937 h 4041255"/>
              <a:gd name="connsiteX38" fmla="*/ 78922 w 8709519"/>
              <a:gd name="connsiteY38" fmla="*/ 2111223 h 4041255"/>
              <a:gd name="connsiteX39" fmla="*/ 8649991 w 8709519"/>
              <a:gd name="connsiteY39" fmla="*/ 2117726 h 4041255"/>
              <a:gd name="connsiteX40" fmla="*/ 8647117 w 8709519"/>
              <a:gd name="connsiteY40" fmla="*/ 1754412 h 4041255"/>
              <a:gd name="connsiteX41" fmla="*/ 98312 w 8709519"/>
              <a:gd name="connsiteY41" fmla="*/ 1763937 h 4041255"/>
              <a:gd name="connsiteX42" fmla="*/ 19731 w 8709519"/>
              <a:gd name="connsiteY42" fmla="*/ 0 h 4041255"/>
              <a:gd name="connsiteX43" fmla="*/ 8681477 w 8709519"/>
              <a:gd name="connsiteY43" fmla="*/ 0 h 4041255"/>
              <a:gd name="connsiteX44" fmla="*/ 8673504 w 8709519"/>
              <a:gd name="connsiteY44" fmla="*/ 2832848 h 4041255"/>
              <a:gd name="connsiteX45" fmla="*/ 20154 w 8709519"/>
              <a:gd name="connsiteY45" fmla="*/ 2880474 h 4041255"/>
              <a:gd name="connsiteX46" fmla="*/ 6243 w 8709519"/>
              <a:gd name="connsiteY46" fmla="*/ 2683170 h 4041255"/>
              <a:gd name="connsiteX47" fmla="*/ 19731 w 8709519"/>
              <a:gd name="connsiteY47" fmla="*/ 0 h 4041255"/>
              <a:gd name="connsiteX0" fmla="*/ 678 w 8709519"/>
              <a:gd name="connsiteY0" fmla="*/ 3792709 h 4041255"/>
              <a:gd name="connsiteX1" fmla="*/ 8699994 w 8709519"/>
              <a:gd name="connsiteY1" fmla="*/ 3792709 h 4041255"/>
              <a:gd name="connsiteX2" fmla="*/ 8701208 w 8709519"/>
              <a:gd name="connsiteY2" fmla="*/ 4041255 h 4041255"/>
              <a:gd name="connsiteX3" fmla="*/ 0 w 8709519"/>
              <a:gd name="connsiteY3" fmla="*/ 3955530 h 4041255"/>
              <a:gd name="connsiteX4" fmla="*/ 488 w 8709519"/>
              <a:gd name="connsiteY4" fmla="*/ 3833241 h 4041255"/>
              <a:gd name="connsiteX5" fmla="*/ 678 w 8709519"/>
              <a:gd name="connsiteY5" fmla="*/ 3792709 h 4041255"/>
              <a:gd name="connsiteX6" fmla="*/ 8698743 w 8709519"/>
              <a:gd name="connsiteY6" fmla="*/ 3536365 h 4041255"/>
              <a:gd name="connsiteX7" fmla="*/ 8701208 w 8709519"/>
              <a:gd name="connsiteY7" fmla="*/ 3536365 h 4041255"/>
              <a:gd name="connsiteX8" fmla="*/ 8701208 w 8709519"/>
              <a:gd name="connsiteY8" fmla="*/ 3792709 h 4041255"/>
              <a:gd name="connsiteX9" fmla="*/ 8709519 w 8709519"/>
              <a:gd name="connsiteY9" fmla="*/ 3916534 h 4041255"/>
              <a:gd name="connsiteX10" fmla="*/ 8698743 w 8709519"/>
              <a:gd name="connsiteY10" fmla="*/ 3536365 h 4041255"/>
              <a:gd name="connsiteX11" fmla="*/ 0 w 8709519"/>
              <a:gd name="connsiteY11" fmla="*/ 3536365 h 4041255"/>
              <a:gd name="connsiteX12" fmla="*/ 1922 w 8709519"/>
              <a:gd name="connsiteY12" fmla="*/ 3536365 h 4041255"/>
              <a:gd name="connsiteX13" fmla="*/ 1821 w 8709519"/>
              <a:gd name="connsiteY13" fmla="*/ 3556685 h 4041255"/>
              <a:gd name="connsiteX14" fmla="*/ 848 w 8709519"/>
              <a:gd name="connsiteY14" fmla="*/ 3756438 h 4041255"/>
              <a:gd name="connsiteX15" fmla="*/ 678 w 8709519"/>
              <a:gd name="connsiteY15" fmla="*/ 3792709 h 4041255"/>
              <a:gd name="connsiteX16" fmla="*/ 4762 w 8709519"/>
              <a:gd name="connsiteY16" fmla="*/ 3878434 h 4041255"/>
              <a:gd name="connsiteX17" fmla="*/ 0 w 8709519"/>
              <a:gd name="connsiteY17" fmla="*/ 3536365 h 4041255"/>
              <a:gd name="connsiteX18" fmla="*/ 123490 w 8709519"/>
              <a:gd name="connsiteY18" fmla="*/ 3193409 h 4041255"/>
              <a:gd name="connsiteX19" fmla="*/ 8677263 w 8709519"/>
              <a:gd name="connsiteY19" fmla="*/ 3198171 h 4041255"/>
              <a:gd name="connsiteX20" fmla="*/ 8698743 w 8709519"/>
              <a:gd name="connsiteY20" fmla="*/ 3536365 h 4041255"/>
              <a:gd name="connsiteX21" fmla="*/ 1922 w 8709519"/>
              <a:gd name="connsiteY21" fmla="*/ 3536365 h 4041255"/>
              <a:gd name="connsiteX22" fmla="*/ 2420 w 8709519"/>
              <a:gd name="connsiteY22" fmla="*/ 3436371 h 4041255"/>
              <a:gd name="connsiteX23" fmla="*/ 1422 w 8709519"/>
              <a:gd name="connsiteY23" fmla="*/ 3113836 h 4041255"/>
              <a:gd name="connsiteX24" fmla="*/ 123490 w 8709519"/>
              <a:gd name="connsiteY24" fmla="*/ 3193409 h 4041255"/>
              <a:gd name="connsiteX25" fmla="*/ 8694936 w 8709519"/>
              <a:gd name="connsiteY25" fmla="*/ 2756649 h 4041255"/>
              <a:gd name="connsiteX26" fmla="*/ 8701208 w 8709519"/>
              <a:gd name="connsiteY26" fmla="*/ 2756649 h 4041255"/>
              <a:gd name="connsiteX27" fmla="*/ 8682158 w 8709519"/>
              <a:gd name="connsiteY27" fmla="*/ 3207696 h 4041255"/>
              <a:gd name="connsiteX28" fmla="*/ 8686788 w 8709519"/>
              <a:gd name="connsiteY28" fmla="*/ 3200552 h 4041255"/>
              <a:gd name="connsiteX29" fmla="*/ 8694936 w 8709519"/>
              <a:gd name="connsiteY29" fmla="*/ 2756649 h 4041255"/>
              <a:gd name="connsiteX30" fmla="*/ 0 w 8709519"/>
              <a:gd name="connsiteY30" fmla="*/ 2756649 h 4041255"/>
              <a:gd name="connsiteX31" fmla="*/ 5867 w 8709519"/>
              <a:gd name="connsiteY31" fmla="*/ 2756649 h 4041255"/>
              <a:gd name="connsiteX32" fmla="*/ 5392 w 8709519"/>
              <a:gd name="connsiteY32" fmla="*/ 2849633 h 4041255"/>
              <a:gd name="connsiteX33" fmla="*/ 4576 w 8709519"/>
              <a:gd name="connsiteY33" fmla="*/ 3009502 h 4041255"/>
              <a:gd name="connsiteX34" fmla="*/ 71103 w 8709519"/>
              <a:gd name="connsiteY34" fmla="*/ 3107683 h 4041255"/>
              <a:gd name="connsiteX35" fmla="*/ 45243 w 8709519"/>
              <a:gd name="connsiteY35" fmla="*/ 3091014 h 4041255"/>
              <a:gd name="connsiteX36" fmla="*/ 0 w 8709519"/>
              <a:gd name="connsiteY36" fmla="*/ 2756649 h 4041255"/>
              <a:gd name="connsiteX37" fmla="*/ 98312 w 8709519"/>
              <a:gd name="connsiteY37" fmla="*/ 1763937 h 4041255"/>
              <a:gd name="connsiteX38" fmla="*/ 78922 w 8709519"/>
              <a:gd name="connsiteY38" fmla="*/ 2111223 h 4041255"/>
              <a:gd name="connsiteX39" fmla="*/ 8649991 w 8709519"/>
              <a:gd name="connsiteY39" fmla="*/ 2117726 h 4041255"/>
              <a:gd name="connsiteX40" fmla="*/ 8647117 w 8709519"/>
              <a:gd name="connsiteY40" fmla="*/ 1754412 h 4041255"/>
              <a:gd name="connsiteX41" fmla="*/ 98312 w 8709519"/>
              <a:gd name="connsiteY41" fmla="*/ 1763937 h 4041255"/>
              <a:gd name="connsiteX42" fmla="*/ 19731 w 8709519"/>
              <a:gd name="connsiteY42" fmla="*/ 0 h 4041255"/>
              <a:gd name="connsiteX43" fmla="*/ 8681477 w 8709519"/>
              <a:gd name="connsiteY43" fmla="*/ 0 h 4041255"/>
              <a:gd name="connsiteX44" fmla="*/ 8673504 w 8709519"/>
              <a:gd name="connsiteY44" fmla="*/ 2832848 h 4041255"/>
              <a:gd name="connsiteX45" fmla="*/ 20154 w 8709519"/>
              <a:gd name="connsiteY45" fmla="*/ 2880474 h 4041255"/>
              <a:gd name="connsiteX46" fmla="*/ 6243 w 8709519"/>
              <a:gd name="connsiteY46" fmla="*/ 2683170 h 4041255"/>
              <a:gd name="connsiteX47" fmla="*/ 19731 w 8709519"/>
              <a:gd name="connsiteY47" fmla="*/ 0 h 4041255"/>
              <a:gd name="connsiteX0" fmla="*/ 678 w 8709519"/>
              <a:gd name="connsiteY0" fmla="*/ 3792709 h 4041255"/>
              <a:gd name="connsiteX1" fmla="*/ 8699994 w 8709519"/>
              <a:gd name="connsiteY1" fmla="*/ 3792709 h 4041255"/>
              <a:gd name="connsiteX2" fmla="*/ 8701208 w 8709519"/>
              <a:gd name="connsiteY2" fmla="*/ 4041255 h 4041255"/>
              <a:gd name="connsiteX3" fmla="*/ 0 w 8709519"/>
              <a:gd name="connsiteY3" fmla="*/ 3955530 h 4041255"/>
              <a:gd name="connsiteX4" fmla="*/ 488 w 8709519"/>
              <a:gd name="connsiteY4" fmla="*/ 3833241 h 4041255"/>
              <a:gd name="connsiteX5" fmla="*/ 678 w 8709519"/>
              <a:gd name="connsiteY5" fmla="*/ 3792709 h 4041255"/>
              <a:gd name="connsiteX6" fmla="*/ 8698743 w 8709519"/>
              <a:gd name="connsiteY6" fmla="*/ 3536365 h 4041255"/>
              <a:gd name="connsiteX7" fmla="*/ 8701208 w 8709519"/>
              <a:gd name="connsiteY7" fmla="*/ 3536365 h 4041255"/>
              <a:gd name="connsiteX8" fmla="*/ 8701208 w 8709519"/>
              <a:gd name="connsiteY8" fmla="*/ 3792709 h 4041255"/>
              <a:gd name="connsiteX9" fmla="*/ 8709519 w 8709519"/>
              <a:gd name="connsiteY9" fmla="*/ 3916534 h 4041255"/>
              <a:gd name="connsiteX10" fmla="*/ 8698743 w 8709519"/>
              <a:gd name="connsiteY10" fmla="*/ 3536365 h 4041255"/>
              <a:gd name="connsiteX11" fmla="*/ 0 w 8709519"/>
              <a:gd name="connsiteY11" fmla="*/ 3536365 h 4041255"/>
              <a:gd name="connsiteX12" fmla="*/ 1922 w 8709519"/>
              <a:gd name="connsiteY12" fmla="*/ 3536365 h 4041255"/>
              <a:gd name="connsiteX13" fmla="*/ 1821 w 8709519"/>
              <a:gd name="connsiteY13" fmla="*/ 3556685 h 4041255"/>
              <a:gd name="connsiteX14" fmla="*/ 848 w 8709519"/>
              <a:gd name="connsiteY14" fmla="*/ 3756438 h 4041255"/>
              <a:gd name="connsiteX15" fmla="*/ 26872 w 8709519"/>
              <a:gd name="connsiteY15" fmla="*/ 3864147 h 4041255"/>
              <a:gd name="connsiteX16" fmla="*/ 4762 w 8709519"/>
              <a:gd name="connsiteY16" fmla="*/ 3878434 h 4041255"/>
              <a:gd name="connsiteX17" fmla="*/ 0 w 8709519"/>
              <a:gd name="connsiteY17" fmla="*/ 3536365 h 4041255"/>
              <a:gd name="connsiteX18" fmla="*/ 123490 w 8709519"/>
              <a:gd name="connsiteY18" fmla="*/ 3193409 h 4041255"/>
              <a:gd name="connsiteX19" fmla="*/ 8677263 w 8709519"/>
              <a:gd name="connsiteY19" fmla="*/ 3198171 h 4041255"/>
              <a:gd name="connsiteX20" fmla="*/ 8698743 w 8709519"/>
              <a:gd name="connsiteY20" fmla="*/ 3536365 h 4041255"/>
              <a:gd name="connsiteX21" fmla="*/ 1922 w 8709519"/>
              <a:gd name="connsiteY21" fmla="*/ 3536365 h 4041255"/>
              <a:gd name="connsiteX22" fmla="*/ 2420 w 8709519"/>
              <a:gd name="connsiteY22" fmla="*/ 3436371 h 4041255"/>
              <a:gd name="connsiteX23" fmla="*/ 1422 w 8709519"/>
              <a:gd name="connsiteY23" fmla="*/ 3113836 h 4041255"/>
              <a:gd name="connsiteX24" fmla="*/ 123490 w 8709519"/>
              <a:gd name="connsiteY24" fmla="*/ 3193409 h 4041255"/>
              <a:gd name="connsiteX25" fmla="*/ 8694936 w 8709519"/>
              <a:gd name="connsiteY25" fmla="*/ 2756649 h 4041255"/>
              <a:gd name="connsiteX26" fmla="*/ 8701208 w 8709519"/>
              <a:gd name="connsiteY26" fmla="*/ 2756649 h 4041255"/>
              <a:gd name="connsiteX27" fmla="*/ 8682158 w 8709519"/>
              <a:gd name="connsiteY27" fmla="*/ 3207696 h 4041255"/>
              <a:gd name="connsiteX28" fmla="*/ 8686788 w 8709519"/>
              <a:gd name="connsiteY28" fmla="*/ 3200552 h 4041255"/>
              <a:gd name="connsiteX29" fmla="*/ 8694936 w 8709519"/>
              <a:gd name="connsiteY29" fmla="*/ 2756649 h 4041255"/>
              <a:gd name="connsiteX30" fmla="*/ 0 w 8709519"/>
              <a:gd name="connsiteY30" fmla="*/ 2756649 h 4041255"/>
              <a:gd name="connsiteX31" fmla="*/ 5867 w 8709519"/>
              <a:gd name="connsiteY31" fmla="*/ 2756649 h 4041255"/>
              <a:gd name="connsiteX32" fmla="*/ 5392 w 8709519"/>
              <a:gd name="connsiteY32" fmla="*/ 2849633 h 4041255"/>
              <a:gd name="connsiteX33" fmla="*/ 4576 w 8709519"/>
              <a:gd name="connsiteY33" fmla="*/ 3009502 h 4041255"/>
              <a:gd name="connsiteX34" fmla="*/ 71103 w 8709519"/>
              <a:gd name="connsiteY34" fmla="*/ 3107683 h 4041255"/>
              <a:gd name="connsiteX35" fmla="*/ 45243 w 8709519"/>
              <a:gd name="connsiteY35" fmla="*/ 3091014 h 4041255"/>
              <a:gd name="connsiteX36" fmla="*/ 0 w 8709519"/>
              <a:gd name="connsiteY36" fmla="*/ 2756649 h 4041255"/>
              <a:gd name="connsiteX37" fmla="*/ 98312 w 8709519"/>
              <a:gd name="connsiteY37" fmla="*/ 1763937 h 4041255"/>
              <a:gd name="connsiteX38" fmla="*/ 78922 w 8709519"/>
              <a:gd name="connsiteY38" fmla="*/ 2111223 h 4041255"/>
              <a:gd name="connsiteX39" fmla="*/ 8649991 w 8709519"/>
              <a:gd name="connsiteY39" fmla="*/ 2117726 h 4041255"/>
              <a:gd name="connsiteX40" fmla="*/ 8647117 w 8709519"/>
              <a:gd name="connsiteY40" fmla="*/ 1754412 h 4041255"/>
              <a:gd name="connsiteX41" fmla="*/ 98312 w 8709519"/>
              <a:gd name="connsiteY41" fmla="*/ 1763937 h 4041255"/>
              <a:gd name="connsiteX42" fmla="*/ 19731 w 8709519"/>
              <a:gd name="connsiteY42" fmla="*/ 0 h 4041255"/>
              <a:gd name="connsiteX43" fmla="*/ 8681477 w 8709519"/>
              <a:gd name="connsiteY43" fmla="*/ 0 h 4041255"/>
              <a:gd name="connsiteX44" fmla="*/ 8673504 w 8709519"/>
              <a:gd name="connsiteY44" fmla="*/ 2832848 h 4041255"/>
              <a:gd name="connsiteX45" fmla="*/ 20154 w 8709519"/>
              <a:gd name="connsiteY45" fmla="*/ 2880474 h 4041255"/>
              <a:gd name="connsiteX46" fmla="*/ 6243 w 8709519"/>
              <a:gd name="connsiteY46" fmla="*/ 2683170 h 4041255"/>
              <a:gd name="connsiteX47" fmla="*/ 19731 w 8709519"/>
              <a:gd name="connsiteY47" fmla="*/ 0 h 4041255"/>
              <a:gd name="connsiteX0" fmla="*/ 50684 w 8709519"/>
              <a:gd name="connsiteY0" fmla="*/ 3866528 h 4041255"/>
              <a:gd name="connsiteX1" fmla="*/ 8699994 w 8709519"/>
              <a:gd name="connsiteY1" fmla="*/ 3792709 h 4041255"/>
              <a:gd name="connsiteX2" fmla="*/ 8701208 w 8709519"/>
              <a:gd name="connsiteY2" fmla="*/ 4041255 h 4041255"/>
              <a:gd name="connsiteX3" fmla="*/ 0 w 8709519"/>
              <a:gd name="connsiteY3" fmla="*/ 3955530 h 4041255"/>
              <a:gd name="connsiteX4" fmla="*/ 488 w 8709519"/>
              <a:gd name="connsiteY4" fmla="*/ 3833241 h 4041255"/>
              <a:gd name="connsiteX5" fmla="*/ 50684 w 8709519"/>
              <a:gd name="connsiteY5" fmla="*/ 3866528 h 4041255"/>
              <a:gd name="connsiteX6" fmla="*/ 8698743 w 8709519"/>
              <a:gd name="connsiteY6" fmla="*/ 3536365 h 4041255"/>
              <a:gd name="connsiteX7" fmla="*/ 8701208 w 8709519"/>
              <a:gd name="connsiteY7" fmla="*/ 3536365 h 4041255"/>
              <a:gd name="connsiteX8" fmla="*/ 8701208 w 8709519"/>
              <a:gd name="connsiteY8" fmla="*/ 3792709 h 4041255"/>
              <a:gd name="connsiteX9" fmla="*/ 8709519 w 8709519"/>
              <a:gd name="connsiteY9" fmla="*/ 3916534 h 4041255"/>
              <a:gd name="connsiteX10" fmla="*/ 8698743 w 8709519"/>
              <a:gd name="connsiteY10" fmla="*/ 3536365 h 4041255"/>
              <a:gd name="connsiteX11" fmla="*/ 0 w 8709519"/>
              <a:gd name="connsiteY11" fmla="*/ 3536365 h 4041255"/>
              <a:gd name="connsiteX12" fmla="*/ 1922 w 8709519"/>
              <a:gd name="connsiteY12" fmla="*/ 3536365 h 4041255"/>
              <a:gd name="connsiteX13" fmla="*/ 1821 w 8709519"/>
              <a:gd name="connsiteY13" fmla="*/ 3556685 h 4041255"/>
              <a:gd name="connsiteX14" fmla="*/ 848 w 8709519"/>
              <a:gd name="connsiteY14" fmla="*/ 3756438 h 4041255"/>
              <a:gd name="connsiteX15" fmla="*/ 26872 w 8709519"/>
              <a:gd name="connsiteY15" fmla="*/ 3864147 h 4041255"/>
              <a:gd name="connsiteX16" fmla="*/ 4762 w 8709519"/>
              <a:gd name="connsiteY16" fmla="*/ 3878434 h 4041255"/>
              <a:gd name="connsiteX17" fmla="*/ 0 w 8709519"/>
              <a:gd name="connsiteY17" fmla="*/ 3536365 h 4041255"/>
              <a:gd name="connsiteX18" fmla="*/ 123490 w 8709519"/>
              <a:gd name="connsiteY18" fmla="*/ 3193409 h 4041255"/>
              <a:gd name="connsiteX19" fmla="*/ 8677263 w 8709519"/>
              <a:gd name="connsiteY19" fmla="*/ 3198171 h 4041255"/>
              <a:gd name="connsiteX20" fmla="*/ 8698743 w 8709519"/>
              <a:gd name="connsiteY20" fmla="*/ 3536365 h 4041255"/>
              <a:gd name="connsiteX21" fmla="*/ 1922 w 8709519"/>
              <a:gd name="connsiteY21" fmla="*/ 3536365 h 4041255"/>
              <a:gd name="connsiteX22" fmla="*/ 2420 w 8709519"/>
              <a:gd name="connsiteY22" fmla="*/ 3436371 h 4041255"/>
              <a:gd name="connsiteX23" fmla="*/ 1422 w 8709519"/>
              <a:gd name="connsiteY23" fmla="*/ 3113836 h 4041255"/>
              <a:gd name="connsiteX24" fmla="*/ 123490 w 8709519"/>
              <a:gd name="connsiteY24" fmla="*/ 3193409 h 4041255"/>
              <a:gd name="connsiteX25" fmla="*/ 8694936 w 8709519"/>
              <a:gd name="connsiteY25" fmla="*/ 2756649 h 4041255"/>
              <a:gd name="connsiteX26" fmla="*/ 8701208 w 8709519"/>
              <a:gd name="connsiteY26" fmla="*/ 2756649 h 4041255"/>
              <a:gd name="connsiteX27" fmla="*/ 8682158 w 8709519"/>
              <a:gd name="connsiteY27" fmla="*/ 3207696 h 4041255"/>
              <a:gd name="connsiteX28" fmla="*/ 8686788 w 8709519"/>
              <a:gd name="connsiteY28" fmla="*/ 3200552 h 4041255"/>
              <a:gd name="connsiteX29" fmla="*/ 8694936 w 8709519"/>
              <a:gd name="connsiteY29" fmla="*/ 2756649 h 4041255"/>
              <a:gd name="connsiteX30" fmla="*/ 0 w 8709519"/>
              <a:gd name="connsiteY30" fmla="*/ 2756649 h 4041255"/>
              <a:gd name="connsiteX31" fmla="*/ 5867 w 8709519"/>
              <a:gd name="connsiteY31" fmla="*/ 2756649 h 4041255"/>
              <a:gd name="connsiteX32" fmla="*/ 5392 w 8709519"/>
              <a:gd name="connsiteY32" fmla="*/ 2849633 h 4041255"/>
              <a:gd name="connsiteX33" fmla="*/ 4576 w 8709519"/>
              <a:gd name="connsiteY33" fmla="*/ 3009502 h 4041255"/>
              <a:gd name="connsiteX34" fmla="*/ 71103 w 8709519"/>
              <a:gd name="connsiteY34" fmla="*/ 3107683 h 4041255"/>
              <a:gd name="connsiteX35" fmla="*/ 45243 w 8709519"/>
              <a:gd name="connsiteY35" fmla="*/ 3091014 h 4041255"/>
              <a:gd name="connsiteX36" fmla="*/ 0 w 8709519"/>
              <a:gd name="connsiteY36" fmla="*/ 2756649 h 4041255"/>
              <a:gd name="connsiteX37" fmla="*/ 98312 w 8709519"/>
              <a:gd name="connsiteY37" fmla="*/ 1763937 h 4041255"/>
              <a:gd name="connsiteX38" fmla="*/ 78922 w 8709519"/>
              <a:gd name="connsiteY38" fmla="*/ 2111223 h 4041255"/>
              <a:gd name="connsiteX39" fmla="*/ 8649991 w 8709519"/>
              <a:gd name="connsiteY39" fmla="*/ 2117726 h 4041255"/>
              <a:gd name="connsiteX40" fmla="*/ 8647117 w 8709519"/>
              <a:gd name="connsiteY40" fmla="*/ 1754412 h 4041255"/>
              <a:gd name="connsiteX41" fmla="*/ 98312 w 8709519"/>
              <a:gd name="connsiteY41" fmla="*/ 1763937 h 4041255"/>
              <a:gd name="connsiteX42" fmla="*/ 19731 w 8709519"/>
              <a:gd name="connsiteY42" fmla="*/ 0 h 4041255"/>
              <a:gd name="connsiteX43" fmla="*/ 8681477 w 8709519"/>
              <a:gd name="connsiteY43" fmla="*/ 0 h 4041255"/>
              <a:gd name="connsiteX44" fmla="*/ 8673504 w 8709519"/>
              <a:gd name="connsiteY44" fmla="*/ 2832848 h 4041255"/>
              <a:gd name="connsiteX45" fmla="*/ 20154 w 8709519"/>
              <a:gd name="connsiteY45" fmla="*/ 2880474 h 4041255"/>
              <a:gd name="connsiteX46" fmla="*/ 6243 w 8709519"/>
              <a:gd name="connsiteY46" fmla="*/ 2683170 h 4041255"/>
              <a:gd name="connsiteX47" fmla="*/ 19731 w 8709519"/>
              <a:gd name="connsiteY47" fmla="*/ 0 h 4041255"/>
              <a:gd name="connsiteX0" fmla="*/ 7822 w 8709519"/>
              <a:gd name="connsiteY0" fmla="*/ 3866528 h 4041255"/>
              <a:gd name="connsiteX1" fmla="*/ 8699994 w 8709519"/>
              <a:gd name="connsiteY1" fmla="*/ 3792709 h 4041255"/>
              <a:gd name="connsiteX2" fmla="*/ 8701208 w 8709519"/>
              <a:gd name="connsiteY2" fmla="*/ 4041255 h 4041255"/>
              <a:gd name="connsiteX3" fmla="*/ 0 w 8709519"/>
              <a:gd name="connsiteY3" fmla="*/ 3955530 h 4041255"/>
              <a:gd name="connsiteX4" fmla="*/ 488 w 8709519"/>
              <a:gd name="connsiteY4" fmla="*/ 3833241 h 4041255"/>
              <a:gd name="connsiteX5" fmla="*/ 7822 w 8709519"/>
              <a:gd name="connsiteY5" fmla="*/ 3866528 h 4041255"/>
              <a:gd name="connsiteX6" fmla="*/ 8698743 w 8709519"/>
              <a:gd name="connsiteY6" fmla="*/ 3536365 h 4041255"/>
              <a:gd name="connsiteX7" fmla="*/ 8701208 w 8709519"/>
              <a:gd name="connsiteY7" fmla="*/ 3536365 h 4041255"/>
              <a:gd name="connsiteX8" fmla="*/ 8701208 w 8709519"/>
              <a:gd name="connsiteY8" fmla="*/ 3792709 h 4041255"/>
              <a:gd name="connsiteX9" fmla="*/ 8709519 w 8709519"/>
              <a:gd name="connsiteY9" fmla="*/ 3916534 h 4041255"/>
              <a:gd name="connsiteX10" fmla="*/ 8698743 w 8709519"/>
              <a:gd name="connsiteY10" fmla="*/ 3536365 h 4041255"/>
              <a:gd name="connsiteX11" fmla="*/ 0 w 8709519"/>
              <a:gd name="connsiteY11" fmla="*/ 3536365 h 4041255"/>
              <a:gd name="connsiteX12" fmla="*/ 1922 w 8709519"/>
              <a:gd name="connsiteY12" fmla="*/ 3536365 h 4041255"/>
              <a:gd name="connsiteX13" fmla="*/ 1821 w 8709519"/>
              <a:gd name="connsiteY13" fmla="*/ 3556685 h 4041255"/>
              <a:gd name="connsiteX14" fmla="*/ 848 w 8709519"/>
              <a:gd name="connsiteY14" fmla="*/ 3756438 h 4041255"/>
              <a:gd name="connsiteX15" fmla="*/ 26872 w 8709519"/>
              <a:gd name="connsiteY15" fmla="*/ 3864147 h 4041255"/>
              <a:gd name="connsiteX16" fmla="*/ 4762 w 8709519"/>
              <a:gd name="connsiteY16" fmla="*/ 3878434 h 4041255"/>
              <a:gd name="connsiteX17" fmla="*/ 0 w 8709519"/>
              <a:gd name="connsiteY17" fmla="*/ 3536365 h 4041255"/>
              <a:gd name="connsiteX18" fmla="*/ 123490 w 8709519"/>
              <a:gd name="connsiteY18" fmla="*/ 3193409 h 4041255"/>
              <a:gd name="connsiteX19" fmla="*/ 8677263 w 8709519"/>
              <a:gd name="connsiteY19" fmla="*/ 3198171 h 4041255"/>
              <a:gd name="connsiteX20" fmla="*/ 8698743 w 8709519"/>
              <a:gd name="connsiteY20" fmla="*/ 3536365 h 4041255"/>
              <a:gd name="connsiteX21" fmla="*/ 1922 w 8709519"/>
              <a:gd name="connsiteY21" fmla="*/ 3536365 h 4041255"/>
              <a:gd name="connsiteX22" fmla="*/ 2420 w 8709519"/>
              <a:gd name="connsiteY22" fmla="*/ 3436371 h 4041255"/>
              <a:gd name="connsiteX23" fmla="*/ 1422 w 8709519"/>
              <a:gd name="connsiteY23" fmla="*/ 3113836 h 4041255"/>
              <a:gd name="connsiteX24" fmla="*/ 123490 w 8709519"/>
              <a:gd name="connsiteY24" fmla="*/ 3193409 h 4041255"/>
              <a:gd name="connsiteX25" fmla="*/ 8694936 w 8709519"/>
              <a:gd name="connsiteY25" fmla="*/ 2756649 h 4041255"/>
              <a:gd name="connsiteX26" fmla="*/ 8701208 w 8709519"/>
              <a:gd name="connsiteY26" fmla="*/ 2756649 h 4041255"/>
              <a:gd name="connsiteX27" fmla="*/ 8682158 w 8709519"/>
              <a:gd name="connsiteY27" fmla="*/ 3207696 h 4041255"/>
              <a:gd name="connsiteX28" fmla="*/ 8686788 w 8709519"/>
              <a:gd name="connsiteY28" fmla="*/ 3200552 h 4041255"/>
              <a:gd name="connsiteX29" fmla="*/ 8694936 w 8709519"/>
              <a:gd name="connsiteY29" fmla="*/ 2756649 h 4041255"/>
              <a:gd name="connsiteX30" fmla="*/ 0 w 8709519"/>
              <a:gd name="connsiteY30" fmla="*/ 2756649 h 4041255"/>
              <a:gd name="connsiteX31" fmla="*/ 5867 w 8709519"/>
              <a:gd name="connsiteY31" fmla="*/ 2756649 h 4041255"/>
              <a:gd name="connsiteX32" fmla="*/ 5392 w 8709519"/>
              <a:gd name="connsiteY32" fmla="*/ 2849633 h 4041255"/>
              <a:gd name="connsiteX33" fmla="*/ 4576 w 8709519"/>
              <a:gd name="connsiteY33" fmla="*/ 3009502 h 4041255"/>
              <a:gd name="connsiteX34" fmla="*/ 71103 w 8709519"/>
              <a:gd name="connsiteY34" fmla="*/ 3107683 h 4041255"/>
              <a:gd name="connsiteX35" fmla="*/ 45243 w 8709519"/>
              <a:gd name="connsiteY35" fmla="*/ 3091014 h 4041255"/>
              <a:gd name="connsiteX36" fmla="*/ 0 w 8709519"/>
              <a:gd name="connsiteY36" fmla="*/ 2756649 h 4041255"/>
              <a:gd name="connsiteX37" fmla="*/ 98312 w 8709519"/>
              <a:gd name="connsiteY37" fmla="*/ 1763937 h 4041255"/>
              <a:gd name="connsiteX38" fmla="*/ 78922 w 8709519"/>
              <a:gd name="connsiteY38" fmla="*/ 2111223 h 4041255"/>
              <a:gd name="connsiteX39" fmla="*/ 8649991 w 8709519"/>
              <a:gd name="connsiteY39" fmla="*/ 2117726 h 4041255"/>
              <a:gd name="connsiteX40" fmla="*/ 8647117 w 8709519"/>
              <a:gd name="connsiteY40" fmla="*/ 1754412 h 4041255"/>
              <a:gd name="connsiteX41" fmla="*/ 98312 w 8709519"/>
              <a:gd name="connsiteY41" fmla="*/ 1763937 h 4041255"/>
              <a:gd name="connsiteX42" fmla="*/ 19731 w 8709519"/>
              <a:gd name="connsiteY42" fmla="*/ 0 h 4041255"/>
              <a:gd name="connsiteX43" fmla="*/ 8681477 w 8709519"/>
              <a:gd name="connsiteY43" fmla="*/ 0 h 4041255"/>
              <a:gd name="connsiteX44" fmla="*/ 8673504 w 8709519"/>
              <a:gd name="connsiteY44" fmla="*/ 2832848 h 4041255"/>
              <a:gd name="connsiteX45" fmla="*/ 20154 w 8709519"/>
              <a:gd name="connsiteY45" fmla="*/ 2880474 h 4041255"/>
              <a:gd name="connsiteX46" fmla="*/ 6243 w 8709519"/>
              <a:gd name="connsiteY46" fmla="*/ 2683170 h 4041255"/>
              <a:gd name="connsiteX47" fmla="*/ 19731 w 8709519"/>
              <a:gd name="connsiteY47" fmla="*/ 0 h 4041255"/>
              <a:gd name="connsiteX0" fmla="*/ 7822 w 8709519"/>
              <a:gd name="connsiteY0" fmla="*/ 3866528 h 4041255"/>
              <a:gd name="connsiteX1" fmla="*/ 8699994 w 8709519"/>
              <a:gd name="connsiteY1" fmla="*/ 3792709 h 4041255"/>
              <a:gd name="connsiteX2" fmla="*/ 8701208 w 8709519"/>
              <a:gd name="connsiteY2" fmla="*/ 4041255 h 4041255"/>
              <a:gd name="connsiteX3" fmla="*/ 0 w 8709519"/>
              <a:gd name="connsiteY3" fmla="*/ 3955530 h 4041255"/>
              <a:gd name="connsiteX4" fmla="*/ 488 w 8709519"/>
              <a:gd name="connsiteY4" fmla="*/ 3833241 h 4041255"/>
              <a:gd name="connsiteX5" fmla="*/ 7822 w 8709519"/>
              <a:gd name="connsiteY5" fmla="*/ 3866528 h 4041255"/>
              <a:gd name="connsiteX6" fmla="*/ 8698743 w 8709519"/>
              <a:gd name="connsiteY6" fmla="*/ 3536365 h 4041255"/>
              <a:gd name="connsiteX7" fmla="*/ 8701208 w 8709519"/>
              <a:gd name="connsiteY7" fmla="*/ 3536365 h 4041255"/>
              <a:gd name="connsiteX8" fmla="*/ 8703589 w 8709519"/>
              <a:gd name="connsiteY8" fmla="*/ 3699840 h 4041255"/>
              <a:gd name="connsiteX9" fmla="*/ 8709519 w 8709519"/>
              <a:gd name="connsiteY9" fmla="*/ 3916534 h 4041255"/>
              <a:gd name="connsiteX10" fmla="*/ 8698743 w 8709519"/>
              <a:gd name="connsiteY10" fmla="*/ 3536365 h 4041255"/>
              <a:gd name="connsiteX11" fmla="*/ 0 w 8709519"/>
              <a:gd name="connsiteY11" fmla="*/ 3536365 h 4041255"/>
              <a:gd name="connsiteX12" fmla="*/ 1922 w 8709519"/>
              <a:gd name="connsiteY12" fmla="*/ 3536365 h 4041255"/>
              <a:gd name="connsiteX13" fmla="*/ 1821 w 8709519"/>
              <a:gd name="connsiteY13" fmla="*/ 3556685 h 4041255"/>
              <a:gd name="connsiteX14" fmla="*/ 848 w 8709519"/>
              <a:gd name="connsiteY14" fmla="*/ 3756438 h 4041255"/>
              <a:gd name="connsiteX15" fmla="*/ 26872 w 8709519"/>
              <a:gd name="connsiteY15" fmla="*/ 3864147 h 4041255"/>
              <a:gd name="connsiteX16" fmla="*/ 4762 w 8709519"/>
              <a:gd name="connsiteY16" fmla="*/ 3878434 h 4041255"/>
              <a:gd name="connsiteX17" fmla="*/ 0 w 8709519"/>
              <a:gd name="connsiteY17" fmla="*/ 3536365 h 4041255"/>
              <a:gd name="connsiteX18" fmla="*/ 123490 w 8709519"/>
              <a:gd name="connsiteY18" fmla="*/ 3193409 h 4041255"/>
              <a:gd name="connsiteX19" fmla="*/ 8677263 w 8709519"/>
              <a:gd name="connsiteY19" fmla="*/ 3198171 h 4041255"/>
              <a:gd name="connsiteX20" fmla="*/ 8698743 w 8709519"/>
              <a:gd name="connsiteY20" fmla="*/ 3536365 h 4041255"/>
              <a:gd name="connsiteX21" fmla="*/ 1922 w 8709519"/>
              <a:gd name="connsiteY21" fmla="*/ 3536365 h 4041255"/>
              <a:gd name="connsiteX22" fmla="*/ 2420 w 8709519"/>
              <a:gd name="connsiteY22" fmla="*/ 3436371 h 4041255"/>
              <a:gd name="connsiteX23" fmla="*/ 1422 w 8709519"/>
              <a:gd name="connsiteY23" fmla="*/ 3113836 h 4041255"/>
              <a:gd name="connsiteX24" fmla="*/ 123490 w 8709519"/>
              <a:gd name="connsiteY24" fmla="*/ 3193409 h 4041255"/>
              <a:gd name="connsiteX25" fmla="*/ 8694936 w 8709519"/>
              <a:gd name="connsiteY25" fmla="*/ 2756649 h 4041255"/>
              <a:gd name="connsiteX26" fmla="*/ 8701208 w 8709519"/>
              <a:gd name="connsiteY26" fmla="*/ 2756649 h 4041255"/>
              <a:gd name="connsiteX27" fmla="*/ 8682158 w 8709519"/>
              <a:gd name="connsiteY27" fmla="*/ 3207696 h 4041255"/>
              <a:gd name="connsiteX28" fmla="*/ 8686788 w 8709519"/>
              <a:gd name="connsiteY28" fmla="*/ 3200552 h 4041255"/>
              <a:gd name="connsiteX29" fmla="*/ 8694936 w 8709519"/>
              <a:gd name="connsiteY29" fmla="*/ 2756649 h 4041255"/>
              <a:gd name="connsiteX30" fmla="*/ 0 w 8709519"/>
              <a:gd name="connsiteY30" fmla="*/ 2756649 h 4041255"/>
              <a:gd name="connsiteX31" fmla="*/ 5867 w 8709519"/>
              <a:gd name="connsiteY31" fmla="*/ 2756649 h 4041255"/>
              <a:gd name="connsiteX32" fmla="*/ 5392 w 8709519"/>
              <a:gd name="connsiteY32" fmla="*/ 2849633 h 4041255"/>
              <a:gd name="connsiteX33" fmla="*/ 4576 w 8709519"/>
              <a:gd name="connsiteY33" fmla="*/ 3009502 h 4041255"/>
              <a:gd name="connsiteX34" fmla="*/ 71103 w 8709519"/>
              <a:gd name="connsiteY34" fmla="*/ 3107683 h 4041255"/>
              <a:gd name="connsiteX35" fmla="*/ 45243 w 8709519"/>
              <a:gd name="connsiteY35" fmla="*/ 3091014 h 4041255"/>
              <a:gd name="connsiteX36" fmla="*/ 0 w 8709519"/>
              <a:gd name="connsiteY36" fmla="*/ 2756649 h 4041255"/>
              <a:gd name="connsiteX37" fmla="*/ 98312 w 8709519"/>
              <a:gd name="connsiteY37" fmla="*/ 1763937 h 4041255"/>
              <a:gd name="connsiteX38" fmla="*/ 78922 w 8709519"/>
              <a:gd name="connsiteY38" fmla="*/ 2111223 h 4041255"/>
              <a:gd name="connsiteX39" fmla="*/ 8649991 w 8709519"/>
              <a:gd name="connsiteY39" fmla="*/ 2117726 h 4041255"/>
              <a:gd name="connsiteX40" fmla="*/ 8647117 w 8709519"/>
              <a:gd name="connsiteY40" fmla="*/ 1754412 h 4041255"/>
              <a:gd name="connsiteX41" fmla="*/ 98312 w 8709519"/>
              <a:gd name="connsiteY41" fmla="*/ 1763937 h 4041255"/>
              <a:gd name="connsiteX42" fmla="*/ 19731 w 8709519"/>
              <a:gd name="connsiteY42" fmla="*/ 0 h 4041255"/>
              <a:gd name="connsiteX43" fmla="*/ 8681477 w 8709519"/>
              <a:gd name="connsiteY43" fmla="*/ 0 h 4041255"/>
              <a:gd name="connsiteX44" fmla="*/ 8673504 w 8709519"/>
              <a:gd name="connsiteY44" fmla="*/ 2832848 h 4041255"/>
              <a:gd name="connsiteX45" fmla="*/ 20154 w 8709519"/>
              <a:gd name="connsiteY45" fmla="*/ 2880474 h 4041255"/>
              <a:gd name="connsiteX46" fmla="*/ 6243 w 8709519"/>
              <a:gd name="connsiteY46" fmla="*/ 2683170 h 4041255"/>
              <a:gd name="connsiteX47" fmla="*/ 19731 w 8709519"/>
              <a:gd name="connsiteY47" fmla="*/ 0 h 4041255"/>
              <a:gd name="connsiteX0" fmla="*/ 7822 w 8709519"/>
              <a:gd name="connsiteY0" fmla="*/ 3866528 h 4041255"/>
              <a:gd name="connsiteX1" fmla="*/ 8699994 w 8709519"/>
              <a:gd name="connsiteY1" fmla="*/ 3928440 h 4041255"/>
              <a:gd name="connsiteX2" fmla="*/ 8701208 w 8709519"/>
              <a:gd name="connsiteY2" fmla="*/ 4041255 h 4041255"/>
              <a:gd name="connsiteX3" fmla="*/ 0 w 8709519"/>
              <a:gd name="connsiteY3" fmla="*/ 3955530 h 4041255"/>
              <a:gd name="connsiteX4" fmla="*/ 488 w 8709519"/>
              <a:gd name="connsiteY4" fmla="*/ 3833241 h 4041255"/>
              <a:gd name="connsiteX5" fmla="*/ 7822 w 8709519"/>
              <a:gd name="connsiteY5" fmla="*/ 3866528 h 4041255"/>
              <a:gd name="connsiteX6" fmla="*/ 8698743 w 8709519"/>
              <a:gd name="connsiteY6" fmla="*/ 3536365 h 4041255"/>
              <a:gd name="connsiteX7" fmla="*/ 8701208 w 8709519"/>
              <a:gd name="connsiteY7" fmla="*/ 3536365 h 4041255"/>
              <a:gd name="connsiteX8" fmla="*/ 8703589 w 8709519"/>
              <a:gd name="connsiteY8" fmla="*/ 3699840 h 4041255"/>
              <a:gd name="connsiteX9" fmla="*/ 8709519 w 8709519"/>
              <a:gd name="connsiteY9" fmla="*/ 3916534 h 4041255"/>
              <a:gd name="connsiteX10" fmla="*/ 8698743 w 8709519"/>
              <a:gd name="connsiteY10" fmla="*/ 3536365 h 4041255"/>
              <a:gd name="connsiteX11" fmla="*/ 0 w 8709519"/>
              <a:gd name="connsiteY11" fmla="*/ 3536365 h 4041255"/>
              <a:gd name="connsiteX12" fmla="*/ 1922 w 8709519"/>
              <a:gd name="connsiteY12" fmla="*/ 3536365 h 4041255"/>
              <a:gd name="connsiteX13" fmla="*/ 1821 w 8709519"/>
              <a:gd name="connsiteY13" fmla="*/ 3556685 h 4041255"/>
              <a:gd name="connsiteX14" fmla="*/ 848 w 8709519"/>
              <a:gd name="connsiteY14" fmla="*/ 3756438 h 4041255"/>
              <a:gd name="connsiteX15" fmla="*/ 26872 w 8709519"/>
              <a:gd name="connsiteY15" fmla="*/ 3864147 h 4041255"/>
              <a:gd name="connsiteX16" fmla="*/ 4762 w 8709519"/>
              <a:gd name="connsiteY16" fmla="*/ 3878434 h 4041255"/>
              <a:gd name="connsiteX17" fmla="*/ 0 w 8709519"/>
              <a:gd name="connsiteY17" fmla="*/ 3536365 h 4041255"/>
              <a:gd name="connsiteX18" fmla="*/ 123490 w 8709519"/>
              <a:gd name="connsiteY18" fmla="*/ 3193409 h 4041255"/>
              <a:gd name="connsiteX19" fmla="*/ 8677263 w 8709519"/>
              <a:gd name="connsiteY19" fmla="*/ 3198171 h 4041255"/>
              <a:gd name="connsiteX20" fmla="*/ 8698743 w 8709519"/>
              <a:gd name="connsiteY20" fmla="*/ 3536365 h 4041255"/>
              <a:gd name="connsiteX21" fmla="*/ 1922 w 8709519"/>
              <a:gd name="connsiteY21" fmla="*/ 3536365 h 4041255"/>
              <a:gd name="connsiteX22" fmla="*/ 2420 w 8709519"/>
              <a:gd name="connsiteY22" fmla="*/ 3436371 h 4041255"/>
              <a:gd name="connsiteX23" fmla="*/ 1422 w 8709519"/>
              <a:gd name="connsiteY23" fmla="*/ 3113836 h 4041255"/>
              <a:gd name="connsiteX24" fmla="*/ 123490 w 8709519"/>
              <a:gd name="connsiteY24" fmla="*/ 3193409 h 4041255"/>
              <a:gd name="connsiteX25" fmla="*/ 8694936 w 8709519"/>
              <a:gd name="connsiteY25" fmla="*/ 2756649 h 4041255"/>
              <a:gd name="connsiteX26" fmla="*/ 8701208 w 8709519"/>
              <a:gd name="connsiteY26" fmla="*/ 2756649 h 4041255"/>
              <a:gd name="connsiteX27" fmla="*/ 8682158 w 8709519"/>
              <a:gd name="connsiteY27" fmla="*/ 3207696 h 4041255"/>
              <a:gd name="connsiteX28" fmla="*/ 8686788 w 8709519"/>
              <a:gd name="connsiteY28" fmla="*/ 3200552 h 4041255"/>
              <a:gd name="connsiteX29" fmla="*/ 8694936 w 8709519"/>
              <a:gd name="connsiteY29" fmla="*/ 2756649 h 4041255"/>
              <a:gd name="connsiteX30" fmla="*/ 0 w 8709519"/>
              <a:gd name="connsiteY30" fmla="*/ 2756649 h 4041255"/>
              <a:gd name="connsiteX31" fmla="*/ 5867 w 8709519"/>
              <a:gd name="connsiteY31" fmla="*/ 2756649 h 4041255"/>
              <a:gd name="connsiteX32" fmla="*/ 5392 w 8709519"/>
              <a:gd name="connsiteY32" fmla="*/ 2849633 h 4041255"/>
              <a:gd name="connsiteX33" fmla="*/ 4576 w 8709519"/>
              <a:gd name="connsiteY33" fmla="*/ 3009502 h 4041255"/>
              <a:gd name="connsiteX34" fmla="*/ 71103 w 8709519"/>
              <a:gd name="connsiteY34" fmla="*/ 3107683 h 4041255"/>
              <a:gd name="connsiteX35" fmla="*/ 45243 w 8709519"/>
              <a:gd name="connsiteY35" fmla="*/ 3091014 h 4041255"/>
              <a:gd name="connsiteX36" fmla="*/ 0 w 8709519"/>
              <a:gd name="connsiteY36" fmla="*/ 2756649 h 4041255"/>
              <a:gd name="connsiteX37" fmla="*/ 98312 w 8709519"/>
              <a:gd name="connsiteY37" fmla="*/ 1763937 h 4041255"/>
              <a:gd name="connsiteX38" fmla="*/ 78922 w 8709519"/>
              <a:gd name="connsiteY38" fmla="*/ 2111223 h 4041255"/>
              <a:gd name="connsiteX39" fmla="*/ 8649991 w 8709519"/>
              <a:gd name="connsiteY39" fmla="*/ 2117726 h 4041255"/>
              <a:gd name="connsiteX40" fmla="*/ 8647117 w 8709519"/>
              <a:gd name="connsiteY40" fmla="*/ 1754412 h 4041255"/>
              <a:gd name="connsiteX41" fmla="*/ 98312 w 8709519"/>
              <a:gd name="connsiteY41" fmla="*/ 1763937 h 4041255"/>
              <a:gd name="connsiteX42" fmla="*/ 19731 w 8709519"/>
              <a:gd name="connsiteY42" fmla="*/ 0 h 4041255"/>
              <a:gd name="connsiteX43" fmla="*/ 8681477 w 8709519"/>
              <a:gd name="connsiteY43" fmla="*/ 0 h 4041255"/>
              <a:gd name="connsiteX44" fmla="*/ 8673504 w 8709519"/>
              <a:gd name="connsiteY44" fmla="*/ 2832848 h 4041255"/>
              <a:gd name="connsiteX45" fmla="*/ 20154 w 8709519"/>
              <a:gd name="connsiteY45" fmla="*/ 2880474 h 4041255"/>
              <a:gd name="connsiteX46" fmla="*/ 6243 w 8709519"/>
              <a:gd name="connsiteY46" fmla="*/ 2683170 h 4041255"/>
              <a:gd name="connsiteX47" fmla="*/ 19731 w 8709519"/>
              <a:gd name="connsiteY47" fmla="*/ 0 h 4041255"/>
              <a:gd name="connsiteX0" fmla="*/ 7822 w 8709519"/>
              <a:gd name="connsiteY0" fmla="*/ 3866528 h 4041255"/>
              <a:gd name="connsiteX1" fmla="*/ 8699994 w 8709519"/>
              <a:gd name="connsiteY1" fmla="*/ 3928440 h 4041255"/>
              <a:gd name="connsiteX2" fmla="*/ 8701208 w 8709519"/>
              <a:gd name="connsiteY2" fmla="*/ 4041255 h 4041255"/>
              <a:gd name="connsiteX3" fmla="*/ 0 w 8709519"/>
              <a:gd name="connsiteY3" fmla="*/ 3955530 h 4041255"/>
              <a:gd name="connsiteX4" fmla="*/ 488 w 8709519"/>
              <a:gd name="connsiteY4" fmla="*/ 3833241 h 4041255"/>
              <a:gd name="connsiteX5" fmla="*/ 7822 w 8709519"/>
              <a:gd name="connsiteY5" fmla="*/ 3866528 h 4041255"/>
              <a:gd name="connsiteX6" fmla="*/ 8698743 w 8709519"/>
              <a:gd name="connsiteY6" fmla="*/ 3536365 h 4041255"/>
              <a:gd name="connsiteX7" fmla="*/ 8701208 w 8709519"/>
              <a:gd name="connsiteY7" fmla="*/ 3536365 h 4041255"/>
              <a:gd name="connsiteX8" fmla="*/ 8703589 w 8709519"/>
              <a:gd name="connsiteY8" fmla="*/ 3699840 h 4041255"/>
              <a:gd name="connsiteX9" fmla="*/ 8709519 w 8709519"/>
              <a:gd name="connsiteY9" fmla="*/ 3916534 h 4041255"/>
              <a:gd name="connsiteX10" fmla="*/ 8698743 w 8709519"/>
              <a:gd name="connsiteY10" fmla="*/ 3536365 h 4041255"/>
              <a:gd name="connsiteX11" fmla="*/ 0 w 8709519"/>
              <a:gd name="connsiteY11" fmla="*/ 3536365 h 4041255"/>
              <a:gd name="connsiteX12" fmla="*/ 1922 w 8709519"/>
              <a:gd name="connsiteY12" fmla="*/ 3536365 h 4041255"/>
              <a:gd name="connsiteX13" fmla="*/ 1821 w 8709519"/>
              <a:gd name="connsiteY13" fmla="*/ 3556685 h 4041255"/>
              <a:gd name="connsiteX14" fmla="*/ 848 w 8709519"/>
              <a:gd name="connsiteY14" fmla="*/ 3756438 h 4041255"/>
              <a:gd name="connsiteX15" fmla="*/ 93547 w 8709519"/>
              <a:gd name="connsiteY15" fmla="*/ 3799853 h 4041255"/>
              <a:gd name="connsiteX16" fmla="*/ 4762 w 8709519"/>
              <a:gd name="connsiteY16" fmla="*/ 3878434 h 4041255"/>
              <a:gd name="connsiteX17" fmla="*/ 0 w 8709519"/>
              <a:gd name="connsiteY17" fmla="*/ 3536365 h 4041255"/>
              <a:gd name="connsiteX18" fmla="*/ 123490 w 8709519"/>
              <a:gd name="connsiteY18" fmla="*/ 3193409 h 4041255"/>
              <a:gd name="connsiteX19" fmla="*/ 8677263 w 8709519"/>
              <a:gd name="connsiteY19" fmla="*/ 3198171 h 4041255"/>
              <a:gd name="connsiteX20" fmla="*/ 8698743 w 8709519"/>
              <a:gd name="connsiteY20" fmla="*/ 3536365 h 4041255"/>
              <a:gd name="connsiteX21" fmla="*/ 1922 w 8709519"/>
              <a:gd name="connsiteY21" fmla="*/ 3536365 h 4041255"/>
              <a:gd name="connsiteX22" fmla="*/ 2420 w 8709519"/>
              <a:gd name="connsiteY22" fmla="*/ 3436371 h 4041255"/>
              <a:gd name="connsiteX23" fmla="*/ 1422 w 8709519"/>
              <a:gd name="connsiteY23" fmla="*/ 3113836 h 4041255"/>
              <a:gd name="connsiteX24" fmla="*/ 123490 w 8709519"/>
              <a:gd name="connsiteY24" fmla="*/ 3193409 h 4041255"/>
              <a:gd name="connsiteX25" fmla="*/ 8694936 w 8709519"/>
              <a:gd name="connsiteY25" fmla="*/ 2756649 h 4041255"/>
              <a:gd name="connsiteX26" fmla="*/ 8701208 w 8709519"/>
              <a:gd name="connsiteY26" fmla="*/ 2756649 h 4041255"/>
              <a:gd name="connsiteX27" fmla="*/ 8682158 w 8709519"/>
              <a:gd name="connsiteY27" fmla="*/ 3207696 h 4041255"/>
              <a:gd name="connsiteX28" fmla="*/ 8686788 w 8709519"/>
              <a:gd name="connsiteY28" fmla="*/ 3200552 h 4041255"/>
              <a:gd name="connsiteX29" fmla="*/ 8694936 w 8709519"/>
              <a:gd name="connsiteY29" fmla="*/ 2756649 h 4041255"/>
              <a:gd name="connsiteX30" fmla="*/ 0 w 8709519"/>
              <a:gd name="connsiteY30" fmla="*/ 2756649 h 4041255"/>
              <a:gd name="connsiteX31" fmla="*/ 5867 w 8709519"/>
              <a:gd name="connsiteY31" fmla="*/ 2756649 h 4041255"/>
              <a:gd name="connsiteX32" fmla="*/ 5392 w 8709519"/>
              <a:gd name="connsiteY32" fmla="*/ 2849633 h 4041255"/>
              <a:gd name="connsiteX33" fmla="*/ 4576 w 8709519"/>
              <a:gd name="connsiteY33" fmla="*/ 3009502 h 4041255"/>
              <a:gd name="connsiteX34" fmla="*/ 71103 w 8709519"/>
              <a:gd name="connsiteY34" fmla="*/ 3107683 h 4041255"/>
              <a:gd name="connsiteX35" fmla="*/ 45243 w 8709519"/>
              <a:gd name="connsiteY35" fmla="*/ 3091014 h 4041255"/>
              <a:gd name="connsiteX36" fmla="*/ 0 w 8709519"/>
              <a:gd name="connsiteY36" fmla="*/ 2756649 h 4041255"/>
              <a:gd name="connsiteX37" fmla="*/ 98312 w 8709519"/>
              <a:gd name="connsiteY37" fmla="*/ 1763937 h 4041255"/>
              <a:gd name="connsiteX38" fmla="*/ 78922 w 8709519"/>
              <a:gd name="connsiteY38" fmla="*/ 2111223 h 4041255"/>
              <a:gd name="connsiteX39" fmla="*/ 8649991 w 8709519"/>
              <a:gd name="connsiteY39" fmla="*/ 2117726 h 4041255"/>
              <a:gd name="connsiteX40" fmla="*/ 8647117 w 8709519"/>
              <a:gd name="connsiteY40" fmla="*/ 1754412 h 4041255"/>
              <a:gd name="connsiteX41" fmla="*/ 98312 w 8709519"/>
              <a:gd name="connsiteY41" fmla="*/ 1763937 h 4041255"/>
              <a:gd name="connsiteX42" fmla="*/ 19731 w 8709519"/>
              <a:gd name="connsiteY42" fmla="*/ 0 h 4041255"/>
              <a:gd name="connsiteX43" fmla="*/ 8681477 w 8709519"/>
              <a:gd name="connsiteY43" fmla="*/ 0 h 4041255"/>
              <a:gd name="connsiteX44" fmla="*/ 8673504 w 8709519"/>
              <a:gd name="connsiteY44" fmla="*/ 2832848 h 4041255"/>
              <a:gd name="connsiteX45" fmla="*/ 20154 w 8709519"/>
              <a:gd name="connsiteY45" fmla="*/ 2880474 h 4041255"/>
              <a:gd name="connsiteX46" fmla="*/ 6243 w 8709519"/>
              <a:gd name="connsiteY46" fmla="*/ 2683170 h 4041255"/>
              <a:gd name="connsiteX47" fmla="*/ 19731 w 8709519"/>
              <a:gd name="connsiteY47" fmla="*/ 0 h 4041255"/>
              <a:gd name="connsiteX0" fmla="*/ 7822 w 8709519"/>
              <a:gd name="connsiteY0" fmla="*/ 3866528 h 4041255"/>
              <a:gd name="connsiteX1" fmla="*/ 8699994 w 8709519"/>
              <a:gd name="connsiteY1" fmla="*/ 3928440 h 4041255"/>
              <a:gd name="connsiteX2" fmla="*/ 8701208 w 8709519"/>
              <a:gd name="connsiteY2" fmla="*/ 4041255 h 4041255"/>
              <a:gd name="connsiteX3" fmla="*/ 0 w 8709519"/>
              <a:gd name="connsiteY3" fmla="*/ 3955530 h 4041255"/>
              <a:gd name="connsiteX4" fmla="*/ 488 w 8709519"/>
              <a:gd name="connsiteY4" fmla="*/ 3833241 h 4041255"/>
              <a:gd name="connsiteX5" fmla="*/ 7822 w 8709519"/>
              <a:gd name="connsiteY5" fmla="*/ 3866528 h 4041255"/>
              <a:gd name="connsiteX6" fmla="*/ 8698743 w 8709519"/>
              <a:gd name="connsiteY6" fmla="*/ 3536365 h 4041255"/>
              <a:gd name="connsiteX7" fmla="*/ 8701208 w 8709519"/>
              <a:gd name="connsiteY7" fmla="*/ 3536365 h 4041255"/>
              <a:gd name="connsiteX8" fmla="*/ 8703589 w 8709519"/>
              <a:gd name="connsiteY8" fmla="*/ 3699840 h 4041255"/>
              <a:gd name="connsiteX9" fmla="*/ 8709519 w 8709519"/>
              <a:gd name="connsiteY9" fmla="*/ 3916534 h 4041255"/>
              <a:gd name="connsiteX10" fmla="*/ 8698743 w 8709519"/>
              <a:gd name="connsiteY10" fmla="*/ 3536365 h 4041255"/>
              <a:gd name="connsiteX11" fmla="*/ 0 w 8709519"/>
              <a:gd name="connsiteY11" fmla="*/ 3536365 h 4041255"/>
              <a:gd name="connsiteX12" fmla="*/ 1922 w 8709519"/>
              <a:gd name="connsiteY12" fmla="*/ 3536365 h 4041255"/>
              <a:gd name="connsiteX13" fmla="*/ 1821 w 8709519"/>
              <a:gd name="connsiteY13" fmla="*/ 3556685 h 4041255"/>
              <a:gd name="connsiteX14" fmla="*/ 848 w 8709519"/>
              <a:gd name="connsiteY14" fmla="*/ 3756438 h 4041255"/>
              <a:gd name="connsiteX15" fmla="*/ 93547 w 8709519"/>
              <a:gd name="connsiteY15" fmla="*/ 3799853 h 4041255"/>
              <a:gd name="connsiteX16" fmla="*/ 28575 w 8709519"/>
              <a:gd name="connsiteY16" fmla="*/ 3823665 h 4041255"/>
              <a:gd name="connsiteX17" fmla="*/ 0 w 8709519"/>
              <a:gd name="connsiteY17" fmla="*/ 3536365 h 4041255"/>
              <a:gd name="connsiteX18" fmla="*/ 123490 w 8709519"/>
              <a:gd name="connsiteY18" fmla="*/ 3193409 h 4041255"/>
              <a:gd name="connsiteX19" fmla="*/ 8677263 w 8709519"/>
              <a:gd name="connsiteY19" fmla="*/ 3198171 h 4041255"/>
              <a:gd name="connsiteX20" fmla="*/ 8698743 w 8709519"/>
              <a:gd name="connsiteY20" fmla="*/ 3536365 h 4041255"/>
              <a:gd name="connsiteX21" fmla="*/ 1922 w 8709519"/>
              <a:gd name="connsiteY21" fmla="*/ 3536365 h 4041255"/>
              <a:gd name="connsiteX22" fmla="*/ 2420 w 8709519"/>
              <a:gd name="connsiteY22" fmla="*/ 3436371 h 4041255"/>
              <a:gd name="connsiteX23" fmla="*/ 1422 w 8709519"/>
              <a:gd name="connsiteY23" fmla="*/ 3113836 h 4041255"/>
              <a:gd name="connsiteX24" fmla="*/ 123490 w 8709519"/>
              <a:gd name="connsiteY24" fmla="*/ 3193409 h 4041255"/>
              <a:gd name="connsiteX25" fmla="*/ 8694936 w 8709519"/>
              <a:gd name="connsiteY25" fmla="*/ 2756649 h 4041255"/>
              <a:gd name="connsiteX26" fmla="*/ 8701208 w 8709519"/>
              <a:gd name="connsiteY26" fmla="*/ 2756649 h 4041255"/>
              <a:gd name="connsiteX27" fmla="*/ 8682158 w 8709519"/>
              <a:gd name="connsiteY27" fmla="*/ 3207696 h 4041255"/>
              <a:gd name="connsiteX28" fmla="*/ 8686788 w 8709519"/>
              <a:gd name="connsiteY28" fmla="*/ 3200552 h 4041255"/>
              <a:gd name="connsiteX29" fmla="*/ 8694936 w 8709519"/>
              <a:gd name="connsiteY29" fmla="*/ 2756649 h 4041255"/>
              <a:gd name="connsiteX30" fmla="*/ 0 w 8709519"/>
              <a:gd name="connsiteY30" fmla="*/ 2756649 h 4041255"/>
              <a:gd name="connsiteX31" fmla="*/ 5867 w 8709519"/>
              <a:gd name="connsiteY31" fmla="*/ 2756649 h 4041255"/>
              <a:gd name="connsiteX32" fmla="*/ 5392 w 8709519"/>
              <a:gd name="connsiteY32" fmla="*/ 2849633 h 4041255"/>
              <a:gd name="connsiteX33" fmla="*/ 4576 w 8709519"/>
              <a:gd name="connsiteY33" fmla="*/ 3009502 h 4041255"/>
              <a:gd name="connsiteX34" fmla="*/ 71103 w 8709519"/>
              <a:gd name="connsiteY34" fmla="*/ 3107683 h 4041255"/>
              <a:gd name="connsiteX35" fmla="*/ 45243 w 8709519"/>
              <a:gd name="connsiteY35" fmla="*/ 3091014 h 4041255"/>
              <a:gd name="connsiteX36" fmla="*/ 0 w 8709519"/>
              <a:gd name="connsiteY36" fmla="*/ 2756649 h 4041255"/>
              <a:gd name="connsiteX37" fmla="*/ 98312 w 8709519"/>
              <a:gd name="connsiteY37" fmla="*/ 1763937 h 4041255"/>
              <a:gd name="connsiteX38" fmla="*/ 78922 w 8709519"/>
              <a:gd name="connsiteY38" fmla="*/ 2111223 h 4041255"/>
              <a:gd name="connsiteX39" fmla="*/ 8649991 w 8709519"/>
              <a:gd name="connsiteY39" fmla="*/ 2117726 h 4041255"/>
              <a:gd name="connsiteX40" fmla="*/ 8647117 w 8709519"/>
              <a:gd name="connsiteY40" fmla="*/ 1754412 h 4041255"/>
              <a:gd name="connsiteX41" fmla="*/ 98312 w 8709519"/>
              <a:gd name="connsiteY41" fmla="*/ 1763937 h 4041255"/>
              <a:gd name="connsiteX42" fmla="*/ 19731 w 8709519"/>
              <a:gd name="connsiteY42" fmla="*/ 0 h 4041255"/>
              <a:gd name="connsiteX43" fmla="*/ 8681477 w 8709519"/>
              <a:gd name="connsiteY43" fmla="*/ 0 h 4041255"/>
              <a:gd name="connsiteX44" fmla="*/ 8673504 w 8709519"/>
              <a:gd name="connsiteY44" fmla="*/ 2832848 h 4041255"/>
              <a:gd name="connsiteX45" fmla="*/ 20154 w 8709519"/>
              <a:gd name="connsiteY45" fmla="*/ 2880474 h 4041255"/>
              <a:gd name="connsiteX46" fmla="*/ 6243 w 8709519"/>
              <a:gd name="connsiteY46" fmla="*/ 2683170 h 4041255"/>
              <a:gd name="connsiteX47" fmla="*/ 19731 w 8709519"/>
              <a:gd name="connsiteY47" fmla="*/ 0 h 4041255"/>
              <a:gd name="connsiteX0" fmla="*/ 14965 w 8709519"/>
              <a:gd name="connsiteY0" fmla="*/ 3899866 h 4041255"/>
              <a:gd name="connsiteX1" fmla="*/ 8699994 w 8709519"/>
              <a:gd name="connsiteY1" fmla="*/ 3928440 h 4041255"/>
              <a:gd name="connsiteX2" fmla="*/ 8701208 w 8709519"/>
              <a:gd name="connsiteY2" fmla="*/ 4041255 h 4041255"/>
              <a:gd name="connsiteX3" fmla="*/ 0 w 8709519"/>
              <a:gd name="connsiteY3" fmla="*/ 3955530 h 4041255"/>
              <a:gd name="connsiteX4" fmla="*/ 488 w 8709519"/>
              <a:gd name="connsiteY4" fmla="*/ 3833241 h 4041255"/>
              <a:gd name="connsiteX5" fmla="*/ 14965 w 8709519"/>
              <a:gd name="connsiteY5" fmla="*/ 3899866 h 4041255"/>
              <a:gd name="connsiteX6" fmla="*/ 8698743 w 8709519"/>
              <a:gd name="connsiteY6" fmla="*/ 3536365 h 4041255"/>
              <a:gd name="connsiteX7" fmla="*/ 8701208 w 8709519"/>
              <a:gd name="connsiteY7" fmla="*/ 3536365 h 4041255"/>
              <a:gd name="connsiteX8" fmla="*/ 8703589 w 8709519"/>
              <a:gd name="connsiteY8" fmla="*/ 3699840 h 4041255"/>
              <a:gd name="connsiteX9" fmla="*/ 8709519 w 8709519"/>
              <a:gd name="connsiteY9" fmla="*/ 3916534 h 4041255"/>
              <a:gd name="connsiteX10" fmla="*/ 8698743 w 8709519"/>
              <a:gd name="connsiteY10" fmla="*/ 3536365 h 4041255"/>
              <a:gd name="connsiteX11" fmla="*/ 0 w 8709519"/>
              <a:gd name="connsiteY11" fmla="*/ 3536365 h 4041255"/>
              <a:gd name="connsiteX12" fmla="*/ 1922 w 8709519"/>
              <a:gd name="connsiteY12" fmla="*/ 3536365 h 4041255"/>
              <a:gd name="connsiteX13" fmla="*/ 1821 w 8709519"/>
              <a:gd name="connsiteY13" fmla="*/ 3556685 h 4041255"/>
              <a:gd name="connsiteX14" fmla="*/ 848 w 8709519"/>
              <a:gd name="connsiteY14" fmla="*/ 3756438 h 4041255"/>
              <a:gd name="connsiteX15" fmla="*/ 93547 w 8709519"/>
              <a:gd name="connsiteY15" fmla="*/ 3799853 h 4041255"/>
              <a:gd name="connsiteX16" fmla="*/ 28575 w 8709519"/>
              <a:gd name="connsiteY16" fmla="*/ 3823665 h 4041255"/>
              <a:gd name="connsiteX17" fmla="*/ 0 w 8709519"/>
              <a:gd name="connsiteY17" fmla="*/ 3536365 h 4041255"/>
              <a:gd name="connsiteX18" fmla="*/ 123490 w 8709519"/>
              <a:gd name="connsiteY18" fmla="*/ 3193409 h 4041255"/>
              <a:gd name="connsiteX19" fmla="*/ 8677263 w 8709519"/>
              <a:gd name="connsiteY19" fmla="*/ 3198171 h 4041255"/>
              <a:gd name="connsiteX20" fmla="*/ 8698743 w 8709519"/>
              <a:gd name="connsiteY20" fmla="*/ 3536365 h 4041255"/>
              <a:gd name="connsiteX21" fmla="*/ 1922 w 8709519"/>
              <a:gd name="connsiteY21" fmla="*/ 3536365 h 4041255"/>
              <a:gd name="connsiteX22" fmla="*/ 2420 w 8709519"/>
              <a:gd name="connsiteY22" fmla="*/ 3436371 h 4041255"/>
              <a:gd name="connsiteX23" fmla="*/ 1422 w 8709519"/>
              <a:gd name="connsiteY23" fmla="*/ 3113836 h 4041255"/>
              <a:gd name="connsiteX24" fmla="*/ 123490 w 8709519"/>
              <a:gd name="connsiteY24" fmla="*/ 3193409 h 4041255"/>
              <a:gd name="connsiteX25" fmla="*/ 8694936 w 8709519"/>
              <a:gd name="connsiteY25" fmla="*/ 2756649 h 4041255"/>
              <a:gd name="connsiteX26" fmla="*/ 8701208 w 8709519"/>
              <a:gd name="connsiteY26" fmla="*/ 2756649 h 4041255"/>
              <a:gd name="connsiteX27" fmla="*/ 8682158 w 8709519"/>
              <a:gd name="connsiteY27" fmla="*/ 3207696 h 4041255"/>
              <a:gd name="connsiteX28" fmla="*/ 8686788 w 8709519"/>
              <a:gd name="connsiteY28" fmla="*/ 3200552 h 4041255"/>
              <a:gd name="connsiteX29" fmla="*/ 8694936 w 8709519"/>
              <a:gd name="connsiteY29" fmla="*/ 2756649 h 4041255"/>
              <a:gd name="connsiteX30" fmla="*/ 0 w 8709519"/>
              <a:gd name="connsiteY30" fmla="*/ 2756649 h 4041255"/>
              <a:gd name="connsiteX31" fmla="*/ 5867 w 8709519"/>
              <a:gd name="connsiteY31" fmla="*/ 2756649 h 4041255"/>
              <a:gd name="connsiteX32" fmla="*/ 5392 w 8709519"/>
              <a:gd name="connsiteY32" fmla="*/ 2849633 h 4041255"/>
              <a:gd name="connsiteX33" fmla="*/ 4576 w 8709519"/>
              <a:gd name="connsiteY33" fmla="*/ 3009502 h 4041255"/>
              <a:gd name="connsiteX34" fmla="*/ 71103 w 8709519"/>
              <a:gd name="connsiteY34" fmla="*/ 3107683 h 4041255"/>
              <a:gd name="connsiteX35" fmla="*/ 45243 w 8709519"/>
              <a:gd name="connsiteY35" fmla="*/ 3091014 h 4041255"/>
              <a:gd name="connsiteX36" fmla="*/ 0 w 8709519"/>
              <a:gd name="connsiteY36" fmla="*/ 2756649 h 4041255"/>
              <a:gd name="connsiteX37" fmla="*/ 98312 w 8709519"/>
              <a:gd name="connsiteY37" fmla="*/ 1763937 h 4041255"/>
              <a:gd name="connsiteX38" fmla="*/ 78922 w 8709519"/>
              <a:gd name="connsiteY38" fmla="*/ 2111223 h 4041255"/>
              <a:gd name="connsiteX39" fmla="*/ 8649991 w 8709519"/>
              <a:gd name="connsiteY39" fmla="*/ 2117726 h 4041255"/>
              <a:gd name="connsiteX40" fmla="*/ 8647117 w 8709519"/>
              <a:gd name="connsiteY40" fmla="*/ 1754412 h 4041255"/>
              <a:gd name="connsiteX41" fmla="*/ 98312 w 8709519"/>
              <a:gd name="connsiteY41" fmla="*/ 1763937 h 4041255"/>
              <a:gd name="connsiteX42" fmla="*/ 19731 w 8709519"/>
              <a:gd name="connsiteY42" fmla="*/ 0 h 4041255"/>
              <a:gd name="connsiteX43" fmla="*/ 8681477 w 8709519"/>
              <a:gd name="connsiteY43" fmla="*/ 0 h 4041255"/>
              <a:gd name="connsiteX44" fmla="*/ 8673504 w 8709519"/>
              <a:gd name="connsiteY44" fmla="*/ 2832848 h 4041255"/>
              <a:gd name="connsiteX45" fmla="*/ 20154 w 8709519"/>
              <a:gd name="connsiteY45" fmla="*/ 2880474 h 4041255"/>
              <a:gd name="connsiteX46" fmla="*/ 6243 w 8709519"/>
              <a:gd name="connsiteY46" fmla="*/ 2683170 h 4041255"/>
              <a:gd name="connsiteX47" fmla="*/ 19731 w 8709519"/>
              <a:gd name="connsiteY47" fmla="*/ 0 h 4041255"/>
              <a:gd name="connsiteX0" fmla="*/ 12584 w 8709519"/>
              <a:gd name="connsiteY0" fmla="*/ 3918916 h 4041255"/>
              <a:gd name="connsiteX1" fmla="*/ 8699994 w 8709519"/>
              <a:gd name="connsiteY1" fmla="*/ 3928440 h 4041255"/>
              <a:gd name="connsiteX2" fmla="*/ 8701208 w 8709519"/>
              <a:gd name="connsiteY2" fmla="*/ 4041255 h 4041255"/>
              <a:gd name="connsiteX3" fmla="*/ 0 w 8709519"/>
              <a:gd name="connsiteY3" fmla="*/ 3955530 h 4041255"/>
              <a:gd name="connsiteX4" fmla="*/ 488 w 8709519"/>
              <a:gd name="connsiteY4" fmla="*/ 3833241 h 4041255"/>
              <a:gd name="connsiteX5" fmla="*/ 12584 w 8709519"/>
              <a:gd name="connsiteY5" fmla="*/ 3918916 h 4041255"/>
              <a:gd name="connsiteX6" fmla="*/ 8698743 w 8709519"/>
              <a:gd name="connsiteY6" fmla="*/ 3536365 h 4041255"/>
              <a:gd name="connsiteX7" fmla="*/ 8701208 w 8709519"/>
              <a:gd name="connsiteY7" fmla="*/ 3536365 h 4041255"/>
              <a:gd name="connsiteX8" fmla="*/ 8703589 w 8709519"/>
              <a:gd name="connsiteY8" fmla="*/ 3699840 h 4041255"/>
              <a:gd name="connsiteX9" fmla="*/ 8709519 w 8709519"/>
              <a:gd name="connsiteY9" fmla="*/ 3916534 h 4041255"/>
              <a:gd name="connsiteX10" fmla="*/ 8698743 w 8709519"/>
              <a:gd name="connsiteY10" fmla="*/ 3536365 h 4041255"/>
              <a:gd name="connsiteX11" fmla="*/ 0 w 8709519"/>
              <a:gd name="connsiteY11" fmla="*/ 3536365 h 4041255"/>
              <a:gd name="connsiteX12" fmla="*/ 1922 w 8709519"/>
              <a:gd name="connsiteY12" fmla="*/ 3536365 h 4041255"/>
              <a:gd name="connsiteX13" fmla="*/ 1821 w 8709519"/>
              <a:gd name="connsiteY13" fmla="*/ 3556685 h 4041255"/>
              <a:gd name="connsiteX14" fmla="*/ 848 w 8709519"/>
              <a:gd name="connsiteY14" fmla="*/ 3756438 h 4041255"/>
              <a:gd name="connsiteX15" fmla="*/ 93547 w 8709519"/>
              <a:gd name="connsiteY15" fmla="*/ 3799853 h 4041255"/>
              <a:gd name="connsiteX16" fmla="*/ 28575 w 8709519"/>
              <a:gd name="connsiteY16" fmla="*/ 3823665 h 4041255"/>
              <a:gd name="connsiteX17" fmla="*/ 0 w 8709519"/>
              <a:gd name="connsiteY17" fmla="*/ 3536365 h 4041255"/>
              <a:gd name="connsiteX18" fmla="*/ 123490 w 8709519"/>
              <a:gd name="connsiteY18" fmla="*/ 3193409 h 4041255"/>
              <a:gd name="connsiteX19" fmla="*/ 8677263 w 8709519"/>
              <a:gd name="connsiteY19" fmla="*/ 3198171 h 4041255"/>
              <a:gd name="connsiteX20" fmla="*/ 8698743 w 8709519"/>
              <a:gd name="connsiteY20" fmla="*/ 3536365 h 4041255"/>
              <a:gd name="connsiteX21" fmla="*/ 1922 w 8709519"/>
              <a:gd name="connsiteY21" fmla="*/ 3536365 h 4041255"/>
              <a:gd name="connsiteX22" fmla="*/ 2420 w 8709519"/>
              <a:gd name="connsiteY22" fmla="*/ 3436371 h 4041255"/>
              <a:gd name="connsiteX23" fmla="*/ 1422 w 8709519"/>
              <a:gd name="connsiteY23" fmla="*/ 3113836 h 4041255"/>
              <a:gd name="connsiteX24" fmla="*/ 123490 w 8709519"/>
              <a:gd name="connsiteY24" fmla="*/ 3193409 h 4041255"/>
              <a:gd name="connsiteX25" fmla="*/ 8694936 w 8709519"/>
              <a:gd name="connsiteY25" fmla="*/ 2756649 h 4041255"/>
              <a:gd name="connsiteX26" fmla="*/ 8701208 w 8709519"/>
              <a:gd name="connsiteY26" fmla="*/ 2756649 h 4041255"/>
              <a:gd name="connsiteX27" fmla="*/ 8682158 w 8709519"/>
              <a:gd name="connsiteY27" fmla="*/ 3207696 h 4041255"/>
              <a:gd name="connsiteX28" fmla="*/ 8686788 w 8709519"/>
              <a:gd name="connsiteY28" fmla="*/ 3200552 h 4041255"/>
              <a:gd name="connsiteX29" fmla="*/ 8694936 w 8709519"/>
              <a:gd name="connsiteY29" fmla="*/ 2756649 h 4041255"/>
              <a:gd name="connsiteX30" fmla="*/ 0 w 8709519"/>
              <a:gd name="connsiteY30" fmla="*/ 2756649 h 4041255"/>
              <a:gd name="connsiteX31" fmla="*/ 5867 w 8709519"/>
              <a:gd name="connsiteY31" fmla="*/ 2756649 h 4041255"/>
              <a:gd name="connsiteX32" fmla="*/ 5392 w 8709519"/>
              <a:gd name="connsiteY32" fmla="*/ 2849633 h 4041255"/>
              <a:gd name="connsiteX33" fmla="*/ 4576 w 8709519"/>
              <a:gd name="connsiteY33" fmla="*/ 3009502 h 4041255"/>
              <a:gd name="connsiteX34" fmla="*/ 71103 w 8709519"/>
              <a:gd name="connsiteY34" fmla="*/ 3107683 h 4041255"/>
              <a:gd name="connsiteX35" fmla="*/ 45243 w 8709519"/>
              <a:gd name="connsiteY35" fmla="*/ 3091014 h 4041255"/>
              <a:gd name="connsiteX36" fmla="*/ 0 w 8709519"/>
              <a:gd name="connsiteY36" fmla="*/ 2756649 h 4041255"/>
              <a:gd name="connsiteX37" fmla="*/ 98312 w 8709519"/>
              <a:gd name="connsiteY37" fmla="*/ 1763937 h 4041255"/>
              <a:gd name="connsiteX38" fmla="*/ 78922 w 8709519"/>
              <a:gd name="connsiteY38" fmla="*/ 2111223 h 4041255"/>
              <a:gd name="connsiteX39" fmla="*/ 8649991 w 8709519"/>
              <a:gd name="connsiteY39" fmla="*/ 2117726 h 4041255"/>
              <a:gd name="connsiteX40" fmla="*/ 8647117 w 8709519"/>
              <a:gd name="connsiteY40" fmla="*/ 1754412 h 4041255"/>
              <a:gd name="connsiteX41" fmla="*/ 98312 w 8709519"/>
              <a:gd name="connsiteY41" fmla="*/ 1763937 h 4041255"/>
              <a:gd name="connsiteX42" fmla="*/ 19731 w 8709519"/>
              <a:gd name="connsiteY42" fmla="*/ 0 h 4041255"/>
              <a:gd name="connsiteX43" fmla="*/ 8681477 w 8709519"/>
              <a:gd name="connsiteY43" fmla="*/ 0 h 4041255"/>
              <a:gd name="connsiteX44" fmla="*/ 8673504 w 8709519"/>
              <a:gd name="connsiteY44" fmla="*/ 2832848 h 4041255"/>
              <a:gd name="connsiteX45" fmla="*/ 20154 w 8709519"/>
              <a:gd name="connsiteY45" fmla="*/ 2880474 h 4041255"/>
              <a:gd name="connsiteX46" fmla="*/ 6243 w 8709519"/>
              <a:gd name="connsiteY46" fmla="*/ 2683170 h 4041255"/>
              <a:gd name="connsiteX47" fmla="*/ 19731 w 8709519"/>
              <a:gd name="connsiteY47" fmla="*/ 0 h 4041255"/>
              <a:gd name="connsiteX0" fmla="*/ 12584 w 8710363"/>
              <a:gd name="connsiteY0" fmla="*/ 4014166 h 4136505"/>
              <a:gd name="connsiteX1" fmla="*/ 8699994 w 8710363"/>
              <a:gd name="connsiteY1" fmla="*/ 4023690 h 4136505"/>
              <a:gd name="connsiteX2" fmla="*/ 8701208 w 8710363"/>
              <a:gd name="connsiteY2" fmla="*/ 4136505 h 4136505"/>
              <a:gd name="connsiteX3" fmla="*/ 0 w 8710363"/>
              <a:gd name="connsiteY3" fmla="*/ 4050780 h 4136505"/>
              <a:gd name="connsiteX4" fmla="*/ 488 w 8710363"/>
              <a:gd name="connsiteY4" fmla="*/ 3928491 h 4136505"/>
              <a:gd name="connsiteX5" fmla="*/ 12584 w 8710363"/>
              <a:gd name="connsiteY5" fmla="*/ 4014166 h 4136505"/>
              <a:gd name="connsiteX6" fmla="*/ 8698743 w 8710363"/>
              <a:gd name="connsiteY6" fmla="*/ 3631615 h 4136505"/>
              <a:gd name="connsiteX7" fmla="*/ 8701208 w 8710363"/>
              <a:gd name="connsiteY7" fmla="*/ 3631615 h 4136505"/>
              <a:gd name="connsiteX8" fmla="*/ 8703589 w 8710363"/>
              <a:gd name="connsiteY8" fmla="*/ 3795090 h 4136505"/>
              <a:gd name="connsiteX9" fmla="*/ 8709519 w 8710363"/>
              <a:gd name="connsiteY9" fmla="*/ 4011784 h 4136505"/>
              <a:gd name="connsiteX10" fmla="*/ 8698743 w 8710363"/>
              <a:gd name="connsiteY10" fmla="*/ 3631615 h 4136505"/>
              <a:gd name="connsiteX11" fmla="*/ 0 w 8710363"/>
              <a:gd name="connsiteY11" fmla="*/ 3631615 h 4136505"/>
              <a:gd name="connsiteX12" fmla="*/ 1922 w 8710363"/>
              <a:gd name="connsiteY12" fmla="*/ 3631615 h 4136505"/>
              <a:gd name="connsiteX13" fmla="*/ 1821 w 8710363"/>
              <a:gd name="connsiteY13" fmla="*/ 3651935 h 4136505"/>
              <a:gd name="connsiteX14" fmla="*/ 848 w 8710363"/>
              <a:gd name="connsiteY14" fmla="*/ 3851688 h 4136505"/>
              <a:gd name="connsiteX15" fmla="*/ 93547 w 8710363"/>
              <a:gd name="connsiteY15" fmla="*/ 3895103 h 4136505"/>
              <a:gd name="connsiteX16" fmla="*/ 28575 w 8710363"/>
              <a:gd name="connsiteY16" fmla="*/ 3918915 h 4136505"/>
              <a:gd name="connsiteX17" fmla="*/ 0 w 8710363"/>
              <a:gd name="connsiteY17" fmla="*/ 3631615 h 4136505"/>
              <a:gd name="connsiteX18" fmla="*/ 123490 w 8710363"/>
              <a:gd name="connsiteY18" fmla="*/ 3288659 h 4136505"/>
              <a:gd name="connsiteX19" fmla="*/ 8677263 w 8710363"/>
              <a:gd name="connsiteY19" fmla="*/ 3293421 h 4136505"/>
              <a:gd name="connsiteX20" fmla="*/ 8698743 w 8710363"/>
              <a:gd name="connsiteY20" fmla="*/ 3631615 h 4136505"/>
              <a:gd name="connsiteX21" fmla="*/ 1922 w 8710363"/>
              <a:gd name="connsiteY21" fmla="*/ 3631615 h 4136505"/>
              <a:gd name="connsiteX22" fmla="*/ 2420 w 8710363"/>
              <a:gd name="connsiteY22" fmla="*/ 3531621 h 4136505"/>
              <a:gd name="connsiteX23" fmla="*/ 1422 w 8710363"/>
              <a:gd name="connsiteY23" fmla="*/ 3209086 h 4136505"/>
              <a:gd name="connsiteX24" fmla="*/ 123490 w 8710363"/>
              <a:gd name="connsiteY24" fmla="*/ 3288659 h 4136505"/>
              <a:gd name="connsiteX25" fmla="*/ 8694936 w 8710363"/>
              <a:gd name="connsiteY25" fmla="*/ 2851899 h 4136505"/>
              <a:gd name="connsiteX26" fmla="*/ 8701208 w 8710363"/>
              <a:gd name="connsiteY26" fmla="*/ 2851899 h 4136505"/>
              <a:gd name="connsiteX27" fmla="*/ 8682158 w 8710363"/>
              <a:gd name="connsiteY27" fmla="*/ 3302946 h 4136505"/>
              <a:gd name="connsiteX28" fmla="*/ 8686788 w 8710363"/>
              <a:gd name="connsiteY28" fmla="*/ 3295802 h 4136505"/>
              <a:gd name="connsiteX29" fmla="*/ 8694936 w 8710363"/>
              <a:gd name="connsiteY29" fmla="*/ 2851899 h 4136505"/>
              <a:gd name="connsiteX30" fmla="*/ 0 w 8710363"/>
              <a:gd name="connsiteY30" fmla="*/ 2851899 h 4136505"/>
              <a:gd name="connsiteX31" fmla="*/ 5867 w 8710363"/>
              <a:gd name="connsiteY31" fmla="*/ 2851899 h 4136505"/>
              <a:gd name="connsiteX32" fmla="*/ 5392 w 8710363"/>
              <a:gd name="connsiteY32" fmla="*/ 2944883 h 4136505"/>
              <a:gd name="connsiteX33" fmla="*/ 4576 w 8710363"/>
              <a:gd name="connsiteY33" fmla="*/ 3104752 h 4136505"/>
              <a:gd name="connsiteX34" fmla="*/ 71103 w 8710363"/>
              <a:gd name="connsiteY34" fmla="*/ 3202933 h 4136505"/>
              <a:gd name="connsiteX35" fmla="*/ 45243 w 8710363"/>
              <a:gd name="connsiteY35" fmla="*/ 3186264 h 4136505"/>
              <a:gd name="connsiteX36" fmla="*/ 0 w 8710363"/>
              <a:gd name="connsiteY36" fmla="*/ 2851899 h 4136505"/>
              <a:gd name="connsiteX37" fmla="*/ 98312 w 8710363"/>
              <a:gd name="connsiteY37" fmla="*/ 1859187 h 4136505"/>
              <a:gd name="connsiteX38" fmla="*/ 78922 w 8710363"/>
              <a:gd name="connsiteY38" fmla="*/ 2206473 h 4136505"/>
              <a:gd name="connsiteX39" fmla="*/ 8649991 w 8710363"/>
              <a:gd name="connsiteY39" fmla="*/ 2212976 h 4136505"/>
              <a:gd name="connsiteX40" fmla="*/ 8647117 w 8710363"/>
              <a:gd name="connsiteY40" fmla="*/ 1849662 h 4136505"/>
              <a:gd name="connsiteX41" fmla="*/ 98312 w 8710363"/>
              <a:gd name="connsiteY41" fmla="*/ 1859187 h 4136505"/>
              <a:gd name="connsiteX42" fmla="*/ 19731 w 8710363"/>
              <a:gd name="connsiteY42" fmla="*/ 95250 h 4136505"/>
              <a:gd name="connsiteX43" fmla="*/ 8710052 w 8710363"/>
              <a:gd name="connsiteY43" fmla="*/ 0 h 4136505"/>
              <a:gd name="connsiteX44" fmla="*/ 8673504 w 8710363"/>
              <a:gd name="connsiteY44" fmla="*/ 2928098 h 4136505"/>
              <a:gd name="connsiteX45" fmla="*/ 20154 w 8710363"/>
              <a:gd name="connsiteY45" fmla="*/ 2975724 h 4136505"/>
              <a:gd name="connsiteX46" fmla="*/ 6243 w 8710363"/>
              <a:gd name="connsiteY46" fmla="*/ 2778420 h 4136505"/>
              <a:gd name="connsiteX47" fmla="*/ 19731 w 8710363"/>
              <a:gd name="connsiteY47" fmla="*/ 95250 h 4136505"/>
              <a:gd name="connsiteX0" fmla="*/ 12584 w 8710363"/>
              <a:gd name="connsiteY0" fmla="*/ 4014166 h 4136505"/>
              <a:gd name="connsiteX1" fmla="*/ 8699994 w 8710363"/>
              <a:gd name="connsiteY1" fmla="*/ 4023690 h 4136505"/>
              <a:gd name="connsiteX2" fmla="*/ 8701208 w 8710363"/>
              <a:gd name="connsiteY2" fmla="*/ 4136505 h 4136505"/>
              <a:gd name="connsiteX3" fmla="*/ 0 w 8710363"/>
              <a:gd name="connsiteY3" fmla="*/ 4050780 h 4136505"/>
              <a:gd name="connsiteX4" fmla="*/ 488 w 8710363"/>
              <a:gd name="connsiteY4" fmla="*/ 3928491 h 4136505"/>
              <a:gd name="connsiteX5" fmla="*/ 12584 w 8710363"/>
              <a:gd name="connsiteY5" fmla="*/ 4014166 h 4136505"/>
              <a:gd name="connsiteX6" fmla="*/ 8698743 w 8710363"/>
              <a:gd name="connsiteY6" fmla="*/ 3631615 h 4136505"/>
              <a:gd name="connsiteX7" fmla="*/ 8701208 w 8710363"/>
              <a:gd name="connsiteY7" fmla="*/ 3631615 h 4136505"/>
              <a:gd name="connsiteX8" fmla="*/ 8703589 w 8710363"/>
              <a:gd name="connsiteY8" fmla="*/ 3795090 h 4136505"/>
              <a:gd name="connsiteX9" fmla="*/ 8709519 w 8710363"/>
              <a:gd name="connsiteY9" fmla="*/ 4011784 h 4136505"/>
              <a:gd name="connsiteX10" fmla="*/ 8698743 w 8710363"/>
              <a:gd name="connsiteY10" fmla="*/ 3631615 h 4136505"/>
              <a:gd name="connsiteX11" fmla="*/ 0 w 8710363"/>
              <a:gd name="connsiteY11" fmla="*/ 3631615 h 4136505"/>
              <a:gd name="connsiteX12" fmla="*/ 1922 w 8710363"/>
              <a:gd name="connsiteY12" fmla="*/ 3631615 h 4136505"/>
              <a:gd name="connsiteX13" fmla="*/ 1821 w 8710363"/>
              <a:gd name="connsiteY13" fmla="*/ 3651935 h 4136505"/>
              <a:gd name="connsiteX14" fmla="*/ 848 w 8710363"/>
              <a:gd name="connsiteY14" fmla="*/ 3851688 h 4136505"/>
              <a:gd name="connsiteX15" fmla="*/ 93547 w 8710363"/>
              <a:gd name="connsiteY15" fmla="*/ 3895103 h 4136505"/>
              <a:gd name="connsiteX16" fmla="*/ 28575 w 8710363"/>
              <a:gd name="connsiteY16" fmla="*/ 3918915 h 4136505"/>
              <a:gd name="connsiteX17" fmla="*/ 0 w 8710363"/>
              <a:gd name="connsiteY17" fmla="*/ 3631615 h 4136505"/>
              <a:gd name="connsiteX18" fmla="*/ 123490 w 8710363"/>
              <a:gd name="connsiteY18" fmla="*/ 3288659 h 4136505"/>
              <a:gd name="connsiteX19" fmla="*/ 8677263 w 8710363"/>
              <a:gd name="connsiteY19" fmla="*/ 3293421 h 4136505"/>
              <a:gd name="connsiteX20" fmla="*/ 8698743 w 8710363"/>
              <a:gd name="connsiteY20" fmla="*/ 3631615 h 4136505"/>
              <a:gd name="connsiteX21" fmla="*/ 1922 w 8710363"/>
              <a:gd name="connsiteY21" fmla="*/ 3631615 h 4136505"/>
              <a:gd name="connsiteX22" fmla="*/ 2420 w 8710363"/>
              <a:gd name="connsiteY22" fmla="*/ 3531621 h 4136505"/>
              <a:gd name="connsiteX23" fmla="*/ 1422 w 8710363"/>
              <a:gd name="connsiteY23" fmla="*/ 3209086 h 4136505"/>
              <a:gd name="connsiteX24" fmla="*/ 123490 w 8710363"/>
              <a:gd name="connsiteY24" fmla="*/ 3288659 h 4136505"/>
              <a:gd name="connsiteX25" fmla="*/ 8694936 w 8710363"/>
              <a:gd name="connsiteY25" fmla="*/ 2851899 h 4136505"/>
              <a:gd name="connsiteX26" fmla="*/ 8701208 w 8710363"/>
              <a:gd name="connsiteY26" fmla="*/ 2851899 h 4136505"/>
              <a:gd name="connsiteX27" fmla="*/ 8682158 w 8710363"/>
              <a:gd name="connsiteY27" fmla="*/ 3302946 h 4136505"/>
              <a:gd name="connsiteX28" fmla="*/ 8686788 w 8710363"/>
              <a:gd name="connsiteY28" fmla="*/ 3295802 h 4136505"/>
              <a:gd name="connsiteX29" fmla="*/ 8694936 w 8710363"/>
              <a:gd name="connsiteY29" fmla="*/ 2851899 h 4136505"/>
              <a:gd name="connsiteX30" fmla="*/ 0 w 8710363"/>
              <a:gd name="connsiteY30" fmla="*/ 2851899 h 4136505"/>
              <a:gd name="connsiteX31" fmla="*/ 5867 w 8710363"/>
              <a:gd name="connsiteY31" fmla="*/ 2851899 h 4136505"/>
              <a:gd name="connsiteX32" fmla="*/ 5392 w 8710363"/>
              <a:gd name="connsiteY32" fmla="*/ 2944883 h 4136505"/>
              <a:gd name="connsiteX33" fmla="*/ 4576 w 8710363"/>
              <a:gd name="connsiteY33" fmla="*/ 3104752 h 4136505"/>
              <a:gd name="connsiteX34" fmla="*/ 71103 w 8710363"/>
              <a:gd name="connsiteY34" fmla="*/ 3202933 h 4136505"/>
              <a:gd name="connsiteX35" fmla="*/ 45243 w 8710363"/>
              <a:gd name="connsiteY35" fmla="*/ 3186264 h 4136505"/>
              <a:gd name="connsiteX36" fmla="*/ 0 w 8710363"/>
              <a:gd name="connsiteY36" fmla="*/ 2851899 h 4136505"/>
              <a:gd name="connsiteX37" fmla="*/ 98312 w 8710363"/>
              <a:gd name="connsiteY37" fmla="*/ 1859187 h 4136505"/>
              <a:gd name="connsiteX38" fmla="*/ 78922 w 8710363"/>
              <a:gd name="connsiteY38" fmla="*/ 2206473 h 4136505"/>
              <a:gd name="connsiteX39" fmla="*/ 8649991 w 8710363"/>
              <a:gd name="connsiteY39" fmla="*/ 2212976 h 4136505"/>
              <a:gd name="connsiteX40" fmla="*/ 8647117 w 8710363"/>
              <a:gd name="connsiteY40" fmla="*/ 1849662 h 4136505"/>
              <a:gd name="connsiteX41" fmla="*/ 98312 w 8710363"/>
              <a:gd name="connsiteY41" fmla="*/ 1859187 h 4136505"/>
              <a:gd name="connsiteX42" fmla="*/ 19731 w 8710363"/>
              <a:gd name="connsiteY42" fmla="*/ 19050 h 4136505"/>
              <a:gd name="connsiteX43" fmla="*/ 8710052 w 8710363"/>
              <a:gd name="connsiteY43" fmla="*/ 0 h 4136505"/>
              <a:gd name="connsiteX44" fmla="*/ 8673504 w 8710363"/>
              <a:gd name="connsiteY44" fmla="*/ 2928098 h 4136505"/>
              <a:gd name="connsiteX45" fmla="*/ 20154 w 8710363"/>
              <a:gd name="connsiteY45" fmla="*/ 2975724 h 4136505"/>
              <a:gd name="connsiteX46" fmla="*/ 6243 w 8710363"/>
              <a:gd name="connsiteY46" fmla="*/ 2778420 h 4136505"/>
              <a:gd name="connsiteX47" fmla="*/ 19731 w 8710363"/>
              <a:gd name="connsiteY47" fmla="*/ 19050 h 413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10363" h="4136505">
                <a:moveTo>
                  <a:pt x="12584" y="4014166"/>
                </a:moveTo>
                <a:lnTo>
                  <a:pt x="8699994" y="4023690"/>
                </a:lnTo>
                <a:cubicBezTo>
                  <a:pt x="8700399" y="4106539"/>
                  <a:pt x="8700803" y="4053656"/>
                  <a:pt x="8701208" y="4136505"/>
                </a:cubicBezTo>
                <a:lnTo>
                  <a:pt x="0" y="4050780"/>
                </a:lnTo>
                <a:cubicBezTo>
                  <a:pt x="0" y="4039684"/>
                  <a:pt x="174" y="3996943"/>
                  <a:pt x="488" y="3928491"/>
                </a:cubicBezTo>
                <a:cubicBezTo>
                  <a:pt x="551" y="3914980"/>
                  <a:pt x="12521" y="4027677"/>
                  <a:pt x="12584" y="4014166"/>
                </a:cubicBezTo>
                <a:close/>
                <a:moveTo>
                  <a:pt x="8698743" y="3631615"/>
                </a:moveTo>
                <a:lnTo>
                  <a:pt x="8701208" y="3631615"/>
                </a:lnTo>
                <a:cubicBezTo>
                  <a:pt x="8702002" y="3686107"/>
                  <a:pt x="8702795" y="3740598"/>
                  <a:pt x="8703589" y="3795090"/>
                </a:cubicBezTo>
                <a:lnTo>
                  <a:pt x="8709519" y="4011784"/>
                </a:lnTo>
                <a:lnTo>
                  <a:pt x="8698743" y="3631615"/>
                </a:lnTo>
                <a:close/>
                <a:moveTo>
                  <a:pt x="0" y="3631615"/>
                </a:moveTo>
                <a:lnTo>
                  <a:pt x="1922" y="3631615"/>
                </a:lnTo>
                <a:cubicBezTo>
                  <a:pt x="1888" y="3638388"/>
                  <a:pt x="1855" y="3645162"/>
                  <a:pt x="1821" y="3651935"/>
                </a:cubicBezTo>
                <a:cubicBezTo>
                  <a:pt x="1445" y="3727895"/>
                  <a:pt x="1118" y="3795066"/>
                  <a:pt x="848" y="3851688"/>
                </a:cubicBezTo>
                <a:cubicBezTo>
                  <a:pt x="791" y="3863778"/>
                  <a:pt x="93604" y="3883013"/>
                  <a:pt x="93547" y="3895103"/>
                </a:cubicBezTo>
                <a:lnTo>
                  <a:pt x="28575" y="3918915"/>
                </a:lnTo>
                <a:cubicBezTo>
                  <a:pt x="26988" y="3804892"/>
                  <a:pt x="1587" y="3745638"/>
                  <a:pt x="0" y="3631615"/>
                </a:cubicBezTo>
                <a:close/>
                <a:moveTo>
                  <a:pt x="123490" y="3288659"/>
                </a:moveTo>
                <a:lnTo>
                  <a:pt x="8677263" y="3293421"/>
                </a:lnTo>
                <a:lnTo>
                  <a:pt x="8698743" y="3631615"/>
                </a:lnTo>
                <a:lnTo>
                  <a:pt x="1922" y="3631615"/>
                </a:lnTo>
                <a:lnTo>
                  <a:pt x="2420" y="3531621"/>
                </a:lnTo>
                <a:cubicBezTo>
                  <a:pt x="2841" y="3447309"/>
                  <a:pt x="924" y="3307462"/>
                  <a:pt x="1422" y="3209086"/>
                </a:cubicBezTo>
                <a:lnTo>
                  <a:pt x="123490" y="3288659"/>
                </a:lnTo>
                <a:close/>
                <a:moveTo>
                  <a:pt x="8694936" y="2851899"/>
                </a:moveTo>
                <a:lnTo>
                  <a:pt x="8701208" y="2851899"/>
                </a:lnTo>
                <a:lnTo>
                  <a:pt x="8682158" y="3302946"/>
                </a:lnTo>
                <a:lnTo>
                  <a:pt x="8686788" y="3295802"/>
                </a:lnTo>
                <a:lnTo>
                  <a:pt x="8694936" y="2851899"/>
                </a:lnTo>
                <a:close/>
                <a:moveTo>
                  <a:pt x="0" y="2851899"/>
                </a:moveTo>
                <a:lnTo>
                  <a:pt x="5867" y="2851899"/>
                </a:lnTo>
                <a:cubicBezTo>
                  <a:pt x="5709" y="2882894"/>
                  <a:pt x="5550" y="2913888"/>
                  <a:pt x="5392" y="2944883"/>
                </a:cubicBezTo>
                <a:cubicBezTo>
                  <a:pt x="5113" y="2999345"/>
                  <a:pt x="4841" y="3052708"/>
                  <a:pt x="4576" y="3104752"/>
                </a:cubicBezTo>
                <a:cubicBezTo>
                  <a:pt x="4527" y="3114460"/>
                  <a:pt x="71152" y="3193225"/>
                  <a:pt x="71103" y="3202933"/>
                </a:cubicBezTo>
                <a:lnTo>
                  <a:pt x="45243" y="3186264"/>
                </a:lnTo>
                <a:lnTo>
                  <a:pt x="0" y="2851899"/>
                </a:lnTo>
                <a:close/>
                <a:moveTo>
                  <a:pt x="98312" y="1859187"/>
                </a:moveTo>
                <a:cubicBezTo>
                  <a:pt x="95024" y="2549624"/>
                  <a:pt x="82210" y="1516036"/>
                  <a:pt x="78922" y="2206473"/>
                </a:cubicBezTo>
                <a:lnTo>
                  <a:pt x="8649991" y="2212976"/>
                </a:lnTo>
                <a:cubicBezTo>
                  <a:pt x="8651414" y="1803740"/>
                  <a:pt x="8645694" y="2258898"/>
                  <a:pt x="8647117" y="1849662"/>
                </a:cubicBezTo>
                <a:lnTo>
                  <a:pt x="98312" y="1859187"/>
                </a:lnTo>
                <a:close/>
                <a:moveTo>
                  <a:pt x="19731" y="19050"/>
                </a:moveTo>
                <a:lnTo>
                  <a:pt x="8710052" y="0"/>
                </a:lnTo>
                <a:cubicBezTo>
                  <a:pt x="8714538" y="918883"/>
                  <a:pt x="8669018" y="2009215"/>
                  <a:pt x="8673504" y="2928098"/>
                </a:cubicBezTo>
                <a:lnTo>
                  <a:pt x="20154" y="2975724"/>
                </a:lnTo>
                <a:cubicBezTo>
                  <a:pt x="20279" y="2951231"/>
                  <a:pt x="6118" y="2802913"/>
                  <a:pt x="6243" y="2778420"/>
                </a:cubicBezTo>
                <a:cubicBezTo>
                  <a:pt x="12023" y="1649626"/>
                  <a:pt x="19731" y="93025"/>
                  <a:pt x="19731" y="19050"/>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legende"/>
          <p:cNvPicPr>
            <a:picLocks noChangeAspect="1"/>
          </p:cNvPicPr>
          <p:nvPr/>
        </p:nvPicPr>
        <p:blipFill rotWithShape="1">
          <a:blip r:embed="rId12"/>
          <a:srcRect l="68541" t="73035" r="2081" b="8458"/>
          <a:stretch/>
        </p:blipFill>
        <p:spPr>
          <a:xfrm>
            <a:off x="6379996" y="5157688"/>
            <a:ext cx="939864" cy="716454"/>
          </a:xfrm>
          <a:prstGeom prst="rect">
            <a:avLst/>
          </a:prstGeom>
        </p:spPr>
      </p:pic>
      <p:graphicFrame>
        <p:nvGraphicFramePr>
          <p:cNvPr id="18" name="delta"/>
          <p:cNvGraphicFramePr>
            <a:graphicFrameLocks noChangeAspect="1"/>
          </p:cNvGraphicFramePr>
          <p:nvPr>
            <p:extLst>
              <p:ext uri="{D42A27DB-BD31-4B8C-83A1-F6EECF244321}">
                <p14:modId xmlns:p14="http://schemas.microsoft.com/office/powerpoint/2010/main" val="185070958"/>
              </p:ext>
            </p:extLst>
          </p:nvPr>
        </p:nvGraphicFramePr>
        <p:xfrm>
          <a:off x="7424738" y="1917700"/>
          <a:ext cx="466725" cy="3990975"/>
        </p:xfrm>
        <a:graphic>
          <a:graphicData uri="http://schemas.openxmlformats.org/presentationml/2006/ole">
            <mc:AlternateContent xmlns:mc="http://schemas.openxmlformats.org/markup-compatibility/2006">
              <mc:Choice xmlns:v="urn:schemas-microsoft-com:vml" Requires="v">
                <p:oleObj spid="_x0000_s8345" name="Worksheet" r:id="rId14" imgW="466728" imgH="3990968" progId="Excel.Sheet.12">
                  <p:embed/>
                </p:oleObj>
              </mc:Choice>
              <mc:Fallback>
                <p:oleObj name="Worksheet" r:id="rId14" imgW="466728" imgH="3990968" progId="Excel.Sheet.12">
                  <p:embed/>
                  <p:pic>
                    <p:nvPicPr>
                      <p:cNvPr id="0" name=""/>
                      <p:cNvPicPr/>
                      <p:nvPr/>
                    </p:nvPicPr>
                    <p:blipFill>
                      <a:blip r:embed="rId15"/>
                      <a:stretch>
                        <a:fillRect/>
                      </a:stretch>
                    </p:blipFill>
                    <p:spPr>
                      <a:xfrm>
                        <a:off x="7424738" y="1917700"/>
                        <a:ext cx="466725" cy="3990975"/>
                      </a:xfrm>
                      <a:prstGeom prst="rect">
                        <a:avLst/>
                      </a:prstGeom>
                    </p:spPr>
                  </p:pic>
                </p:oleObj>
              </mc:Fallback>
            </mc:AlternateContent>
          </a:graphicData>
        </a:graphic>
      </p:graphicFrame>
      <p:grpSp>
        <p:nvGrpSpPr>
          <p:cNvPr id="21" name="pijlen delta intentie"/>
          <p:cNvGrpSpPr/>
          <p:nvPr/>
        </p:nvGrpSpPr>
        <p:grpSpPr>
          <a:xfrm>
            <a:off x="6747717" y="1826020"/>
            <a:ext cx="692658" cy="374118"/>
            <a:chOff x="2725666" y="2178957"/>
            <a:chExt cx="520404" cy="281080"/>
          </a:xfrm>
        </p:grpSpPr>
        <p:sp>
          <p:nvSpPr>
            <p:cNvPr id="22" name="Oval 21"/>
            <p:cNvSpPr/>
            <p:nvPr/>
          </p:nvSpPr>
          <p:spPr>
            <a:xfrm>
              <a:off x="2725666" y="2178957"/>
              <a:ext cx="317500" cy="28108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cxnSp>
          <p:nvCxnSpPr>
            <p:cNvPr id="26" name="Curved Connector 25"/>
            <p:cNvCxnSpPr>
              <a:stCxn id="22" idx="6"/>
            </p:cNvCxnSpPr>
            <p:nvPr/>
          </p:nvCxnSpPr>
          <p:spPr>
            <a:xfrm>
              <a:off x="3043166" y="2319497"/>
              <a:ext cx="202904" cy="70351"/>
            </a:xfrm>
            <a:prstGeom prst="curvedConnector3">
              <a:avLst>
                <a:gd name="adj1" fmla="val 50000"/>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 name="pijlen delta impact"/>
          <p:cNvGrpSpPr/>
          <p:nvPr/>
        </p:nvGrpSpPr>
        <p:grpSpPr>
          <a:xfrm>
            <a:off x="4881403" y="1929279"/>
            <a:ext cx="2558970" cy="453200"/>
            <a:chOff x="4881403" y="1929279"/>
            <a:chExt cx="2558970" cy="453200"/>
          </a:xfrm>
        </p:grpSpPr>
        <p:grpSp>
          <p:nvGrpSpPr>
            <p:cNvPr id="31" name="auto"/>
            <p:cNvGrpSpPr/>
            <p:nvPr/>
          </p:nvGrpSpPr>
          <p:grpSpPr>
            <a:xfrm>
              <a:off x="4881403" y="2008361"/>
              <a:ext cx="1929208" cy="374118"/>
              <a:chOff x="2725666" y="2178957"/>
              <a:chExt cx="1449442" cy="281080"/>
            </a:xfrm>
          </p:grpSpPr>
          <p:sp>
            <p:nvSpPr>
              <p:cNvPr id="32" name="Oval 31"/>
              <p:cNvSpPr/>
              <p:nvPr/>
            </p:nvSpPr>
            <p:spPr>
              <a:xfrm>
                <a:off x="2725666" y="2178957"/>
                <a:ext cx="317500" cy="28108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cxnSp>
            <p:nvCxnSpPr>
              <p:cNvPr id="33" name="Curved Connector 32"/>
              <p:cNvCxnSpPr>
                <a:stCxn id="32" idx="6"/>
                <a:endCxn id="35" idx="2"/>
              </p:cNvCxnSpPr>
              <p:nvPr/>
            </p:nvCxnSpPr>
            <p:spPr>
              <a:xfrm flipV="1">
                <a:off x="3043166" y="2260082"/>
                <a:ext cx="1131942" cy="59415"/>
              </a:xfrm>
              <a:prstGeom prst="curvedConnector3">
                <a:avLst>
                  <a:gd name="adj1" fmla="val 1320"/>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4" name="auto"/>
            <p:cNvGrpSpPr/>
            <p:nvPr/>
          </p:nvGrpSpPr>
          <p:grpSpPr>
            <a:xfrm>
              <a:off x="6810613" y="1929279"/>
              <a:ext cx="629760" cy="374118"/>
              <a:chOff x="2725666" y="2167686"/>
              <a:chExt cx="473148" cy="281080"/>
            </a:xfrm>
          </p:grpSpPr>
          <p:sp>
            <p:nvSpPr>
              <p:cNvPr id="35" name="Oval 34"/>
              <p:cNvSpPr/>
              <p:nvPr/>
            </p:nvSpPr>
            <p:spPr>
              <a:xfrm>
                <a:off x="2725666" y="2167686"/>
                <a:ext cx="317500" cy="28108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cxnSp>
            <p:nvCxnSpPr>
              <p:cNvPr id="36" name="Curved Connector 35"/>
              <p:cNvCxnSpPr>
                <a:stCxn id="35" idx="6"/>
              </p:cNvCxnSpPr>
              <p:nvPr/>
            </p:nvCxnSpPr>
            <p:spPr>
              <a:xfrm flipV="1">
                <a:off x="3043166" y="2275762"/>
                <a:ext cx="155648" cy="32463"/>
              </a:xfrm>
              <a:prstGeom prst="curvedConnector3">
                <a:avLst>
                  <a:gd name="adj1" fmla="val 50000"/>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3079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22" presetClass="entr" presetSubtype="8" fill="hold" grpId="0" nodeType="withEffect">
                                  <p:stCondLst>
                                    <p:cond delay="0"/>
                                  </p:stCondLst>
                                  <p:childTnLst>
                                    <p:set>
                                      <p:cBhvr>
                                        <p:cTn id="14" dur="1" fill="hold">
                                          <p:stCondLst>
                                            <p:cond delay="0"/>
                                          </p:stCondLst>
                                        </p:cTn>
                                        <p:tgtEl>
                                          <p:spTgt spid="20">
                                            <p:graphicEl>
                                              <a:chart seriesIdx="2" categoryIdx="-4" bldStep="series"/>
                                            </p:graphicEl>
                                          </p:spTgt>
                                        </p:tgtEl>
                                        <p:attrNameLst>
                                          <p:attrName>style.visibility</p:attrName>
                                        </p:attrNameLst>
                                      </p:cBhvr>
                                      <p:to>
                                        <p:strVal val="visible"/>
                                      </p:to>
                                    </p:set>
                                    <p:animEffect transition="in" filter="wipe(left)">
                                      <p:cBhvr>
                                        <p:cTn id="15" dur="500"/>
                                        <p:tgtEl>
                                          <p:spTgt spid="20">
                                            <p:graphicEl>
                                              <a:chart seriesIdx="2"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par>
                                <p:cTn id="22" presetID="22" presetClass="entr" presetSubtype="8" fill="hold" grpId="0" nodeType="withEffect">
                                  <p:stCondLst>
                                    <p:cond delay="0"/>
                                  </p:stCondLst>
                                  <p:childTnLst>
                                    <p:set>
                                      <p:cBhvr>
                                        <p:cTn id="23" dur="1" fill="hold">
                                          <p:stCondLst>
                                            <p:cond delay="0"/>
                                          </p:stCondLst>
                                        </p:cTn>
                                        <p:tgtEl>
                                          <p:spTgt spid="19">
                                            <p:graphicEl>
                                              <a:chart seriesIdx="1" categoryIdx="-4" bldStep="series"/>
                                            </p:graphicEl>
                                          </p:spTgt>
                                        </p:tgtEl>
                                        <p:attrNameLst>
                                          <p:attrName>style.visibility</p:attrName>
                                        </p:attrNameLst>
                                      </p:cBhvr>
                                      <p:to>
                                        <p:strVal val="visible"/>
                                      </p:to>
                                    </p:set>
                                    <p:animEffect transition="in" filter="wipe(left)">
                                      <p:cBhvr>
                                        <p:cTn id="24" dur="500"/>
                                        <p:tgtEl>
                                          <p:spTgt spid="19">
                                            <p:graphicEl>
                                              <a:chart seriesIdx="1" categoryIdx="-4" bldStep="series"/>
                                            </p:graphicEl>
                                          </p:spTgt>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9">
                                            <p:graphicEl>
                                              <a:chart seriesIdx="2"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0"/>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childTnLst>
                                </p:cTn>
                              </p:par>
                              <p:par>
                                <p:cTn id="54" presetID="22" presetClass="entr" presetSubtype="8" fill="hold" grpId="0" nodeType="withEffect">
                                  <p:stCondLst>
                                    <p:cond delay="0"/>
                                  </p:stCondLst>
                                  <p:childTnLst>
                                    <p:set>
                                      <p:cBhvr>
                                        <p:cTn id="55"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56" dur="500"/>
                                        <p:tgtEl>
                                          <p:spTgt spid="12">
                                            <p:graphicEl>
                                              <a:chart seriesIdx="0" categoryIdx="-4" bldStep="series"/>
                                            </p:graphicEl>
                                          </p:spTgt>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12">
                                            <p:graphicEl>
                                              <a:chart seriesIdx="1" categoryIdx="-4" bldStep="series"/>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
                                            <p:graphicEl>
                                              <a:chart seriesIdx="2" categoryIdx="-4" bldStep="series"/>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par>
                          <p:cTn id="65" fill="hold">
                            <p:stCondLst>
                              <p:cond delay="0"/>
                            </p:stCondLst>
                            <p:childTnLst>
                              <p:par>
                                <p:cTn id="66" presetID="22" presetClass="entr" presetSubtype="8"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left)">
                                      <p:cBhvr>
                                        <p:cTn id="68" dur="500"/>
                                        <p:tgtEl>
                                          <p:spTgt spid="4"/>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par>
                                <p:cTn id="73" presetID="10" presetClass="exit" presetSubtype="0" fill="hold" nodeType="withEffect">
                                  <p:stCondLst>
                                    <p:cond delay="500"/>
                                  </p:stCondLst>
                                  <p:childTnLst>
                                    <p:animEffect transition="out" filter="fade">
                                      <p:cBhvr>
                                        <p:cTn id="74" dur="500"/>
                                        <p:tgtEl>
                                          <p:spTgt spid="4"/>
                                        </p:tgtEl>
                                      </p:cBhvr>
                                    </p:animEffect>
                                    <p:set>
                                      <p:cBhvr>
                                        <p:cTn id="7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2" grpId="0" animBg="1"/>
      <p:bldGraphic spid="20" grpId="0" uiExpand="1">
        <p:bldSub>
          <a:bldChart bld="series"/>
        </p:bldSub>
      </p:bldGraphic>
      <p:bldGraphic spid="19" grpId="0" uiExpand="1">
        <p:bldSub>
          <a:bldChart bld="series"/>
        </p:bldSub>
      </p:bldGraphic>
      <p:bldGraphic spid="12" grpId="0" uiExpand="1">
        <p:bldSub>
          <a:bldChart bld="series"/>
        </p:bldSub>
      </p:bldGraphic>
      <p:bldGraphic spid="30" grpId="0">
        <p:bldAsOne/>
      </p:bldGraphic>
      <p:bldP spid="27" grpId="0" animBg="1"/>
      <p:bldP spid="2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Image result for Paris agreement"/>
          <p:cNvPicPr>
            <a:picLocks noChangeAspect="1" noChangeArrowheads="1"/>
          </p:cNvPicPr>
          <p:nvPr/>
        </p:nvPicPr>
        <p:blipFill rotWithShape="1">
          <a:blip r:embed="rId2">
            <a:extLst>
              <a:ext uri="{28A0092B-C50C-407E-A947-70E740481C1C}">
                <a14:useLocalDpi xmlns:a14="http://schemas.microsoft.com/office/drawing/2010/main" val="0"/>
              </a:ext>
            </a:extLst>
          </a:blip>
          <a:srcRect l="-6963" r="6963"/>
          <a:stretch/>
        </p:blipFill>
        <p:spPr bwMode="auto">
          <a:xfrm>
            <a:off x="4079771" y="1465566"/>
            <a:ext cx="4704186" cy="244010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59E30BA-54AA-AE46-AD8D-D68E0B6B4E64}" type="slidenum">
              <a:rPr lang="en-US" smtClean="0">
                <a:solidFill>
                  <a:srgbClr val="5D6A70"/>
                </a:solidFill>
              </a:rPr>
              <a:pPr/>
              <a:t>24</a:t>
            </a:fld>
            <a:endParaRPr lang="en-US" dirty="0">
              <a:solidFill>
                <a:srgbClr val="5D6A70"/>
              </a:solidFill>
            </a:endParaRPr>
          </a:p>
        </p:txBody>
      </p:sp>
      <p:pic>
        <p:nvPicPr>
          <p:cNvPr id="11280" name="Picture 16" descr="Image result for eu climate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438" y="3799436"/>
            <a:ext cx="3605891" cy="159260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ctrTitle"/>
          </p:nvPr>
        </p:nvSpPr>
        <p:spPr/>
        <p:txBody>
          <a:bodyPr/>
          <a:lstStyle/>
          <a:p>
            <a:pPr>
              <a:lnSpc>
                <a:spcPct val="150000"/>
              </a:lnSpc>
            </a:pPr>
            <a:r>
              <a:rPr lang="nl-BE" dirty="0" smtClean="0"/>
              <a:t>wat verwacht men </a:t>
            </a:r>
            <a:br>
              <a:rPr lang="nl-BE" dirty="0" smtClean="0"/>
            </a:br>
            <a:r>
              <a:rPr lang="nl-BE" dirty="0" smtClean="0"/>
              <a:t>van de overheid?</a:t>
            </a:r>
            <a:endParaRPr lang="en-GB" dirty="0"/>
          </a:p>
        </p:txBody>
      </p:sp>
    </p:spTree>
    <p:extLst>
      <p:ext uri="{BB962C8B-B14F-4D97-AF65-F5344CB8AC3E}">
        <p14:creationId xmlns:p14="http://schemas.microsoft.com/office/powerpoint/2010/main" val="3982099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7" name="Tekstvak 6"/>
          <p:cNvSpPr txBox="1"/>
          <p:nvPr/>
        </p:nvSpPr>
        <p:spPr>
          <a:xfrm>
            <a:off x="611560" y="1052736"/>
            <a:ext cx="8424936" cy="544830"/>
          </a:xfrm>
          <a:prstGeom prst="roundRect">
            <a:avLst/>
          </a:prstGeom>
          <a:solidFill>
            <a:schemeClr val="bg1"/>
          </a:solidFill>
          <a:ln w="28575">
            <a:solidFill>
              <a:srgbClr val="3E7800"/>
            </a:solidFill>
          </a:ln>
        </p:spPr>
        <p:txBody>
          <a:bodyPr wrap="square" rtlCol="0">
            <a:spAutoFit/>
          </a:bodyPr>
          <a:lstStyle/>
          <a:p>
            <a:pPr marL="216000"/>
            <a:r>
              <a:rPr lang="nl-BE" sz="1300" dirty="0" smtClean="0">
                <a:solidFill>
                  <a:srgbClr val="003300"/>
                </a:solidFill>
                <a:latin typeface="Arial" pitchFamily="34" charset="0"/>
                <a:cs typeface="Arial" pitchFamily="34" charset="0"/>
              </a:rPr>
              <a:t>V16. De overheid kan door de maatregelen die ze neemt het gedrag van burgers inzake klimaatverandering proberen te veranderen. Welke van de volgende maatregelen zou uw voorkeur wegdragen?</a:t>
            </a:r>
          </a:p>
        </p:txBody>
      </p:sp>
      <p:sp>
        <p:nvSpPr>
          <p:cNvPr id="8" name="Tijdelijke aanduiding voor tekst 13"/>
          <p:cNvSpPr txBox="1">
            <a:spLocks/>
          </p:cNvSpPr>
          <p:nvPr/>
        </p:nvSpPr>
        <p:spPr>
          <a:xfrm rot="5400000">
            <a:off x="431540" y="1304764"/>
            <a:ext cx="720080"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nl-BE" sz="1300" b="1" i="1" u="none" strike="noStrike" kern="1200" cap="none" spc="50" normalizeH="0" baseline="0" noProof="0" dirty="0">
              <a:ln>
                <a:noFill/>
              </a:ln>
              <a:solidFill>
                <a:srgbClr val="F2F4F3"/>
              </a:solidFill>
              <a:effectLst/>
              <a:uLnTx/>
              <a:uFillTx/>
              <a:latin typeface="Arial" pitchFamily="34" charset="0"/>
              <a:ea typeface="+mn-ea"/>
              <a:cs typeface="Arial" pitchFamily="34" charset="0"/>
            </a:endParaRPr>
          </a:p>
        </p:txBody>
      </p:sp>
      <p:sp>
        <p:nvSpPr>
          <p:cNvPr id="18" name="Rechthoek 17"/>
          <p:cNvSpPr/>
          <p:nvPr/>
        </p:nvSpPr>
        <p:spPr>
          <a:xfrm>
            <a:off x="5436096" y="347855"/>
            <a:ext cx="3610176" cy="261610"/>
          </a:xfrm>
          <a:prstGeom prst="rect">
            <a:avLst/>
          </a:prstGeom>
        </p:spPr>
        <p:txBody>
          <a:bodyPr wrap="square">
            <a:noAutofit/>
          </a:bodyPr>
          <a:lstStyle/>
          <a:p>
            <a:pPr algn="r"/>
            <a:r>
              <a:rPr lang="nl-BE" sz="1400" b="1" dirty="0" smtClean="0">
                <a:solidFill>
                  <a:schemeClr val="bg1"/>
                </a:solidFill>
                <a:latin typeface="Arial" pitchFamily="34" charset="0"/>
                <a:cs typeface="Arial" pitchFamily="34" charset="0"/>
              </a:rPr>
              <a:t>Invloed van de overheid (1)</a:t>
            </a:r>
          </a:p>
        </p:txBody>
      </p:sp>
      <p:sp>
        <p:nvSpPr>
          <p:cNvPr id="19"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smtClean="0"/>
              <a:t>Klimaatbeleid</a:t>
            </a:r>
            <a:endParaRPr lang="nl-BE" sz="1400" dirty="0"/>
          </a:p>
        </p:txBody>
      </p:sp>
      <p:sp>
        <p:nvSpPr>
          <p:cNvPr id="15" name="Text Box 28"/>
          <p:cNvSpPr txBox="1">
            <a:spLocks noChangeArrowheads="1"/>
          </p:cNvSpPr>
          <p:nvPr/>
        </p:nvSpPr>
        <p:spPr bwMode="auto">
          <a:xfrm>
            <a:off x="107504" y="5990451"/>
            <a:ext cx="3600400"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b="0" dirty="0" smtClean="0">
                <a:solidFill>
                  <a:srgbClr val="0000FF"/>
                </a:solidFill>
                <a:ea typeface="Verdana" pitchFamily="34" charset="0"/>
                <a:cs typeface="Arial" pitchFamily="34" charset="0"/>
              </a:rPr>
              <a:t>Basis: alle respondenten (N=1.540).</a:t>
            </a:r>
            <a:endParaRPr lang="nl-BE" sz="1000" b="0" dirty="0">
              <a:solidFill>
                <a:srgbClr val="0000FF"/>
              </a:solidFill>
              <a:ea typeface="Verdana" pitchFamily="34" charset="0"/>
              <a:cs typeface="Arial" pitchFamily="34" charset="0"/>
            </a:endParaRPr>
          </a:p>
        </p:txBody>
      </p:sp>
      <p:graphicFrame>
        <p:nvGraphicFramePr>
          <p:cNvPr id="16" name="Grafiek 15"/>
          <p:cNvGraphicFramePr/>
          <p:nvPr>
            <p:extLst/>
          </p:nvPr>
        </p:nvGraphicFramePr>
        <p:xfrm>
          <a:off x="827584" y="1988840"/>
          <a:ext cx="7632848"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188418" name="AutoShape 497"/>
          <p:cNvSpPr>
            <a:spLocks noChangeArrowheads="1"/>
          </p:cNvSpPr>
          <p:nvPr/>
        </p:nvSpPr>
        <p:spPr bwMode="auto">
          <a:xfrm>
            <a:off x="5022329" y="5004346"/>
            <a:ext cx="485775" cy="296862"/>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BE" sz="1000" b="1" i="0" u="none" strike="noStrike" cap="none" normalizeH="0" baseline="0" smtClean="0">
                <a:ln>
                  <a:noFill/>
                </a:ln>
                <a:solidFill>
                  <a:srgbClr val="FFFFFF"/>
                </a:solidFill>
                <a:effectLst/>
                <a:latin typeface="Calibri" pitchFamily="34" charset="0"/>
                <a:cs typeface="Arial" pitchFamily="34" charset="0"/>
              </a:rPr>
              <a:t>52%</a:t>
            </a:r>
            <a:endParaRPr kumimoji="0" lang="nl-BE" sz="1800" b="0" i="0" u="none" strike="noStrike" cap="none" normalizeH="0" baseline="0" smtClean="0">
              <a:ln>
                <a:noFill/>
              </a:ln>
              <a:solidFill>
                <a:schemeClr val="tx1"/>
              </a:solidFill>
              <a:effectLst/>
              <a:latin typeface="Arial" pitchFamily="34" charset="0"/>
              <a:cs typeface="Arial" pitchFamily="34" charset="0"/>
            </a:endParaRPr>
          </a:p>
        </p:txBody>
      </p:sp>
      <p:sp>
        <p:nvSpPr>
          <p:cNvPr id="188419" name="AutoShape 3"/>
          <p:cNvSpPr>
            <a:spLocks noChangeArrowheads="1"/>
          </p:cNvSpPr>
          <p:nvPr/>
        </p:nvSpPr>
        <p:spPr bwMode="auto">
          <a:xfrm>
            <a:off x="1780382" y="5004346"/>
            <a:ext cx="487362" cy="296862"/>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BE" sz="1000" b="1" i="0" u="none" strike="noStrike" cap="none" normalizeH="0" baseline="0" dirty="0" smtClean="0">
                <a:ln>
                  <a:noFill/>
                </a:ln>
                <a:solidFill>
                  <a:srgbClr val="FFFFFF"/>
                </a:solidFill>
                <a:effectLst/>
                <a:latin typeface="Calibri" pitchFamily="34" charset="0"/>
                <a:cs typeface="Arial" pitchFamily="34" charset="0"/>
              </a:rPr>
              <a:t>68%</a:t>
            </a: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8420" name="AutoShape 4"/>
          <p:cNvSpPr>
            <a:spLocks noChangeArrowheads="1"/>
          </p:cNvSpPr>
          <p:nvPr/>
        </p:nvSpPr>
        <p:spPr bwMode="auto">
          <a:xfrm>
            <a:off x="2860502" y="5004346"/>
            <a:ext cx="487362" cy="296862"/>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BE" sz="1000" b="1" i="0" u="none" strike="noStrike" cap="none" normalizeH="0" baseline="0" dirty="0" smtClean="0">
                <a:ln>
                  <a:noFill/>
                </a:ln>
                <a:solidFill>
                  <a:srgbClr val="FFFFFF"/>
                </a:solidFill>
                <a:effectLst/>
                <a:latin typeface="Calibri" pitchFamily="34" charset="0"/>
                <a:cs typeface="Arial" pitchFamily="34" charset="0"/>
              </a:rPr>
              <a:t>62%</a:t>
            </a: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8421" name="AutoShape 5"/>
          <p:cNvSpPr>
            <a:spLocks noChangeArrowheads="1"/>
          </p:cNvSpPr>
          <p:nvPr/>
        </p:nvSpPr>
        <p:spPr bwMode="auto">
          <a:xfrm>
            <a:off x="3940622" y="5002758"/>
            <a:ext cx="487362" cy="298450"/>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BE" sz="1000" b="1" i="0" u="none" strike="noStrike" cap="none" normalizeH="0" baseline="0" smtClean="0">
                <a:ln>
                  <a:noFill/>
                </a:ln>
                <a:solidFill>
                  <a:srgbClr val="FFFFFF"/>
                </a:solidFill>
                <a:effectLst/>
                <a:latin typeface="Calibri" pitchFamily="34" charset="0"/>
                <a:cs typeface="Arial" pitchFamily="34" charset="0"/>
              </a:rPr>
              <a:t>55%</a:t>
            </a:r>
            <a:endParaRPr kumimoji="0" lang="nl-BE" sz="1800" b="0" i="0" u="none" strike="noStrike" cap="none" normalizeH="0" baseline="0" smtClean="0">
              <a:ln>
                <a:noFill/>
              </a:ln>
              <a:solidFill>
                <a:schemeClr val="tx1"/>
              </a:solidFill>
              <a:effectLst/>
              <a:latin typeface="Arial" pitchFamily="34" charset="0"/>
              <a:cs typeface="Arial" pitchFamily="34" charset="0"/>
            </a:endParaRPr>
          </a:p>
        </p:txBody>
      </p:sp>
      <p:sp>
        <p:nvSpPr>
          <p:cNvPr id="188422" name="AutoShape 6"/>
          <p:cNvSpPr>
            <a:spLocks noChangeArrowheads="1"/>
          </p:cNvSpPr>
          <p:nvPr/>
        </p:nvSpPr>
        <p:spPr bwMode="auto">
          <a:xfrm>
            <a:off x="6100861" y="5004346"/>
            <a:ext cx="487363" cy="296862"/>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BE" sz="1000" b="1" i="0" u="none" strike="noStrike" cap="none" normalizeH="0" baseline="0" smtClean="0">
                <a:ln>
                  <a:noFill/>
                </a:ln>
                <a:solidFill>
                  <a:srgbClr val="FFFFFF"/>
                </a:solidFill>
                <a:effectLst/>
                <a:latin typeface="Calibri" pitchFamily="34" charset="0"/>
                <a:cs typeface="Arial" pitchFamily="34" charset="0"/>
              </a:rPr>
              <a:t>44%</a:t>
            </a:r>
            <a:endParaRPr kumimoji="0" lang="nl-BE" sz="1800" b="0" i="0" u="none" strike="noStrike" cap="none" normalizeH="0" baseline="0" smtClean="0">
              <a:ln>
                <a:noFill/>
              </a:ln>
              <a:solidFill>
                <a:schemeClr val="tx1"/>
              </a:solidFill>
              <a:effectLst/>
              <a:latin typeface="Arial" pitchFamily="34" charset="0"/>
              <a:cs typeface="Arial" pitchFamily="34" charset="0"/>
            </a:endParaRPr>
          </a:p>
        </p:txBody>
      </p:sp>
      <p:sp>
        <p:nvSpPr>
          <p:cNvPr id="188423" name="AutoShape 7"/>
          <p:cNvSpPr>
            <a:spLocks noChangeArrowheads="1"/>
          </p:cNvSpPr>
          <p:nvPr/>
        </p:nvSpPr>
        <p:spPr bwMode="auto">
          <a:xfrm>
            <a:off x="7180982" y="5004346"/>
            <a:ext cx="487362" cy="296862"/>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BE" sz="1000" b="1" i="0" u="none" strike="noStrike" cap="none" normalizeH="0" baseline="0" dirty="0" smtClean="0">
                <a:ln>
                  <a:noFill/>
                </a:ln>
                <a:solidFill>
                  <a:srgbClr val="FFFFFF"/>
                </a:solidFill>
                <a:effectLst/>
                <a:latin typeface="Calibri" pitchFamily="34" charset="0"/>
                <a:cs typeface="Arial" pitchFamily="34" charset="0"/>
              </a:rPr>
              <a:t>19%</a:t>
            </a: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7" name="50 % grens"/>
          <p:cNvGrpSpPr/>
          <p:nvPr/>
        </p:nvGrpSpPr>
        <p:grpSpPr>
          <a:xfrm rot="16200000" flipH="1">
            <a:off x="3920640" y="3024395"/>
            <a:ext cx="3750536" cy="1717553"/>
            <a:chOff x="-10130522" y="3314936"/>
            <a:chExt cx="10246793" cy="1717553"/>
          </a:xfrm>
        </p:grpSpPr>
        <p:cxnSp>
          <p:nvCxnSpPr>
            <p:cNvPr id="20" name="Straight Connector 19"/>
            <p:cNvCxnSpPr/>
            <p:nvPr/>
          </p:nvCxnSpPr>
          <p:spPr>
            <a:xfrm rot="16200000" flipH="1" flipV="1">
              <a:off x="-5026147" y="-938775"/>
              <a:ext cx="23495" cy="10232245"/>
            </a:xfrm>
            <a:prstGeom prst="line">
              <a:avLst/>
            </a:prstGeom>
            <a:ln w="41275" cmpd="dbl">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1" name="Up Arrow 20"/>
            <p:cNvSpPr/>
            <p:nvPr/>
          </p:nvSpPr>
          <p:spPr>
            <a:xfrm>
              <a:off x="-719445" y="3314936"/>
              <a:ext cx="835716" cy="833180"/>
            </a:xfrm>
            <a:prstGeom prst="upArrow">
              <a:avLst>
                <a:gd name="adj1" fmla="val 100000"/>
                <a:gd name="adj2" fmla="val 29649"/>
              </a:avLst>
            </a:prstGeom>
            <a:noFill/>
            <a:ln w="12700">
              <a:solidFill>
                <a:srgbClr val="22B14C"/>
              </a:solidFill>
            </a:ln>
          </p:spPr>
          <p:style>
            <a:lnRef idx="2">
              <a:schemeClr val="accent3"/>
            </a:lnRef>
            <a:fillRef idx="1">
              <a:schemeClr val="lt1"/>
            </a:fillRef>
            <a:effectRef idx="0">
              <a:schemeClr val="accent3"/>
            </a:effectRef>
            <a:fontRef idx="minor">
              <a:schemeClr val="dk1"/>
            </a:fontRef>
          </p:style>
          <p:txBody>
            <a:bodyPr vert="vert" wrap="none" lIns="0" tIns="0" rIns="0" bIns="0" rtlCol="0" anchor="ctr"/>
            <a:lstStyle/>
            <a:p>
              <a:pPr algn="ctr"/>
              <a:r>
                <a:rPr lang="en-GB" sz="1600" dirty="0" smtClean="0">
                  <a:solidFill>
                    <a:srgbClr val="22B14C"/>
                  </a:solidFill>
                  <a:latin typeface="Segoe UI Semilight" panose="020B0402040204020203" pitchFamily="34" charset="0"/>
                  <a:cs typeface="Segoe UI Semilight" panose="020B0402040204020203" pitchFamily="34" charset="0"/>
                </a:rPr>
                <a:t>≥ 50%</a:t>
              </a:r>
              <a:endParaRPr lang="en-GB" sz="1600" dirty="0">
                <a:solidFill>
                  <a:srgbClr val="22B14C"/>
                </a:solidFill>
                <a:latin typeface="Segoe UI Semilight" panose="020B0402040204020203" pitchFamily="34" charset="0"/>
                <a:cs typeface="Segoe UI Semilight" panose="020B0402040204020203" pitchFamily="34" charset="0"/>
              </a:endParaRPr>
            </a:p>
          </p:txBody>
        </p:sp>
        <p:sp>
          <p:nvSpPr>
            <p:cNvPr id="22" name="Up Arrow 21"/>
            <p:cNvSpPr/>
            <p:nvPr/>
          </p:nvSpPr>
          <p:spPr>
            <a:xfrm flipV="1">
              <a:off x="-719449" y="4198831"/>
              <a:ext cx="835715" cy="833658"/>
            </a:xfrm>
            <a:prstGeom prst="upArrow">
              <a:avLst>
                <a:gd name="adj1" fmla="val 100000"/>
                <a:gd name="adj2" fmla="val 29649"/>
              </a:avLst>
            </a:prstGeom>
            <a:noFill/>
            <a:ln w="12700">
              <a:solidFill>
                <a:srgbClr val="C00000"/>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ctr"/>
              <a:r>
                <a:rPr lang="en-GB" sz="1600" dirty="0">
                  <a:solidFill>
                    <a:srgbClr val="C00000"/>
                  </a:solidFill>
                  <a:latin typeface="Segoe UI Semilight" panose="020B0402040204020203" pitchFamily="34" charset="0"/>
                  <a:cs typeface="Segoe UI Semilight" panose="020B0402040204020203" pitchFamily="34" charset="0"/>
                </a:rPr>
                <a:t>&lt;</a:t>
              </a:r>
              <a:r>
                <a:rPr lang="en-GB" sz="1600" dirty="0" smtClean="0">
                  <a:solidFill>
                    <a:srgbClr val="C00000"/>
                  </a:solidFill>
                  <a:latin typeface="Segoe UI Semilight" panose="020B0402040204020203" pitchFamily="34" charset="0"/>
                  <a:cs typeface="Segoe UI Semilight" panose="020B0402040204020203" pitchFamily="34" charset="0"/>
                </a:rPr>
                <a:t> 50%</a:t>
              </a:r>
              <a:endParaRPr lang="en-GB" sz="1600" dirty="0">
                <a:solidFill>
                  <a:srgbClr val="C00000"/>
                </a:solidFill>
                <a:latin typeface="Segoe UI Semilight" panose="020B0402040204020203" pitchFamily="34" charset="0"/>
                <a:cs typeface="Segoe UI Semilight" panose="020B0402040204020203" pitchFamily="34" charset="0"/>
              </a:endParaRPr>
            </a:p>
          </p:txBody>
        </p:sp>
      </p:grpSp>
    </p:spTree>
    <p:extLst>
      <p:ext uri="{BB962C8B-B14F-4D97-AF65-F5344CB8AC3E}">
        <p14:creationId xmlns:p14="http://schemas.microsoft.com/office/powerpoint/2010/main" val="2359096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19"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smtClean="0"/>
              <a:t>Gedrag</a:t>
            </a:r>
            <a:endParaRPr lang="nl-BE" sz="1400" dirty="0"/>
          </a:p>
        </p:txBody>
      </p:sp>
      <p:graphicFrame>
        <p:nvGraphicFramePr>
          <p:cNvPr id="15" name="Grafiek 14"/>
          <p:cNvGraphicFramePr/>
          <p:nvPr/>
        </p:nvGraphicFramePr>
        <p:xfrm>
          <a:off x="2339752" y="1988840"/>
          <a:ext cx="5200650" cy="3857625"/>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Box 28"/>
          <p:cNvSpPr txBox="1">
            <a:spLocks noChangeArrowheads="1"/>
          </p:cNvSpPr>
          <p:nvPr/>
        </p:nvSpPr>
        <p:spPr bwMode="auto">
          <a:xfrm>
            <a:off x="107504" y="6021288"/>
            <a:ext cx="2448272"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Basis: alle respondenten (N = 1.540)</a:t>
            </a:r>
            <a:endParaRPr lang="nl-BE" sz="1000" dirty="0">
              <a:solidFill>
                <a:srgbClr val="0000FF"/>
              </a:solidFill>
              <a:ea typeface="Verdana" pitchFamily="34" charset="0"/>
              <a:cs typeface="Arial" pitchFamily="34" charset="0"/>
            </a:endParaRPr>
          </a:p>
        </p:txBody>
      </p:sp>
      <p:sp>
        <p:nvSpPr>
          <p:cNvPr id="172034" name="Rectangle 2"/>
          <p:cNvSpPr>
            <a:spLocks noChangeArrowheads="1"/>
          </p:cNvSpPr>
          <p:nvPr/>
        </p:nvSpPr>
        <p:spPr bwMode="auto">
          <a:xfrm>
            <a:off x="6880944" y="2432670"/>
            <a:ext cx="787400" cy="255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srgbClr val="C00000"/>
                </a:solidFill>
                <a:cs typeface="Arial" pitchFamily="34" charset="0"/>
              </a:rPr>
              <a:t>58%</a:t>
            </a:r>
            <a:endParaRPr lang="nl-BE" dirty="0" smtClean="0">
              <a:solidFill>
                <a:prstClr val="black"/>
              </a:solidFill>
              <a:latin typeface="Arial" pitchFamily="34" charset="0"/>
              <a:cs typeface="Arial" pitchFamily="34" charset="0"/>
            </a:endParaRPr>
          </a:p>
        </p:txBody>
      </p:sp>
      <p:sp>
        <p:nvSpPr>
          <p:cNvPr id="172035" name="Rectangle 3"/>
          <p:cNvSpPr>
            <a:spLocks noChangeArrowheads="1"/>
          </p:cNvSpPr>
          <p:nvPr/>
        </p:nvSpPr>
        <p:spPr bwMode="auto">
          <a:xfrm>
            <a:off x="6880944" y="3343895"/>
            <a:ext cx="787400" cy="255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srgbClr val="C00000"/>
                </a:solidFill>
                <a:cs typeface="Arial" pitchFamily="34" charset="0"/>
              </a:rPr>
              <a:t>51%</a:t>
            </a:r>
            <a:endParaRPr lang="nl-BE" dirty="0" smtClean="0">
              <a:solidFill>
                <a:prstClr val="black"/>
              </a:solidFill>
              <a:latin typeface="Arial" pitchFamily="34" charset="0"/>
              <a:cs typeface="Arial" pitchFamily="34" charset="0"/>
            </a:endParaRPr>
          </a:p>
        </p:txBody>
      </p:sp>
      <p:sp>
        <p:nvSpPr>
          <p:cNvPr id="172036" name="Rectangle 4"/>
          <p:cNvSpPr>
            <a:spLocks noChangeArrowheads="1"/>
          </p:cNvSpPr>
          <p:nvPr/>
        </p:nvSpPr>
        <p:spPr bwMode="auto">
          <a:xfrm>
            <a:off x="6880944" y="4253533"/>
            <a:ext cx="787400" cy="255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srgbClr val="C00000"/>
                </a:solidFill>
                <a:cs typeface="Arial" pitchFamily="34" charset="0"/>
              </a:rPr>
              <a:t>53%</a:t>
            </a:r>
            <a:endParaRPr lang="nl-BE" dirty="0" smtClean="0">
              <a:solidFill>
                <a:prstClr val="black"/>
              </a:solidFill>
              <a:latin typeface="Arial" pitchFamily="34" charset="0"/>
              <a:cs typeface="Arial" pitchFamily="34" charset="0"/>
            </a:endParaRPr>
          </a:p>
        </p:txBody>
      </p:sp>
      <p:sp>
        <p:nvSpPr>
          <p:cNvPr id="172037" name="Rectangle 5"/>
          <p:cNvSpPr>
            <a:spLocks noChangeArrowheads="1"/>
          </p:cNvSpPr>
          <p:nvPr/>
        </p:nvSpPr>
        <p:spPr bwMode="auto">
          <a:xfrm>
            <a:off x="6880944" y="1813545"/>
            <a:ext cx="787400" cy="298450"/>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dirty="0" smtClean="0">
                <a:solidFill>
                  <a:srgbClr val="FFFFFF"/>
                </a:solidFill>
                <a:cs typeface="Arial" pitchFamily="34" charset="0"/>
              </a:rPr>
              <a:t>BOTTOM 2</a:t>
            </a:r>
            <a:endParaRPr lang="nl-BE" dirty="0" smtClean="0">
              <a:solidFill>
                <a:prstClr val="black"/>
              </a:solidFill>
              <a:latin typeface="Arial" pitchFamily="34" charset="0"/>
              <a:cs typeface="Arial" pitchFamily="34" charset="0"/>
            </a:endParaRPr>
          </a:p>
        </p:txBody>
      </p:sp>
      <p:grpSp>
        <p:nvGrpSpPr>
          <p:cNvPr id="2" name="Group 6"/>
          <p:cNvGrpSpPr>
            <a:grpSpLocks/>
          </p:cNvGrpSpPr>
          <p:nvPr/>
        </p:nvGrpSpPr>
        <p:grpSpPr bwMode="auto">
          <a:xfrm>
            <a:off x="1907704" y="2424733"/>
            <a:ext cx="787400" cy="2084387"/>
            <a:chOff x="2874" y="8538"/>
            <a:chExt cx="1242" cy="3283"/>
          </a:xfrm>
          <a:noFill/>
        </p:grpSpPr>
        <p:sp>
          <p:nvSpPr>
            <p:cNvPr id="172039" name="Rectangle 7"/>
            <p:cNvSpPr>
              <a:spLocks noChangeArrowheads="1"/>
            </p:cNvSpPr>
            <p:nvPr/>
          </p:nvSpPr>
          <p:spPr bwMode="auto">
            <a:xfrm>
              <a:off x="2876" y="8538"/>
              <a:ext cx="1240" cy="40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srgbClr val="3E7800"/>
                  </a:solidFill>
                  <a:cs typeface="Arial" pitchFamily="34" charset="0"/>
                </a:rPr>
                <a:t>5%</a:t>
              </a:r>
              <a:endParaRPr lang="nl-BE" dirty="0" smtClean="0">
                <a:solidFill>
                  <a:prstClr val="black"/>
                </a:solidFill>
                <a:latin typeface="Arial" pitchFamily="34" charset="0"/>
                <a:cs typeface="Arial" pitchFamily="34" charset="0"/>
              </a:endParaRPr>
            </a:p>
          </p:txBody>
        </p:sp>
        <p:sp>
          <p:nvSpPr>
            <p:cNvPr id="172040" name="Rectangle 8"/>
            <p:cNvSpPr>
              <a:spLocks noChangeArrowheads="1"/>
            </p:cNvSpPr>
            <p:nvPr/>
          </p:nvSpPr>
          <p:spPr bwMode="auto">
            <a:xfrm>
              <a:off x="2874" y="9978"/>
              <a:ext cx="1240" cy="40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srgbClr val="3E7800"/>
                  </a:solidFill>
                  <a:cs typeface="Arial" pitchFamily="34" charset="0"/>
                </a:rPr>
                <a:t>5%</a:t>
              </a:r>
              <a:endParaRPr lang="nl-BE" dirty="0" smtClean="0">
                <a:solidFill>
                  <a:prstClr val="black"/>
                </a:solidFill>
                <a:latin typeface="Arial" pitchFamily="34" charset="0"/>
                <a:cs typeface="Arial" pitchFamily="34" charset="0"/>
              </a:endParaRPr>
            </a:p>
          </p:txBody>
        </p:sp>
        <p:sp>
          <p:nvSpPr>
            <p:cNvPr id="172041" name="Rectangle 9"/>
            <p:cNvSpPr>
              <a:spLocks noChangeArrowheads="1"/>
            </p:cNvSpPr>
            <p:nvPr/>
          </p:nvSpPr>
          <p:spPr bwMode="auto">
            <a:xfrm>
              <a:off x="2876" y="11418"/>
              <a:ext cx="1240" cy="40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srgbClr val="3E7800"/>
                  </a:solidFill>
                  <a:cs typeface="Arial" pitchFamily="34" charset="0"/>
                </a:rPr>
                <a:t>4%</a:t>
              </a:r>
              <a:endParaRPr lang="nl-BE" dirty="0" smtClean="0">
                <a:solidFill>
                  <a:prstClr val="black"/>
                </a:solidFill>
                <a:latin typeface="Arial" pitchFamily="34" charset="0"/>
                <a:cs typeface="Arial" pitchFamily="34" charset="0"/>
              </a:endParaRPr>
            </a:p>
          </p:txBody>
        </p:sp>
      </p:grpSp>
      <p:sp>
        <p:nvSpPr>
          <p:cNvPr id="172042" name="Rectangle 10"/>
          <p:cNvSpPr>
            <a:spLocks noChangeArrowheads="1"/>
          </p:cNvSpPr>
          <p:nvPr/>
        </p:nvSpPr>
        <p:spPr bwMode="auto">
          <a:xfrm>
            <a:off x="1909292" y="1808783"/>
            <a:ext cx="787400" cy="298450"/>
          </a:xfrm>
          <a:prstGeom prst="rect">
            <a:avLst/>
          </a:prstGeom>
          <a:solidFill>
            <a:srgbClr val="3E7800"/>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dirty="0" smtClean="0">
                <a:solidFill>
                  <a:srgbClr val="FFFFFF"/>
                </a:solidFill>
                <a:cs typeface="Arial" pitchFamily="34" charset="0"/>
              </a:rPr>
              <a:t>TOP 2</a:t>
            </a:r>
            <a:endParaRPr lang="nl-BE" dirty="0" smtClean="0">
              <a:solidFill>
                <a:prstClr val="black"/>
              </a:solidFill>
              <a:latin typeface="Arial" pitchFamily="34" charset="0"/>
              <a:cs typeface="Arial" pitchFamily="34" charset="0"/>
            </a:endParaRPr>
          </a:p>
        </p:txBody>
      </p:sp>
      <p:grpSp>
        <p:nvGrpSpPr>
          <p:cNvPr id="3" name="Group 11"/>
          <p:cNvGrpSpPr>
            <a:grpSpLocks/>
          </p:cNvGrpSpPr>
          <p:nvPr/>
        </p:nvGrpSpPr>
        <p:grpSpPr bwMode="auto">
          <a:xfrm>
            <a:off x="1259632" y="2419970"/>
            <a:ext cx="625475" cy="2084388"/>
            <a:chOff x="2874" y="8538"/>
            <a:chExt cx="1242" cy="3283"/>
          </a:xfrm>
        </p:grpSpPr>
        <p:sp>
          <p:nvSpPr>
            <p:cNvPr id="172044" name="Rectangle 12"/>
            <p:cNvSpPr>
              <a:spLocks noChangeArrowheads="1"/>
            </p:cNvSpPr>
            <p:nvPr/>
          </p:nvSpPr>
          <p:spPr bwMode="auto">
            <a:xfrm>
              <a:off x="2876" y="8538"/>
              <a:ext cx="1240" cy="4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prstClr val="black"/>
                  </a:solidFill>
                  <a:cs typeface="Arial" pitchFamily="34" charset="0"/>
                </a:rPr>
                <a:t>2017</a:t>
              </a:r>
              <a:endParaRPr lang="nl-BE" dirty="0" smtClean="0">
                <a:solidFill>
                  <a:prstClr val="black"/>
                </a:solidFill>
                <a:latin typeface="Arial" pitchFamily="34" charset="0"/>
                <a:cs typeface="Arial" pitchFamily="34" charset="0"/>
              </a:endParaRPr>
            </a:p>
          </p:txBody>
        </p:sp>
        <p:sp>
          <p:nvSpPr>
            <p:cNvPr id="172045" name="Rectangle 13"/>
            <p:cNvSpPr>
              <a:spLocks noChangeArrowheads="1"/>
            </p:cNvSpPr>
            <p:nvPr/>
          </p:nvSpPr>
          <p:spPr bwMode="auto">
            <a:xfrm>
              <a:off x="2874" y="9978"/>
              <a:ext cx="1240" cy="4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smtClean="0">
                  <a:solidFill>
                    <a:prstClr val="black"/>
                  </a:solidFill>
                  <a:cs typeface="Arial" pitchFamily="34" charset="0"/>
                </a:rPr>
                <a:t>2013</a:t>
              </a:r>
              <a:endParaRPr lang="nl-BE" smtClean="0">
                <a:solidFill>
                  <a:prstClr val="black"/>
                </a:solidFill>
                <a:latin typeface="Arial" pitchFamily="34" charset="0"/>
                <a:cs typeface="Arial" pitchFamily="34" charset="0"/>
              </a:endParaRPr>
            </a:p>
          </p:txBody>
        </p:sp>
        <p:sp>
          <p:nvSpPr>
            <p:cNvPr id="172046" name="Rectangle 14"/>
            <p:cNvSpPr>
              <a:spLocks noChangeArrowheads="1"/>
            </p:cNvSpPr>
            <p:nvPr/>
          </p:nvSpPr>
          <p:spPr bwMode="auto">
            <a:xfrm>
              <a:off x="2876" y="11418"/>
              <a:ext cx="1240" cy="4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smtClean="0">
                  <a:solidFill>
                    <a:prstClr val="black"/>
                  </a:solidFill>
                  <a:cs typeface="Arial" pitchFamily="34" charset="0"/>
                </a:rPr>
                <a:t>2009</a:t>
              </a:r>
              <a:endParaRPr lang="nl-BE" smtClean="0">
                <a:solidFill>
                  <a:prstClr val="black"/>
                </a:solidFill>
                <a:latin typeface="Arial" pitchFamily="34" charset="0"/>
                <a:cs typeface="Arial" pitchFamily="34" charset="0"/>
              </a:endParaRPr>
            </a:p>
          </p:txBody>
        </p:sp>
      </p:grpSp>
      <p:sp>
        <p:nvSpPr>
          <p:cNvPr id="22" name="Tekstvak 21"/>
          <p:cNvSpPr txBox="1"/>
          <p:nvPr/>
        </p:nvSpPr>
        <p:spPr>
          <a:xfrm>
            <a:off x="611560" y="1089283"/>
            <a:ext cx="8424936" cy="323493"/>
          </a:xfrm>
          <a:prstGeom prst="roundRect">
            <a:avLst/>
          </a:prstGeom>
          <a:solidFill>
            <a:schemeClr val="bg1"/>
          </a:solidFill>
          <a:ln w="28575">
            <a:solidFill>
              <a:srgbClr val="3E7800"/>
            </a:solidFill>
          </a:ln>
        </p:spPr>
        <p:txBody>
          <a:bodyPr wrap="square" rtlCol="0">
            <a:spAutoFit/>
          </a:bodyPr>
          <a:lstStyle/>
          <a:p>
            <a:pPr marL="216000" defTabSz="914400"/>
            <a:r>
              <a:rPr lang="nl-BE" sz="1300" dirty="0" smtClean="0">
                <a:solidFill>
                  <a:srgbClr val="003300"/>
                </a:solidFill>
                <a:latin typeface="Arial" pitchFamily="34" charset="0"/>
                <a:cs typeface="Arial" pitchFamily="34" charset="0"/>
              </a:rPr>
              <a:t>V27. Hoe tevreden bent u over de acties van de overheid om klimaatverandering tegen te gaan?</a:t>
            </a:r>
          </a:p>
        </p:txBody>
      </p:sp>
      <p:sp>
        <p:nvSpPr>
          <p:cNvPr id="24" name="Rechthoek 23"/>
          <p:cNvSpPr/>
          <p:nvPr/>
        </p:nvSpPr>
        <p:spPr>
          <a:xfrm>
            <a:off x="5436096" y="347855"/>
            <a:ext cx="3610176" cy="261610"/>
          </a:xfrm>
          <a:prstGeom prst="rect">
            <a:avLst/>
          </a:prstGeom>
        </p:spPr>
        <p:txBody>
          <a:bodyPr wrap="square">
            <a:noAutofit/>
          </a:bodyPr>
          <a:lstStyle/>
          <a:p>
            <a:pPr algn="r" defTabSz="914400"/>
            <a:r>
              <a:rPr lang="nl-BE" sz="1400" b="1" dirty="0" smtClean="0">
                <a:solidFill>
                  <a:prstClr val="white"/>
                </a:solidFill>
                <a:latin typeface="Arial" pitchFamily="34" charset="0"/>
                <a:cs typeface="Arial" pitchFamily="34" charset="0"/>
              </a:rPr>
              <a:t>Inspanningen van de overheid</a:t>
            </a:r>
          </a:p>
        </p:txBody>
      </p:sp>
      <p:sp>
        <p:nvSpPr>
          <p:cNvPr id="8" name="Tijdelijke aanduiding voor tekst 13"/>
          <p:cNvSpPr txBox="1">
            <a:spLocks/>
          </p:cNvSpPr>
          <p:nvPr/>
        </p:nvSpPr>
        <p:spPr>
          <a:xfrm rot="5400000">
            <a:off x="503548" y="1232756"/>
            <a:ext cx="576064"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sp>
        <p:nvSpPr>
          <p:cNvPr id="25" name="Callout klimaat"/>
          <p:cNvSpPr/>
          <p:nvPr/>
        </p:nvSpPr>
        <p:spPr>
          <a:xfrm>
            <a:off x="7005047" y="2774568"/>
            <a:ext cx="1980000" cy="477054"/>
          </a:xfrm>
          <a:prstGeom prst="wedgeRectCallout">
            <a:avLst>
              <a:gd name="adj1" fmla="val -34889"/>
              <a:gd name="adj2" fmla="val -74223"/>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nl-BE" sz="1400" dirty="0" smtClean="0"/>
              <a:t>Stijging met 7 %</a:t>
            </a:r>
          </a:p>
          <a:p>
            <a:pPr algn="ctr"/>
            <a:r>
              <a:rPr lang="nl-BE" sz="1100" dirty="0" smtClean="0"/>
              <a:t>(13,7 % in </a:t>
            </a:r>
            <a:r>
              <a:rPr lang="nl-BE" sz="1000" dirty="0" smtClean="0"/>
              <a:t>relatieve</a:t>
            </a:r>
            <a:r>
              <a:rPr lang="nl-BE" sz="1100" dirty="0" smtClean="0"/>
              <a:t> termen) </a:t>
            </a:r>
          </a:p>
        </p:txBody>
      </p:sp>
    </p:spTree>
    <p:extLst>
      <p:ext uri="{BB962C8B-B14F-4D97-AF65-F5344CB8AC3E}">
        <p14:creationId xmlns:p14="http://schemas.microsoft.com/office/powerpoint/2010/main" val="80324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smtClean="0"/>
              <a:t>Internationaal </a:t>
            </a:r>
            <a:br>
              <a:rPr lang="nl-BE" dirty="0" smtClean="0"/>
            </a:br>
            <a:r>
              <a:rPr lang="nl-BE" dirty="0" smtClean="0"/>
              <a:t>en </a:t>
            </a:r>
            <a:r>
              <a:rPr lang="nl-BE" dirty="0" err="1" smtClean="0"/>
              <a:t>europees</a:t>
            </a:r>
            <a:r>
              <a:rPr lang="nl-BE" dirty="0" smtClean="0"/>
              <a:t> beleid</a:t>
            </a:r>
            <a:endParaRPr lang="en-GB" dirty="0"/>
          </a:p>
        </p:txBody>
      </p:sp>
      <p:sp>
        <p:nvSpPr>
          <p:cNvPr id="6" name="Text Placeholder 5"/>
          <p:cNvSpPr>
            <a:spLocks noGrp="1"/>
          </p:cNvSpPr>
          <p:nvPr>
            <p:ph type="body" idx="1"/>
          </p:nvPr>
        </p:nvSpPr>
        <p:spPr/>
        <p:txBody>
          <a:bodyPr/>
          <a:lstStyle/>
          <a:p>
            <a:endParaRPr lang="en-GB"/>
          </a:p>
        </p:txBody>
      </p:sp>
      <p:sp>
        <p:nvSpPr>
          <p:cNvPr id="2" name="Slide Number Placeholder 1"/>
          <p:cNvSpPr>
            <a:spLocks noGrp="1"/>
          </p:cNvSpPr>
          <p:nvPr>
            <p:ph type="sldNum" sz="quarter" idx="12"/>
          </p:nvPr>
        </p:nvSpPr>
        <p:spPr/>
        <p:txBody>
          <a:bodyPr/>
          <a:lstStyle/>
          <a:p>
            <a:pPr>
              <a:defRPr/>
            </a:pPr>
            <a:fld id="{5AE471F9-139A-4499-862C-68D0F1D6253E}" type="slidenum">
              <a:rPr lang="nl-NL" smtClean="0"/>
              <a:pPr>
                <a:defRPr/>
              </a:pPr>
              <a:t>27</a:t>
            </a:fld>
            <a:endParaRPr lang="nl-NL"/>
          </a:p>
        </p:txBody>
      </p:sp>
    </p:spTree>
    <p:extLst>
      <p:ext uri="{BB962C8B-B14F-4D97-AF65-F5344CB8AC3E}">
        <p14:creationId xmlns:p14="http://schemas.microsoft.com/office/powerpoint/2010/main" val="1258496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hthoek 59" hidden="1"/>
          <p:cNvSpPr/>
          <p:nvPr/>
        </p:nvSpPr>
        <p:spPr>
          <a:xfrm>
            <a:off x="0" y="3500884"/>
            <a:ext cx="9144000" cy="50405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a:solidFill>
                <a:prstClr val="white"/>
              </a:solidFill>
            </a:endParaRPr>
          </a:p>
        </p:txBody>
      </p:sp>
      <p:sp>
        <p:nvSpPr>
          <p:cNvPr id="63" name="Rechthoek 62" hidden="1"/>
          <p:cNvSpPr/>
          <p:nvPr/>
        </p:nvSpPr>
        <p:spPr>
          <a:xfrm>
            <a:off x="18604" y="4654264"/>
            <a:ext cx="9144000" cy="6480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a:solidFill>
                <a:prstClr val="white"/>
              </a:solidFill>
            </a:endParaRPr>
          </a:p>
        </p:txBody>
      </p:sp>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7" name="Tekstvak 6"/>
          <p:cNvSpPr txBox="1"/>
          <p:nvPr/>
        </p:nvSpPr>
        <p:spPr>
          <a:xfrm>
            <a:off x="611560" y="945267"/>
            <a:ext cx="8424936" cy="314980"/>
          </a:xfrm>
          <a:prstGeom prst="roundRect">
            <a:avLst/>
          </a:prstGeom>
          <a:solidFill>
            <a:schemeClr val="bg1"/>
          </a:solidFill>
          <a:ln w="28575">
            <a:solidFill>
              <a:srgbClr val="3E7800"/>
            </a:solidFill>
          </a:ln>
        </p:spPr>
        <p:txBody>
          <a:bodyPr wrap="square" rtlCol="0">
            <a:spAutoFit/>
          </a:bodyPr>
          <a:lstStyle/>
          <a:p>
            <a:pPr marL="216000" defTabSz="914400"/>
            <a:r>
              <a:rPr lang="nl-BE" sz="1250" dirty="0" smtClean="0">
                <a:solidFill>
                  <a:srgbClr val="003300"/>
                </a:solidFill>
                <a:latin typeface="Arial" pitchFamily="34" charset="0"/>
                <a:cs typeface="Arial" pitchFamily="34" charset="0"/>
              </a:rPr>
              <a:t>V11. In welke mate bent u akkoord met de volgende uitspraken over de internationale klimaatonderhandelingen?</a:t>
            </a:r>
          </a:p>
        </p:txBody>
      </p:sp>
      <p:sp>
        <p:nvSpPr>
          <p:cNvPr id="27" name="Tijdelijke aanduiding voor tekst 13"/>
          <p:cNvSpPr txBox="1">
            <a:spLocks/>
          </p:cNvSpPr>
          <p:nvPr/>
        </p:nvSpPr>
        <p:spPr>
          <a:xfrm rot="5400000">
            <a:off x="503548" y="1088740"/>
            <a:ext cx="576064"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sp>
        <p:nvSpPr>
          <p:cNvPr id="59" name="Rechthoek 58" hidden="1"/>
          <p:cNvSpPr/>
          <p:nvPr/>
        </p:nvSpPr>
        <p:spPr>
          <a:xfrm>
            <a:off x="0" y="1942232"/>
            <a:ext cx="9144000" cy="6480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a:solidFill>
                <a:prstClr val="white"/>
              </a:solidFill>
            </a:endParaRPr>
          </a:p>
        </p:txBody>
      </p:sp>
      <p:sp>
        <p:nvSpPr>
          <p:cNvPr id="29" name="Rechthoek 28" hidden="1"/>
          <p:cNvSpPr/>
          <p:nvPr/>
        </p:nvSpPr>
        <p:spPr>
          <a:xfrm>
            <a:off x="5436096" y="347855"/>
            <a:ext cx="3610176" cy="261610"/>
          </a:xfrm>
          <a:prstGeom prst="rect">
            <a:avLst/>
          </a:prstGeom>
        </p:spPr>
        <p:txBody>
          <a:bodyPr wrap="square">
            <a:noAutofit/>
          </a:bodyPr>
          <a:lstStyle/>
          <a:p>
            <a:pPr algn="r" defTabSz="914400"/>
            <a:r>
              <a:rPr lang="nl-BE" sz="1400" b="1" dirty="0" smtClean="0">
                <a:solidFill>
                  <a:prstClr val="white"/>
                </a:solidFill>
                <a:latin typeface="Arial" pitchFamily="34" charset="0"/>
                <a:cs typeface="Arial" pitchFamily="34" charset="0"/>
              </a:rPr>
              <a:t>Internationaal vlak</a:t>
            </a:r>
          </a:p>
        </p:txBody>
      </p:sp>
      <p:sp>
        <p:nvSpPr>
          <p:cNvPr id="30"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smtClean="0"/>
              <a:t>Klimaatbeleid</a:t>
            </a:r>
            <a:endParaRPr lang="nl-BE" sz="1400" dirty="0"/>
          </a:p>
        </p:txBody>
      </p:sp>
      <p:graphicFrame>
        <p:nvGraphicFramePr>
          <p:cNvPr id="31" name="Grafiek 30"/>
          <p:cNvGraphicFramePr/>
          <p:nvPr>
            <p:extLst>
              <p:ext uri="{D42A27DB-BD31-4B8C-83A1-F6EECF244321}">
                <p14:modId xmlns:p14="http://schemas.microsoft.com/office/powerpoint/2010/main" val="2957774556"/>
              </p:ext>
            </p:extLst>
          </p:nvPr>
        </p:nvGraphicFramePr>
        <p:xfrm>
          <a:off x="4379650" y="1870889"/>
          <a:ext cx="3782774" cy="44484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Grafiek 31"/>
          <p:cNvGraphicFramePr/>
          <p:nvPr>
            <p:extLst/>
          </p:nvPr>
        </p:nvGraphicFramePr>
        <p:xfrm>
          <a:off x="3707904" y="941600"/>
          <a:ext cx="4824536" cy="43204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Tabel 32"/>
          <p:cNvGraphicFramePr>
            <a:graphicFrameLocks noGrp="1"/>
          </p:cNvGraphicFramePr>
          <p:nvPr>
            <p:extLst>
              <p:ext uri="{D42A27DB-BD31-4B8C-83A1-F6EECF244321}">
                <p14:modId xmlns:p14="http://schemas.microsoft.com/office/powerpoint/2010/main" val="2390518116"/>
              </p:ext>
            </p:extLst>
          </p:nvPr>
        </p:nvGraphicFramePr>
        <p:xfrm>
          <a:off x="-129061" y="1457400"/>
          <a:ext cx="4649594" cy="4401579"/>
        </p:xfrm>
        <a:graphic>
          <a:graphicData uri="http://schemas.openxmlformats.org/drawingml/2006/table">
            <a:tbl>
              <a:tblPr/>
              <a:tblGrid>
                <a:gridCol w="3771925"/>
                <a:gridCol w="404539"/>
                <a:gridCol w="473130"/>
              </a:tblGrid>
              <a:tr h="307900">
                <a:tc>
                  <a:txBody>
                    <a:bodyPr/>
                    <a:lstStyle/>
                    <a:p>
                      <a:pPr marL="121920" algn="ctr">
                        <a:lnSpc>
                          <a:spcPct val="150000"/>
                        </a:lnSpc>
                        <a:spcAft>
                          <a:spcPts val="0"/>
                        </a:spcAft>
                      </a:pPr>
                      <a:endParaRPr lang="nl-NL" sz="1000" dirty="0">
                        <a:solidFill>
                          <a:srgbClr val="000000"/>
                        </a:solidFill>
                        <a:latin typeface="Calibri"/>
                        <a:ea typeface="Times New Roman"/>
                      </a:endParaRPr>
                    </a:p>
                  </a:txBody>
                  <a:tcPr marL="42574" marR="42574" marT="0" marB="0" anchor="b">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2013</a:t>
                      </a:r>
                      <a:endParaRPr lang="nl-BE" sz="1000" u="sng" dirty="0">
                        <a:solidFill>
                          <a:srgbClr val="0000FF"/>
                        </a:solidFill>
                        <a:latin typeface="Times New Roman"/>
                        <a:ea typeface="Times New Roman"/>
                      </a:endParaRPr>
                    </a:p>
                  </a:txBody>
                  <a:tcPr marL="42574" marR="42574" marT="0" marB="0" anchor="b">
                    <a:lnL>
                      <a:noFill/>
                    </a:lnL>
                    <a:lnR>
                      <a:noFill/>
                    </a:lnR>
                    <a:lnT>
                      <a:noFill/>
                    </a:lnT>
                    <a:lnB>
                      <a:noFill/>
                    </a:lnB>
                  </a:tcPr>
                </a:tc>
                <a:tc>
                  <a:txBody>
                    <a:bodyPr/>
                    <a:lstStyle/>
                    <a:p>
                      <a:pPr algn="ctr">
                        <a:lnSpc>
                          <a:spcPct val="150000"/>
                        </a:lnSpc>
                        <a:spcAft>
                          <a:spcPts val="0"/>
                        </a:spcAft>
                      </a:pPr>
                      <a:r>
                        <a:rPr lang="nl-NL" sz="1000" b="1" u="sng" dirty="0" smtClean="0">
                          <a:solidFill>
                            <a:srgbClr val="0000FF"/>
                          </a:solidFill>
                          <a:latin typeface="Calibri"/>
                          <a:ea typeface="Times New Roman"/>
                        </a:rPr>
                        <a:t>2017</a:t>
                      </a:r>
                      <a:endParaRPr lang="nl-BE" sz="1000" u="sng" dirty="0">
                        <a:solidFill>
                          <a:srgbClr val="0000FF"/>
                        </a:solidFill>
                        <a:latin typeface="Times New Roman"/>
                        <a:ea typeface="Times New Roman"/>
                      </a:endParaRPr>
                    </a:p>
                  </a:txBody>
                  <a:tcPr marL="42574" marR="42574" marT="0" marB="0" anchor="b">
                    <a:lnL>
                      <a:noFill/>
                    </a:lnL>
                    <a:lnR>
                      <a:noFill/>
                    </a:lnR>
                    <a:lnT>
                      <a:noFill/>
                    </a:lnT>
                    <a:lnB>
                      <a:noFill/>
                    </a:lnB>
                  </a:tcPr>
                </a:tc>
              </a:tr>
              <a:tr h="586246">
                <a:tc>
                  <a:txBody>
                    <a:bodyPr/>
                    <a:lstStyle/>
                    <a:p>
                      <a:pPr marL="121920" algn="r">
                        <a:lnSpc>
                          <a:spcPct val="75000"/>
                        </a:lnSpc>
                        <a:spcAft>
                          <a:spcPts val="0"/>
                        </a:spcAft>
                      </a:pPr>
                      <a:endParaRPr lang="nl-NL" sz="1000" dirty="0">
                        <a:solidFill>
                          <a:srgbClr val="000000"/>
                        </a:solidFill>
                        <a:latin typeface="Calibri"/>
                        <a:ea typeface="Times New Roman"/>
                      </a:endParaRPr>
                    </a:p>
                    <a:p>
                      <a:pPr marL="121920" algn="r">
                        <a:lnSpc>
                          <a:spcPct val="75000"/>
                        </a:lnSpc>
                        <a:spcAft>
                          <a:spcPts val="0"/>
                        </a:spcAft>
                      </a:pPr>
                      <a:r>
                        <a:rPr lang="nl-NL" sz="1000" dirty="0" smtClean="0">
                          <a:solidFill>
                            <a:srgbClr val="000000"/>
                          </a:solidFill>
                          <a:latin typeface="Calibri"/>
                          <a:ea typeface="Times New Roman"/>
                        </a:rPr>
                        <a:t>De </a:t>
                      </a:r>
                      <a:r>
                        <a:rPr lang="nl-NL" sz="1400" b="1" dirty="0">
                          <a:solidFill>
                            <a:srgbClr val="000000"/>
                          </a:solidFill>
                          <a:latin typeface="Calibri"/>
                          <a:ea typeface="Times New Roman"/>
                        </a:rPr>
                        <a:t>Europese Unie </a:t>
                      </a:r>
                      <a:r>
                        <a:rPr lang="nl-NL" sz="1000" dirty="0">
                          <a:solidFill>
                            <a:srgbClr val="000000"/>
                          </a:solidFill>
                          <a:latin typeface="Calibri"/>
                          <a:ea typeface="Times New Roman"/>
                        </a:rPr>
                        <a:t>moet een </a:t>
                      </a:r>
                      <a:r>
                        <a:rPr lang="nl-NL" sz="1400" b="1" dirty="0">
                          <a:solidFill>
                            <a:srgbClr val="000000"/>
                          </a:solidFill>
                          <a:latin typeface="Calibri"/>
                          <a:ea typeface="Times New Roman"/>
                        </a:rPr>
                        <a:t>voortrekkersrol</a:t>
                      </a:r>
                      <a:r>
                        <a:rPr lang="nl-NL" sz="1400" dirty="0">
                          <a:solidFill>
                            <a:srgbClr val="000000"/>
                          </a:solidFill>
                          <a:latin typeface="Calibri"/>
                          <a:ea typeface="Times New Roman"/>
                        </a:rPr>
                        <a:t> </a:t>
                      </a:r>
                      <a:r>
                        <a:rPr lang="nl-NL" sz="1000" dirty="0">
                          <a:solidFill>
                            <a:srgbClr val="000000"/>
                          </a:solidFill>
                          <a:latin typeface="Calibri"/>
                          <a:ea typeface="Times New Roman"/>
                        </a:rPr>
                        <a:t>spelen in het nemen van maatregelen om klimaatverandering tegen te gaan, </a:t>
                      </a:r>
                      <a:r>
                        <a:rPr lang="nl-NL" sz="1400" b="1" dirty="0">
                          <a:solidFill>
                            <a:srgbClr val="000000"/>
                          </a:solidFill>
                          <a:latin typeface="Calibri"/>
                          <a:ea typeface="Times New Roman"/>
                        </a:rPr>
                        <a:t>zelfs als andere landen </a:t>
                      </a:r>
                      <a:r>
                        <a:rPr lang="nl-NL" sz="1000" dirty="0">
                          <a:solidFill>
                            <a:srgbClr val="000000"/>
                          </a:solidFill>
                          <a:latin typeface="Calibri"/>
                          <a:ea typeface="Times New Roman"/>
                        </a:rPr>
                        <a:t>met een grote uitstoot van broeikasgassen </a:t>
                      </a:r>
                      <a:r>
                        <a:rPr lang="nl-NL" sz="1400" b="1" dirty="0">
                          <a:solidFill>
                            <a:srgbClr val="000000"/>
                          </a:solidFill>
                          <a:latin typeface="Calibri"/>
                          <a:ea typeface="Times New Roman"/>
                        </a:rPr>
                        <a:t>weinig ondernemen</a:t>
                      </a:r>
                      <a:r>
                        <a:rPr lang="nl-NL" sz="1000" dirty="0">
                          <a:solidFill>
                            <a:srgbClr val="000000"/>
                          </a:solidFill>
                          <a:latin typeface="Calibri"/>
                          <a:ea typeface="Times New Roman"/>
                        </a:rPr>
                        <a:t>.</a:t>
                      </a:r>
                      <a:endParaRPr lang="nl-BE" sz="1000" dirty="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63</a:t>
                      </a:r>
                      <a:endParaRPr lang="nl-BE" sz="1000" dirty="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70</a:t>
                      </a:r>
                      <a:endParaRPr lang="nl-BE" sz="1000" dirty="0">
                        <a:latin typeface="Times New Roman"/>
                        <a:ea typeface="Times New Roman"/>
                      </a:endParaRPr>
                    </a:p>
                  </a:txBody>
                  <a:tcPr marL="42574" marR="42574" marT="0" marB="0" anchor="ctr">
                    <a:lnL>
                      <a:noFill/>
                    </a:lnL>
                    <a:lnR>
                      <a:noFill/>
                    </a:lnR>
                    <a:lnT>
                      <a:noFill/>
                    </a:lnT>
                    <a:lnB>
                      <a:noFill/>
                    </a:lnB>
                  </a:tcPr>
                </a:tc>
              </a:tr>
              <a:tr h="920038">
                <a:tc>
                  <a:txBody>
                    <a:bodyPr/>
                    <a:lstStyle/>
                    <a:p>
                      <a:pPr marL="121920" algn="r">
                        <a:lnSpc>
                          <a:spcPct val="75000"/>
                        </a:lnSpc>
                        <a:spcAft>
                          <a:spcPts val="0"/>
                        </a:spcAft>
                      </a:pPr>
                      <a:endParaRPr lang="nl-NL" sz="1000" dirty="0">
                        <a:solidFill>
                          <a:srgbClr val="000000"/>
                        </a:solidFill>
                        <a:latin typeface="Calibri"/>
                        <a:ea typeface="Times New Roman"/>
                      </a:endParaRPr>
                    </a:p>
                    <a:p>
                      <a:pPr marL="121920" algn="r">
                        <a:lnSpc>
                          <a:spcPct val="75000"/>
                        </a:lnSpc>
                        <a:spcAft>
                          <a:spcPts val="0"/>
                        </a:spcAft>
                      </a:pPr>
                      <a:r>
                        <a:rPr lang="nl-NL" sz="1000" dirty="0">
                          <a:solidFill>
                            <a:srgbClr val="000000"/>
                          </a:solidFill>
                          <a:latin typeface="Calibri"/>
                          <a:ea typeface="Times New Roman"/>
                        </a:rPr>
                        <a:t>De groei in opkomende economieën in de derde wereld </a:t>
                      </a:r>
                      <a:r>
                        <a:rPr lang="nl-NL" sz="1000" dirty="0" smtClean="0">
                          <a:solidFill>
                            <a:srgbClr val="000000"/>
                          </a:solidFill>
                          <a:latin typeface="Calibri"/>
                          <a:ea typeface="Times New Roman"/>
                        </a:rPr>
                        <a:t>gaat </a:t>
                      </a:r>
                      <a:r>
                        <a:rPr lang="nl-NL" sz="1000" dirty="0">
                          <a:solidFill>
                            <a:srgbClr val="000000"/>
                          </a:solidFill>
                          <a:latin typeface="Calibri"/>
                          <a:ea typeface="Times New Roman"/>
                        </a:rPr>
                        <a:t>gepaard met een sterke toename van het energiegebruik en de uitstoot van broeikasgassen.  De rijke </a:t>
                      </a:r>
                      <a:r>
                        <a:rPr lang="nl-NL" sz="1400" b="1" dirty="0">
                          <a:solidFill>
                            <a:srgbClr val="000000"/>
                          </a:solidFill>
                          <a:latin typeface="Calibri"/>
                          <a:ea typeface="Times New Roman"/>
                        </a:rPr>
                        <a:t>industrielanden </a:t>
                      </a:r>
                      <a:r>
                        <a:rPr lang="nl-NL" sz="1000" dirty="0">
                          <a:solidFill>
                            <a:srgbClr val="000000"/>
                          </a:solidFill>
                          <a:latin typeface="Calibri"/>
                          <a:ea typeface="Times New Roman"/>
                        </a:rPr>
                        <a:t>moeten niettemin de </a:t>
                      </a:r>
                      <a:r>
                        <a:rPr lang="nl-NL" sz="1400" b="1" dirty="0">
                          <a:solidFill>
                            <a:srgbClr val="000000"/>
                          </a:solidFill>
                          <a:latin typeface="Calibri"/>
                          <a:ea typeface="Times New Roman"/>
                        </a:rPr>
                        <a:t>grootste inspanning </a:t>
                      </a:r>
                      <a:r>
                        <a:rPr lang="nl-NL" sz="1000" dirty="0">
                          <a:solidFill>
                            <a:srgbClr val="000000"/>
                          </a:solidFill>
                          <a:latin typeface="Calibri"/>
                          <a:ea typeface="Times New Roman"/>
                        </a:rPr>
                        <a:t>blijven leveren, omdat ze daartoe de meeste mogelijkheden hebben en per inwoner het meeste blijven uitstoten.</a:t>
                      </a:r>
                      <a:endParaRPr lang="nl-BE" sz="1000" dirty="0">
                        <a:latin typeface="Times New Roman"/>
                        <a:ea typeface="Times New Roman"/>
                      </a:endParaRPr>
                    </a:p>
                  </a:txBody>
                  <a:tcPr marL="42574" marR="42574" marT="0" marB="0">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45</a:t>
                      </a:r>
                      <a:endParaRPr lang="nl-BE" sz="100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50</a:t>
                      </a:r>
                      <a:endParaRPr lang="nl-BE" sz="1000" dirty="0">
                        <a:latin typeface="Times New Roman"/>
                        <a:ea typeface="Times New Roman"/>
                      </a:endParaRPr>
                    </a:p>
                  </a:txBody>
                  <a:tcPr marL="42574" marR="42574" marT="0" marB="0" anchor="ctr">
                    <a:lnL>
                      <a:noFill/>
                    </a:lnL>
                    <a:lnR>
                      <a:noFill/>
                    </a:lnR>
                    <a:lnT>
                      <a:noFill/>
                    </a:lnT>
                    <a:lnB>
                      <a:noFill/>
                    </a:lnB>
                  </a:tcPr>
                </a:tc>
              </a:tr>
              <a:tr h="584353">
                <a:tc>
                  <a:txBody>
                    <a:bodyPr/>
                    <a:lstStyle/>
                    <a:p>
                      <a:pPr marL="121920" algn="r">
                        <a:lnSpc>
                          <a:spcPct val="75000"/>
                        </a:lnSpc>
                        <a:spcAft>
                          <a:spcPts val="0"/>
                        </a:spcAft>
                      </a:pPr>
                      <a:endParaRPr lang="nl-NL" sz="1000" dirty="0">
                        <a:solidFill>
                          <a:srgbClr val="000000"/>
                        </a:solidFill>
                        <a:latin typeface="Calibri"/>
                        <a:ea typeface="Times New Roman"/>
                      </a:endParaRPr>
                    </a:p>
                    <a:p>
                      <a:pPr marL="121920" algn="r">
                        <a:lnSpc>
                          <a:spcPct val="75000"/>
                        </a:lnSpc>
                        <a:spcAft>
                          <a:spcPts val="0"/>
                        </a:spcAft>
                      </a:pPr>
                      <a:r>
                        <a:rPr lang="nl-NL" sz="1000" b="0" dirty="0">
                          <a:solidFill>
                            <a:srgbClr val="000000"/>
                          </a:solidFill>
                          <a:latin typeface="Calibri"/>
                          <a:ea typeface="Times New Roman"/>
                        </a:rPr>
                        <a:t>Binnen de </a:t>
                      </a:r>
                      <a:r>
                        <a:rPr lang="nl-NL" sz="1000" b="0" dirty="0" smtClean="0">
                          <a:solidFill>
                            <a:srgbClr val="000000"/>
                          </a:solidFill>
                          <a:latin typeface="Calibri"/>
                          <a:ea typeface="Times New Roman"/>
                        </a:rPr>
                        <a:t>EU </a:t>
                      </a:r>
                      <a:r>
                        <a:rPr lang="nl-NL" sz="1000" dirty="0">
                          <a:solidFill>
                            <a:srgbClr val="000000"/>
                          </a:solidFill>
                          <a:latin typeface="Calibri"/>
                          <a:ea typeface="Times New Roman"/>
                        </a:rPr>
                        <a:t>moet </a:t>
                      </a:r>
                      <a:r>
                        <a:rPr lang="nl-NL" sz="1400" b="1" dirty="0">
                          <a:solidFill>
                            <a:srgbClr val="000000"/>
                          </a:solidFill>
                          <a:latin typeface="Calibri"/>
                          <a:ea typeface="Times New Roman"/>
                        </a:rPr>
                        <a:t>België </a:t>
                      </a:r>
                      <a:r>
                        <a:rPr lang="nl-NL" sz="1000" dirty="0">
                          <a:solidFill>
                            <a:srgbClr val="000000"/>
                          </a:solidFill>
                          <a:latin typeface="Calibri"/>
                          <a:ea typeface="Times New Roman"/>
                        </a:rPr>
                        <a:t>een </a:t>
                      </a:r>
                      <a:r>
                        <a:rPr lang="nl-NL" sz="1400" b="1" dirty="0">
                          <a:solidFill>
                            <a:srgbClr val="000000"/>
                          </a:solidFill>
                          <a:latin typeface="Calibri"/>
                          <a:ea typeface="Times New Roman"/>
                        </a:rPr>
                        <a:t>voortrekkersrol</a:t>
                      </a:r>
                      <a:r>
                        <a:rPr lang="nl-NL" sz="1400" dirty="0">
                          <a:solidFill>
                            <a:srgbClr val="000000"/>
                          </a:solidFill>
                          <a:latin typeface="Calibri"/>
                          <a:ea typeface="Times New Roman"/>
                        </a:rPr>
                        <a:t> </a:t>
                      </a:r>
                      <a:r>
                        <a:rPr lang="nl-NL" sz="1000" dirty="0">
                          <a:solidFill>
                            <a:srgbClr val="000000"/>
                          </a:solidFill>
                          <a:latin typeface="Calibri"/>
                          <a:ea typeface="Times New Roman"/>
                        </a:rPr>
                        <a:t>spelen op het vlak van het </a:t>
                      </a:r>
                      <a:r>
                        <a:rPr lang="nl-NL" sz="1400" b="1" dirty="0">
                          <a:solidFill>
                            <a:srgbClr val="000000"/>
                          </a:solidFill>
                          <a:latin typeface="Calibri"/>
                          <a:ea typeface="Times New Roman"/>
                        </a:rPr>
                        <a:t>Europees klimaatbeleid</a:t>
                      </a:r>
                      <a:r>
                        <a:rPr lang="nl-NL" sz="1000" dirty="0" smtClean="0">
                          <a:solidFill>
                            <a:srgbClr val="000000"/>
                          </a:solidFill>
                          <a:latin typeface="Calibri"/>
                          <a:ea typeface="Times New Roman"/>
                        </a:rPr>
                        <a:t>.</a:t>
                      </a:r>
                    </a:p>
                    <a:p>
                      <a:pPr marL="121920" algn="r">
                        <a:lnSpc>
                          <a:spcPct val="75000"/>
                        </a:lnSpc>
                        <a:spcAft>
                          <a:spcPts val="0"/>
                        </a:spcAft>
                      </a:pPr>
                      <a:endParaRPr lang="nl-BE" sz="1000" dirty="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38</a:t>
                      </a:r>
                      <a:endParaRPr lang="nl-BE" sz="100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46</a:t>
                      </a:r>
                      <a:endParaRPr lang="nl-BE" sz="1000" dirty="0">
                        <a:latin typeface="Times New Roman"/>
                        <a:ea typeface="Times New Roman"/>
                      </a:endParaRPr>
                    </a:p>
                  </a:txBody>
                  <a:tcPr marL="42574" marR="42574" marT="0" marB="0" anchor="ctr">
                    <a:lnL>
                      <a:noFill/>
                    </a:lnL>
                    <a:lnR>
                      <a:noFill/>
                    </a:lnR>
                    <a:lnT>
                      <a:noFill/>
                    </a:lnT>
                    <a:lnB>
                      <a:noFill/>
                    </a:lnB>
                  </a:tcPr>
                </a:tc>
              </a:tr>
              <a:tr h="588553">
                <a:tc>
                  <a:txBody>
                    <a:bodyPr/>
                    <a:lstStyle/>
                    <a:p>
                      <a:pPr marL="121920" algn="r">
                        <a:lnSpc>
                          <a:spcPct val="75000"/>
                        </a:lnSpc>
                        <a:spcAft>
                          <a:spcPts val="0"/>
                        </a:spcAft>
                      </a:pPr>
                      <a:r>
                        <a:rPr lang="nl-NL" sz="1000" dirty="0" smtClean="0">
                          <a:solidFill>
                            <a:srgbClr val="000000"/>
                          </a:solidFill>
                          <a:latin typeface="Calibri"/>
                          <a:ea typeface="Times New Roman"/>
                        </a:rPr>
                        <a:t>Omdat </a:t>
                      </a:r>
                      <a:r>
                        <a:rPr lang="nl-NL" sz="1000" dirty="0">
                          <a:solidFill>
                            <a:srgbClr val="000000"/>
                          </a:solidFill>
                          <a:latin typeface="Calibri"/>
                          <a:ea typeface="Times New Roman"/>
                        </a:rPr>
                        <a:t>vooral de geïndustrialiseerde landen aan de basis </a:t>
                      </a:r>
                      <a:r>
                        <a:rPr lang="nl-NL" sz="1000" dirty="0" smtClean="0">
                          <a:solidFill>
                            <a:srgbClr val="000000"/>
                          </a:solidFill>
                          <a:latin typeface="Calibri"/>
                          <a:ea typeface="Times New Roman"/>
                        </a:rPr>
                        <a:t>liggen </a:t>
                      </a:r>
                      <a:br>
                        <a:rPr lang="nl-NL" sz="1000" dirty="0" smtClean="0">
                          <a:solidFill>
                            <a:srgbClr val="000000"/>
                          </a:solidFill>
                          <a:latin typeface="Calibri"/>
                          <a:ea typeface="Times New Roman"/>
                        </a:rPr>
                      </a:br>
                      <a:r>
                        <a:rPr lang="nl-NL" sz="1000" dirty="0" smtClean="0">
                          <a:solidFill>
                            <a:srgbClr val="000000"/>
                          </a:solidFill>
                          <a:latin typeface="Calibri"/>
                          <a:ea typeface="Times New Roman"/>
                        </a:rPr>
                        <a:t>van </a:t>
                      </a:r>
                      <a:r>
                        <a:rPr lang="nl-NL" sz="1000" dirty="0">
                          <a:solidFill>
                            <a:srgbClr val="000000"/>
                          </a:solidFill>
                          <a:latin typeface="Calibri"/>
                          <a:ea typeface="Times New Roman"/>
                        </a:rPr>
                        <a:t>de klimaatopwarming in het zuiden, </a:t>
                      </a:r>
                      <a:r>
                        <a:rPr lang="nl-NL" sz="1000" dirty="0" smtClean="0">
                          <a:solidFill>
                            <a:srgbClr val="000000"/>
                          </a:solidFill>
                          <a:latin typeface="Calibri"/>
                          <a:ea typeface="Times New Roman"/>
                        </a:rPr>
                        <a:t>moeten </a:t>
                      </a:r>
                      <a:r>
                        <a:rPr lang="nl-NL" sz="1000" dirty="0">
                          <a:solidFill>
                            <a:srgbClr val="000000"/>
                          </a:solidFill>
                          <a:latin typeface="Calibri"/>
                          <a:ea typeface="Times New Roman"/>
                        </a:rPr>
                        <a:t>ze de </a:t>
                      </a:r>
                      <a:r>
                        <a:rPr lang="nl-NL" sz="1100" b="0" dirty="0">
                          <a:solidFill>
                            <a:srgbClr val="000000"/>
                          </a:solidFill>
                          <a:latin typeface="Calibri"/>
                          <a:ea typeface="Times New Roman"/>
                        </a:rPr>
                        <a:t>ontwikkelingslanden financieel steunen </a:t>
                      </a:r>
                      <a:r>
                        <a:rPr lang="nl-NL" sz="1000" dirty="0">
                          <a:solidFill>
                            <a:srgbClr val="000000"/>
                          </a:solidFill>
                          <a:latin typeface="Calibri"/>
                          <a:ea typeface="Times New Roman"/>
                        </a:rPr>
                        <a:t>om de schade veroorzaakt door de klimaatopwarming te compenseren.</a:t>
                      </a:r>
                      <a:endParaRPr lang="nl-BE" sz="1000" dirty="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36</a:t>
                      </a:r>
                      <a:endParaRPr lang="nl-BE" sz="100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43</a:t>
                      </a:r>
                      <a:endParaRPr lang="nl-BE" sz="1000" dirty="0">
                        <a:latin typeface="Times New Roman"/>
                        <a:ea typeface="Times New Roman"/>
                      </a:endParaRPr>
                    </a:p>
                  </a:txBody>
                  <a:tcPr marL="42574" marR="42574" marT="0" marB="0" anchor="ctr">
                    <a:lnL>
                      <a:noFill/>
                    </a:lnL>
                    <a:lnR>
                      <a:noFill/>
                    </a:lnR>
                    <a:lnT>
                      <a:noFill/>
                    </a:lnT>
                    <a:lnB>
                      <a:noFill/>
                    </a:lnB>
                  </a:tcPr>
                </a:tc>
              </a:tr>
              <a:tr h="707722">
                <a:tc>
                  <a:txBody>
                    <a:bodyPr/>
                    <a:lstStyle/>
                    <a:p>
                      <a:pPr marL="121920" algn="r">
                        <a:lnSpc>
                          <a:spcPct val="75000"/>
                        </a:lnSpc>
                        <a:spcAft>
                          <a:spcPts val="0"/>
                        </a:spcAft>
                      </a:pPr>
                      <a:endParaRPr lang="nl-NL" sz="1000" dirty="0">
                        <a:solidFill>
                          <a:srgbClr val="000000"/>
                        </a:solidFill>
                        <a:latin typeface="Calibri"/>
                        <a:ea typeface="Times New Roman"/>
                      </a:endParaRPr>
                    </a:p>
                    <a:p>
                      <a:pPr marL="121920" algn="r">
                        <a:lnSpc>
                          <a:spcPct val="75000"/>
                        </a:lnSpc>
                        <a:spcAft>
                          <a:spcPts val="0"/>
                        </a:spcAft>
                      </a:pPr>
                      <a:r>
                        <a:rPr lang="nl-NL" sz="1000" dirty="0">
                          <a:solidFill>
                            <a:srgbClr val="000000"/>
                          </a:solidFill>
                          <a:latin typeface="Calibri"/>
                          <a:ea typeface="Times New Roman"/>
                        </a:rPr>
                        <a:t>Nu er een nieuw internationaal klimaatakkoord in Parijs is afgesloten, zullen alle landen inspanningen moeten leveren, maar er moet daarbij wel rekening gehouden worden met hun financiële draagkracht (met andere woorden: ontwikkelingslanden moeten minder inspanningen leveren dan de ontwikkelde landen). (*)</a:t>
                      </a:r>
                      <a:endParaRPr lang="nl-BE" sz="1000" dirty="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40</a:t>
                      </a:r>
                      <a:endParaRPr lang="nl-BE" sz="1000" dirty="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40</a:t>
                      </a:r>
                      <a:endParaRPr lang="nl-BE" sz="1000" dirty="0">
                        <a:latin typeface="Times New Roman"/>
                        <a:ea typeface="Times New Roman"/>
                      </a:endParaRPr>
                    </a:p>
                  </a:txBody>
                  <a:tcPr marL="42574" marR="42574" marT="0" marB="0" anchor="ctr">
                    <a:lnL>
                      <a:noFill/>
                    </a:lnL>
                    <a:lnR>
                      <a:noFill/>
                    </a:lnR>
                    <a:lnT>
                      <a:noFill/>
                    </a:lnT>
                    <a:lnB>
                      <a:noFill/>
                    </a:lnB>
                  </a:tcPr>
                </a:tc>
              </a:tr>
              <a:tr h="584353">
                <a:tc>
                  <a:txBody>
                    <a:bodyPr/>
                    <a:lstStyle/>
                    <a:p>
                      <a:pPr marL="121920" algn="r">
                        <a:lnSpc>
                          <a:spcPct val="75000"/>
                        </a:lnSpc>
                        <a:spcAft>
                          <a:spcPts val="0"/>
                        </a:spcAft>
                      </a:pPr>
                      <a:endParaRPr lang="nl-NL" sz="1000" dirty="0">
                        <a:solidFill>
                          <a:srgbClr val="000000"/>
                        </a:solidFill>
                        <a:latin typeface="Calibri"/>
                        <a:ea typeface="Times New Roman"/>
                      </a:endParaRPr>
                    </a:p>
                    <a:p>
                      <a:pPr marL="121920" algn="r">
                        <a:lnSpc>
                          <a:spcPct val="75000"/>
                        </a:lnSpc>
                        <a:spcAft>
                          <a:spcPts val="0"/>
                        </a:spcAft>
                      </a:pPr>
                      <a:r>
                        <a:rPr lang="nl-NL" sz="1000" dirty="0">
                          <a:solidFill>
                            <a:srgbClr val="000000"/>
                          </a:solidFill>
                          <a:latin typeface="Calibri"/>
                          <a:ea typeface="Times New Roman"/>
                        </a:rPr>
                        <a:t>Een doelstelling waarbij elke bewoner een gelijke hoeveelheid broeikasgassen mag uitstoten is een eerlijke manier om de inspanningen wereldwijd te verdelen.</a:t>
                      </a:r>
                      <a:endParaRPr lang="nl-BE" sz="1000" dirty="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26</a:t>
                      </a:r>
                      <a:endParaRPr lang="nl-BE" sz="1000" dirty="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26</a:t>
                      </a:r>
                      <a:endParaRPr lang="nl-BE" sz="1000" dirty="0">
                        <a:latin typeface="Times New Roman"/>
                        <a:ea typeface="Times New Roman"/>
                      </a:endParaRPr>
                    </a:p>
                  </a:txBody>
                  <a:tcPr marL="42574" marR="42574" marT="0" marB="0" anchor="ctr">
                    <a:lnL>
                      <a:noFill/>
                    </a:lnL>
                    <a:lnR>
                      <a:noFill/>
                    </a:lnR>
                    <a:lnT>
                      <a:noFill/>
                    </a:lnT>
                    <a:lnB>
                      <a:noFill/>
                    </a:lnB>
                  </a:tcPr>
                </a:tc>
              </a:tr>
            </a:tbl>
          </a:graphicData>
        </a:graphic>
      </p:graphicFrame>
      <p:graphicFrame>
        <p:nvGraphicFramePr>
          <p:cNvPr id="34" name="Tabel 33"/>
          <p:cNvGraphicFramePr>
            <a:graphicFrameLocks noGrp="1"/>
          </p:cNvGraphicFramePr>
          <p:nvPr>
            <p:extLst>
              <p:ext uri="{D42A27DB-BD31-4B8C-83A1-F6EECF244321}">
                <p14:modId xmlns:p14="http://schemas.microsoft.com/office/powerpoint/2010/main" val="882921048"/>
              </p:ext>
            </p:extLst>
          </p:nvPr>
        </p:nvGraphicFramePr>
        <p:xfrm>
          <a:off x="7949186" y="1584825"/>
          <a:ext cx="850055" cy="4530318"/>
        </p:xfrm>
        <a:graphic>
          <a:graphicData uri="http://schemas.openxmlformats.org/drawingml/2006/table">
            <a:tbl>
              <a:tblPr/>
              <a:tblGrid>
                <a:gridCol w="424688"/>
                <a:gridCol w="425367"/>
              </a:tblGrid>
              <a:tr h="216758">
                <a:tc>
                  <a:txBody>
                    <a:bodyPr/>
                    <a:lstStyle/>
                    <a:p>
                      <a:pPr algn="ctr">
                        <a:lnSpc>
                          <a:spcPct val="150000"/>
                        </a:lnSpc>
                        <a:spcAft>
                          <a:spcPts val="0"/>
                        </a:spcAft>
                      </a:pPr>
                      <a:r>
                        <a:rPr lang="nl-NL" sz="1000" b="1" u="sng" dirty="0" smtClean="0">
                          <a:solidFill>
                            <a:srgbClr val="0000FF"/>
                          </a:solidFill>
                          <a:latin typeface="Calibri"/>
                          <a:ea typeface="Times New Roman"/>
                        </a:rPr>
                        <a:t>2017</a:t>
                      </a:r>
                      <a:endParaRPr lang="nl-BE" sz="1000" u="sng" dirty="0">
                        <a:solidFill>
                          <a:srgbClr val="0000FF"/>
                        </a:solidFill>
                        <a:latin typeface="Times New Roman"/>
                        <a:ea typeface="Times New Roman"/>
                      </a:endParaRPr>
                    </a:p>
                  </a:txBody>
                  <a:tcPr marL="40576" marR="40576" marT="0" marB="0" anchor="b">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2013</a:t>
                      </a:r>
                      <a:endParaRPr lang="nl-BE" sz="1000" u="sng" dirty="0">
                        <a:solidFill>
                          <a:srgbClr val="0000FF"/>
                        </a:solidFill>
                        <a:latin typeface="Times New Roman"/>
                        <a:ea typeface="Times New Roman"/>
                      </a:endParaRPr>
                    </a:p>
                  </a:txBody>
                  <a:tcPr marL="40576" marR="40576" marT="0" marB="0" anchor="b">
                    <a:lnL>
                      <a:noFill/>
                    </a:lnL>
                    <a:lnR>
                      <a:noFill/>
                    </a:lnR>
                    <a:lnT>
                      <a:noFill/>
                    </a:lnT>
                    <a:lnB>
                      <a:noFill/>
                    </a:lnB>
                  </a:tcPr>
                </a:tc>
              </a:tr>
              <a:tr h="716953">
                <a:tc>
                  <a:txBody>
                    <a:bodyPr/>
                    <a:lstStyle/>
                    <a:p>
                      <a:pPr algn="ctr">
                        <a:lnSpc>
                          <a:spcPct val="115000"/>
                        </a:lnSpc>
                        <a:spcAft>
                          <a:spcPts val="0"/>
                        </a:spcAft>
                      </a:pPr>
                      <a:r>
                        <a:rPr lang="nl-NL" sz="1000" b="1" dirty="0">
                          <a:solidFill>
                            <a:srgbClr val="FF0000"/>
                          </a:solidFill>
                          <a:latin typeface="Calibri"/>
                          <a:ea typeface="Times New Roman"/>
                        </a:rPr>
                        <a:t>11</a:t>
                      </a:r>
                      <a:endParaRPr lang="nl-BE" sz="1000" dirty="0">
                        <a:latin typeface="Times New Roman"/>
                        <a:ea typeface="Times New Roman"/>
                      </a:endParaRPr>
                    </a:p>
                  </a:txBody>
                  <a:tcPr marL="40576" marR="4057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10</a:t>
                      </a:r>
                      <a:endParaRPr lang="nl-BE" sz="1000" dirty="0">
                        <a:latin typeface="Times New Roman"/>
                        <a:ea typeface="Times New Roman"/>
                      </a:endParaRPr>
                    </a:p>
                  </a:txBody>
                  <a:tcPr marL="40576" marR="40576" marT="0" marB="0" anchor="ctr">
                    <a:lnL>
                      <a:noFill/>
                    </a:lnL>
                    <a:lnR>
                      <a:noFill/>
                    </a:lnR>
                    <a:lnT>
                      <a:noFill/>
                    </a:lnT>
                    <a:lnB>
                      <a:noFill/>
                    </a:lnB>
                  </a:tcPr>
                </a:tc>
              </a:tr>
              <a:tr h="716953">
                <a:tc>
                  <a:txBody>
                    <a:bodyPr/>
                    <a:lstStyle/>
                    <a:p>
                      <a:pPr algn="ctr">
                        <a:lnSpc>
                          <a:spcPct val="115000"/>
                        </a:lnSpc>
                        <a:spcAft>
                          <a:spcPts val="0"/>
                        </a:spcAft>
                      </a:pPr>
                      <a:r>
                        <a:rPr lang="nl-NL" sz="1000" b="1">
                          <a:solidFill>
                            <a:srgbClr val="FF0000"/>
                          </a:solidFill>
                          <a:latin typeface="Calibri"/>
                          <a:ea typeface="Times New Roman"/>
                        </a:rPr>
                        <a:t>19</a:t>
                      </a:r>
                      <a:endParaRPr lang="nl-BE" sz="1000">
                        <a:latin typeface="Times New Roman"/>
                        <a:ea typeface="Times New Roman"/>
                      </a:endParaRPr>
                    </a:p>
                  </a:txBody>
                  <a:tcPr marL="40576" marR="4057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21</a:t>
                      </a:r>
                      <a:endParaRPr lang="nl-BE" sz="1000" dirty="0">
                        <a:latin typeface="Times New Roman"/>
                        <a:ea typeface="Times New Roman"/>
                      </a:endParaRPr>
                    </a:p>
                  </a:txBody>
                  <a:tcPr marL="40576" marR="40576" marT="0" marB="0" anchor="ctr">
                    <a:lnL>
                      <a:noFill/>
                    </a:lnL>
                    <a:lnR>
                      <a:noFill/>
                    </a:lnR>
                    <a:lnT>
                      <a:noFill/>
                    </a:lnT>
                    <a:lnB>
                      <a:noFill/>
                    </a:lnB>
                  </a:tcPr>
                </a:tc>
              </a:tr>
              <a:tr h="716953">
                <a:tc>
                  <a:txBody>
                    <a:bodyPr/>
                    <a:lstStyle/>
                    <a:p>
                      <a:pPr algn="ctr">
                        <a:lnSpc>
                          <a:spcPct val="115000"/>
                        </a:lnSpc>
                        <a:spcAft>
                          <a:spcPts val="0"/>
                        </a:spcAft>
                      </a:pPr>
                      <a:r>
                        <a:rPr lang="nl-NL" sz="1000" b="1">
                          <a:solidFill>
                            <a:srgbClr val="FF0000"/>
                          </a:solidFill>
                          <a:latin typeface="Calibri"/>
                          <a:ea typeface="Times New Roman"/>
                        </a:rPr>
                        <a:t>18</a:t>
                      </a:r>
                      <a:endParaRPr lang="nl-BE" sz="1000">
                        <a:latin typeface="Times New Roman"/>
                        <a:ea typeface="Times New Roman"/>
                      </a:endParaRPr>
                    </a:p>
                  </a:txBody>
                  <a:tcPr marL="40576" marR="4057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23</a:t>
                      </a:r>
                      <a:endParaRPr lang="nl-BE" sz="1000" dirty="0">
                        <a:latin typeface="Times New Roman"/>
                        <a:ea typeface="Times New Roman"/>
                      </a:endParaRPr>
                    </a:p>
                  </a:txBody>
                  <a:tcPr marL="40576" marR="40576" marT="0" marB="0" anchor="ctr">
                    <a:lnL>
                      <a:noFill/>
                    </a:lnL>
                    <a:lnR>
                      <a:noFill/>
                    </a:lnR>
                    <a:lnT>
                      <a:noFill/>
                    </a:lnT>
                    <a:lnB>
                      <a:noFill/>
                    </a:lnB>
                  </a:tcPr>
                </a:tc>
              </a:tr>
              <a:tr h="716953">
                <a:tc>
                  <a:txBody>
                    <a:bodyPr/>
                    <a:lstStyle/>
                    <a:p>
                      <a:pPr algn="ctr">
                        <a:lnSpc>
                          <a:spcPct val="115000"/>
                        </a:lnSpc>
                        <a:spcAft>
                          <a:spcPts val="0"/>
                        </a:spcAft>
                      </a:pPr>
                      <a:r>
                        <a:rPr lang="nl-NL" sz="1000" b="1">
                          <a:solidFill>
                            <a:srgbClr val="FF0000"/>
                          </a:solidFill>
                          <a:latin typeface="Calibri"/>
                          <a:ea typeface="Times New Roman"/>
                        </a:rPr>
                        <a:t>20</a:t>
                      </a:r>
                      <a:endParaRPr lang="nl-BE" sz="1000">
                        <a:latin typeface="Times New Roman"/>
                        <a:ea typeface="Times New Roman"/>
                      </a:endParaRPr>
                    </a:p>
                  </a:txBody>
                  <a:tcPr marL="40576" marR="4057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23</a:t>
                      </a:r>
                      <a:endParaRPr lang="nl-BE" sz="1000" dirty="0">
                        <a:latin typeface="Times New Roman"/>
                        <a:ea typeface="Times New Roman"/>
                      </a:endParaRPr>
                    </a:p>
                  </a:txBody>
                  <a:tcPr marL="40576" marR="40576" marT="0" marB="0" anchor="ctr">
                    <a:lnL>
                      <a:noFill/>
                    </a:lnL>
                    <a:lnR>
                      <a:noFill/>
                    </a:lnR>
                    <a:lnT>
                      <a:noFill/>
                    </a:lnT>
                    <a:lnB>
                      <a:noFill/>
                    </a:lnB>
                  </a:tcPr>
                </a:tc>
              </a:tr>
              <a:tr h="716953">
                <a:tc>
                  <a:txBody>
                    <a:bodyPr/>
                    <a:lstStyle/>
                    <a:p>
                      <a:pPr algn="ctr">
                        <a:lnSpc>
                          <a:spcPct val="115000"/>
                        </a:lnSpc>
                        <a:spcAft>
                          <a:spcPts val="0"/>
                        </a:spcAft>
                      </a:pPr>
                      <a:r>
                        <a:rPr lang="nl-NL" sz="1000" b="1">
                          <a:solidFill>
                            <a:srgbClr val="FF0000"/>
                          </a:solidFill>
                          <a:latin typeface="Calibri"/>
                          <a:ea typeface="Times New Roman"/>
                        </a:rPr>
                        <a:t>27</a:t>
                      </a:r>
                      <a:endParaRPr lang="nl-BE" sz="1000">
                        <a:latin typeface="Times New Roman"/>
                        <a:ea typeface="Times New Roman"/>
                      </a:endParaRPr>
                    </a:p>
                  </a:txBody>
                  <a:tcPr marL="40576" marR="40576"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27</a:t>
                      </a:r>
                      <a:endParaRPr lang="nl-BE" sz="1000">
                        <a:latin typeface="Times New Roman"/>
                        <a:ea typeface="Times New Roman"/>
                      </a:endParaRPr>
                    </a:p>
                  </a:txBody>
                  <a:tcPr marL="40576" marR="40576" marT="0" marB="0" anchor="ctr">
                    <a:lnL>
                      <a:noFill/>
                    </a:lnL>
                    <a:lnR>
                      <a:noFill/>
                    </a:lnR>
                    <a:lnT>
                      <a:noFill/>
                    </a:lnT>
                    <a:lnB>
                      <a:noFill/>
                    </a:lnB>
                  </a:tcPr>
                </a:tc>
              </a:tr>
              <a:tr h="716953">
                <a:tc>
                  <a:txBody>
                    <a:bodyPr/>
                    <a:lstStyle/>
                    <a:p>
                      <a:pPr algn="ctr">
                        <a:lnSpc>
                          <a:spcPct val="115000"/>
                        </a:lnSpc>
                        <a:spcAft>
                          <a:spcPts val="0"/>
                        </a:spcAft>
                      </a:pPr>
                      <a:r>
                        <a:rPr lang="nl-NL" sz="1000" b="1" dirty="0">
                          <a:solidFill>
                            <a:srgbClr val="FF0000"/>
                          </a:solidFill>
                          <a:latin typeface="Calibri"/>
                          <a:ea typeface="Times New Roman"/>
                        </a:rPr>
                        <a:t>31</a:t>
                      </a:r>
                      <a:endParaRPr lang="nl-BE" sz="1000" dirty="0">
                        <a:latin typeface="Times New Roman"/>
                        <a:ea typeface="Times New Roman"/>
                      </a:endParaRPr>
                    </a:p>
                  </a:txBody>
                  <a:tcPr marL="40576" marR="4057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28</a:t>
                      </a:r>
                      <a:endParaRPr lang="nl-BE" sz="1000" dirty="0">
                        <a:latin typeface="Times New Roman"/>
                        <a:ea typeface="Times New Roman"/>
                      </a:endParaRPr>
                    </a:p>
                  </a:txBody>
                  <a:tcPr marL="40576" marR="40576" marT="0" marB="0" anchor="ctr">
                    <a:lnL>
                      <a:noFill/>
                    </a:lnL>
                    <a:lnR>
                      <a:noFill/>
                    </a:lnR>
                    <a:lnT>
                      <a:noFill/>
                    </a:lnT>
                    <a:lnB>
                      <a:noFill/>
                    </a:lnB>
                  </a:tcPr>
                </a:tc>
              </a:tr>
            </a:tbl>
          </a:graphicData>
        </a:graphic>
      </p:graphicFrame>
      <p:sp>
        <p:nvSpPr>
          <p:cNvPr id="35" name="Rectangle 5"/>
          <p:cNvSpPr>
            <a:spLocks noChangeArrowheads="1"/>
          </p:cNvSpPr>
          <p:nvPr/>
        </p:nvSpPr>
        <p:spPr bwMode="auto">
          <a:xfrm>
            <a:off x="8021640" y="1304950"/>
            <a:ext cx="942848" cy="298450"/>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dirty="0" smtClean="0">
                <a:solidFill>
                  <a:srgbClr val="FFFFFF"/>
                </a:solidFill>
                <a:cs typeface="Arial" pitchFamily="34" charset="0"/>
              </a:rPr>
              <a:t>BOTTOM2 (%)</a:t>
            </a:r>
            <a:endParaRPr lang="nl-BE" dirty="0" smtClean="0">
              <a:solidFill>
                <a:prstClr val="black"/>
              </a:solidFill>
              <a:latin typeface="Arial" pitchFamily="34" charset="0"/>
              <a:cs typeface="Arial" pitchFamily="34" charset="0"/>
            </a:endParaRPr>
          </a:p>
        </p:txBody>
      </p:sp>
      <p:graphicFrame>
        <p:nvGraphicFramePr>
          <p:cNvPr id="17" name="Grafiek 16"/>
          <p:cNvGraphicFramePr/>
          <p:nvPr>
            <p:extLst>
              <p:ext uri="{D42A27DB-BD31-4B8C-83A1-F6EECF244321}">
                <p14:modId xmlns:p14="http://schemas.microsoft.com/office/powerpoint/2010/main" val="4099483894"/>
              </p:ext>
            </p:extLst>
          </p:nvPr>
        </p:nvGraphicFramePr>
        <p:xfrm>
          <a:off x="3612923" y="6103304"/>
          <a:ext cx="5531077" cy="216024"/>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 Box 28"/>
          <p:cNvSpPr txBox="1">
            <a:spLocks noChangeArrowheads="1"/>
          </p:cNvSpPr>
          <p:nvPr/>
        </p:nvSpPr>
        <p:spPr bwMode="auto">
          <a:xfrm>
            <a:off x="107504" y="5805264"/>
            <a:ext cx="3600400" cy="477694"/>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Basis: alle respondenten (N=1.540) </a:t>
            </a:r>
          </a:p>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 in 2013 was deze stelling in de toekomstige tijd geformuleerd.</a:t>
            </a:r>
            <a:endParaRPr lang="nl-BE" sz="1000" dirty="0">
              <a:solidFill>
                <a:srgbClr val="0000FF"/>
              </a:solidFill>
              <a:ea typeface="Verdana" pitchFamily="34" charset="0"/>
              <a:cs typeface="Arial" pitchFamily="34" charset="0"/>
            </a:endParaRPr>
          </a:p>
        </p:txBody>
      </p:sp>
      <p:grpSp>
        <p:nvGrpSpPr>
          <p:cNvPr id="46" name="delta BE 2017"/>
          <p:cNvGrpSpPr/>
          <p:nvPr/>
        </p:nvGrpSpPr>
        <p:grpSpPr>
          <a:xfrm>
            <a:off x="4134710" y="3475776"/>
            <a:ext cx="4179593" cy="348651"/>
            <a:chOff x="4942165" y="2047544"/>
            <a:chExt cx="4179593" cy="348651"/>
          </a:xfrm>
        </p:grpSpPr>
        <p:sp>
          <p:nvSpPr>
            <p:cNvPr id="47" name="Oval 46"/>
            <p:cNvSpPr/>
            <p:nvPr/>
          </p:nvSpPr>
          <p:spPr>
            <a:xfrm>
              <a:off x="4942165" y="2108195"/>
              <a:ext cx="288001"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48" name="Oval 47"/>
            <p:cNvSpPr/>
            <p:nvPr/>
          </p:nvSpPr>
          <p:spPr>
            <a:xfrm>
              <a:off x="8833758" y="2047544"/>
              <a:ext cx="288000"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52" name="delta 50%"/>
          <p:cNvGrpSpPr/>
          <p:nvPr/>
        </p:nvGrpSpPr>
        <p:grpSpPr>
          <a:xfrm>
            <a:off x="3590174" y="2742061"/>
            <a:ext cx="564028" cy="383406"/>
            <a:chOff x="3474244" y="3519094"/>
            <a:chExt cx="564028" cy="383406"/>
          </a:xfrm>
        </p:grpSpPr>
        <p:sp>
          <p:nvSpPr>
            <p:cNvPr id="53" name="Up Arrow 52"/>
            <p:cNvSpPr/>
            <p:nvPr/>
          </p:nvSpPr>
          <p:spPr>
            <a:xfrm flipH="1">
              <a:off x="3875943" y="3519094"/>
              <a:ext cx="108189" cy="185631"/>
            </a:xfrm>
            <a:prstGeom prst="upArrow">
              <a:avLst>
                <a:gd name="adj1" fmla="val 100000"/>
                <a:gd name="adj2" fmla="val 29649"/>
              </a:avLst>
            </a:prstGeom>
            <a:solidFill>
              <a:srgbClr val="00FF00"/>
            </a:solidFill>
            <a:ln w="12700">
              <a:solidFill>
                <a:srgbClr val="00FF00"/>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r"/>
              <a:endParaRPr lang="en-GB" sz="1600" dirty="0">
                <a:solidFill>
                  <a:srgbClr val="22B14C"/>
                </a:solidFill>
                <a:latin typeface="Segoe UI Semilight" panose="020B0402040204020203" pitchFamily="34" charset="0"/>
                <a:cs typeface="Segoe UI Semilight" panose="020B0402040204020203" pitchFamily="34" charset="0"/>
              </a:endParaRPr>
            </a:p>
          </p:txBody>
        </p:sp>
        <p:sp>
          <p:nvSpPr>
            <p:cNvPr id="54" name="Up Arrow 53"/>
            <p:cNvSpPr/>
            <p:nvPr/>
          </p:nvSpPr>
          <p:spPr>
            <a:xfrm flipH="1" flipV="1">
              <a:off x="3501487" y="3716869"/>
              <a:ext cx="108189" cy="185631"/>
            </a:xfrm>
            <a:prstGeom prst="upArrow">
              <a:avLst>
                <a:gd name="adj1" fmla="val 100000"/>
                <a:gd name="adj2" fmla="val 29649"/>
              </a:avLst>
            </a:prstGeom>
            <a:solidFill>
              <a:srgbClr val="FF0000"/>
            </a:solidFill>
            <a:ln w="12700">
              <a:solidFill>
                <a:srgbClr val="FF0000"/>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r"/>
              <a:endParaRPr lang="en-GB" sz="1600" dirty="0">
                <a:solidFill>
                  <a:srgbClr val="22B14C"/>
                </a:solidFill>
                <a:latin typeface="Segoe UI Semilight" panose="020B0402040204020203" pitchFamily="34" charset="0"/>
                <a:cs typeface="Segoe UI Semilight" panose="020B0402040204020203" pitchFamily="34" charset="0"/>
              </a:endParaRPr>
            </a:p>
          </p:txBody>
        </p:sp>
        <p:cxnSp>
          <p:nvCxnSpPr>
            <p:cNvPr id="55" name="Straight Connector 54"/>
            <p:cNvCxnSpPr/>
            <p:nvPr/>
          </p:nvCxnSpPr>
          <p:spPr>
            <a:xfrm>
              <a:off x="3474244" y="3707345"/>
              <a:ext cx="161652" cy="0"/>
            </a:xfrm>
            <a:prstGeom prst="line">
              <a:avLst/>
            </a:prstGeom>
            <a:ln>
              <a:solidFill>
                <a:schemeClr val="bg1">
                  <a:lumMod val="85000"/>
                </a:schemeClr>
              </a:solidFill>
              <a:prstDash val="sysDot"/>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V="1">
              <a:off x="3788788" y="3714251"/>
              <a:ext cx="249484" cy="2618"/>
            </a:xfrm>
            <a:prstGeom prst="line">
              <a:avLst/>
            </a:prstGeom>
            <a:ln>
              <a:solidFill>
                <a:schemeClr val="bg1">
                  <a:lumMod val="85000"/>
                </a:schemeClr>
              </a:solidFill>
              <a:prstDash val="sysDot"/>
            </a:ln>
          </p:spPr>
          <p:style>
            <a:lnRef idx="1">
              <a:schemeClr val="dk1"/>
            </a:lnRef>
            <a:fillRef idx="0">
              <a:schemeClr val="dk1"/>
            </a:fillRef>
            <a:effectRef idx="0">
              <a:schemeClr val="dk1"/>
            </a:effectRef>
            <a:fontRef idx="minor">
              <a:schemeClr val="tx1"/>
            </a:fontRef>
          </p:style>
        </p:cxnSp>
      </p:grpSp>
      <p:sp>
        <p:nvSpPr>
          <p:cNvPr id="24" name="EU voortrekker"/>
          <p:cNvSpPr/>
          <p:nvPr/>
        </p:nvSpPr>
        <p:spPr>
          <a:xfrm>
            <a:off x="12700" y="1775455"/>
            <a:ext cx="9130865" cy="4189846"/>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35792 w 8343900"/>
              <a:gd name="connsiteY2" fmla="*/ 771350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84962 w 8343900"/>
              <a:gd name="connsiteY3" fmla="*/ 167628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50195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13037 h 3663098"/>
              <a:gd name="connsiteX1" fmla="*/ 87783 w 8343900"/>
              <a:gd name="connsiteY1" fmla="*/ 743214 h 3663098"/>
              <a:gd name="connsiteX2" fmla="*/ 7957662 w 8343900"/>
              <a:gd name="connsiteY2" fmla="*/ 752300 h 3663098"/>
              <a:gd name="connsiteX3" fmla="*/ 7950195 w 8343900"/>
              <a:gd name="connsiteY3" fmla="*/ 170913 h 3663098"/>
              <a:gd name="connsiteX4" fmla="*/ 89843 w 8343900"/>
              <a:gd name="connsiteY4" fmla="*/ 113037 h 3663098"/>
              <a:gd name="connsiteX5" fmla="*/ 19050 w 8343900"/>
              <a:gd name="connsiteY5" fmla="*/ 59122 h 3663098"/>
              <a:gd name="connsiteX6" fmla="*/ 8343900 w 8343900"/>
              <a:gd name="connsiteY6" fmla="*/ 0 h 3663098"/>
              <a:gd name="connsiteX7" fmla="*/ 8331532 w 8343900"/>
              <a:gd name="connsiteY7" fmla="*/ 3663098 h 3663098"/>
              <a:gd name="connsiteX8" fmla="*/ 0 w 8343900"/>
              <a:gd name="connsiteY8" fmla="*/ 3631680 h 3663098"/>
              <a:gd name="connsiteX9" fmla="*/ 19050 w 8343900"/>
              <a:gd name="connsiteY9" fmla="*/ 59122 h 3663098"/>
              <a:gd name="connsiteX0" fmla="*/ 89843 w 8332120"/>
              <a:gd name="connsiteY0" fmla="*/ 53915 h 3603976"/>
              <a:gd name="connsiteX1" fmla="*/ 87783 w 8332120"/>
              <a:gd name="connsiteY1" fmla="*/ 684092 h 3603976"/>
              <a:gd name="connsiteX2" fmla="*/ 7957662 w 8332120"/>
              <a:gd name="connsiteY2" fmla="*/ 693178 h 3603976"/>
              <a:gd name="connsiteX3" fmla="*/ 7950195 w 8332120"/>
              <a:gd name="connsiteY3" fmla="*/ 111791 h 3603976"/>
              <a:gd name="connsiteX4" fmla="*/ 89843 w 8332120"/>
              <a:gd name="connsiteY4" fmla="*/ 53915 h 3603976"/>
              <a:gd name="connsiteX5" fmla="*/ 19050 w 8332120"/>
              <a:gd name="connsiteY5" fmla="*/ 0 h 3603976"/>
              <a:gd name="connsiteX6" fmla="*/ 8320723 w 8332120"/>
              <a:gd name="connsiteY6" fmla="*/ 41385 h 3603976"/>
              <a:gd name="connsiteX7" fmla="*/ 8331532 w 8332120"/>
              <a:gd name="connsiteY7" fmla="*/ 3603976 h 3603976"/>
              <a:gd name="connsiteX8" fmla="*/ 0 w 8332120"/>
              <a:gd name="connsiteY8" fmla="*/ 3572558 h 3603976"/>
              <a:gd name="connsiteX9" fmla="*/ 19050 w 8332120"/>
              <a:gd name="connsiteY9" fmla="*/ 0 h 3603976"/>
              <a:gd name="connsiteX0" fmla="*/ 89843 w 8343503"/>
              <a:gd name="connsiteY0" fmla="*/ 53915 h 3670980"/>
              <a:gd name="connsiteX1" fmla="*/ 87783 w 8343503"/>
              <a:gd name="connsiteY1" fmla="*/ 684092 h 3670980"/>
              <a:gd name="connsiteX2" fmla="*/ 7957662 w 8343503"/>
              <a:gd name="connsiteY2" fmla="*/ 693178 h 3670980"/>
              <a:gd name="connsiteX3" fmla="*/ 7950195 w 8343503"/>
              <a:gd name="connsiteY3" fmla="*/ 111791 h 3670980"/>
              <a:gd name="connsiteX4" fmla="*/ 89843 w 8343503"/>
              <a:gd name="connsiteY4" fmla="*/ 53915 h 3670980"/>
              <a:gd name="connsiteX5" fmla="*/ 19050 w 8343503"/>
              <a:gd name="connsiteY5" fmla="*/ 0 h 3670980"/>
              <a:gd name="connsiteX6" fmla="*/ 8320723 w 8343503"/>
              <a:gd name="connsiteY6" fmla="*/ 41385 h 3670980"/>
              <a:gd name="connsiteX7" fmla="*/ 8343121 w 8343503"/>
              <a:gd name="connsiteY7" fmla="*/ 3670980 h 3670980"/>
              <a:gd name="connsiteX8" fmla="*/ 0 w 8343503"/>
              <a:gd name="connsiteY8" fmla="*/ 3572558 h 3670980"/>
              <a:gd name="connsiteX9" fmla="*/ 19050 w 8343503"/>
              <a:gd name="connsiteY9" fmla="*/ 0 h 3670980"/>
              <a:gd name="connsiteX0" fmla="*/ 78254 w 8331914"/>
              <a:gd name="connsiteY0" fmla="*/ 53915 h 3684232"/>
              <a:gd name="connsiteX1" fmla="*/ 76194 w 8331914"/>
              <a:gd name="connsiteY1" fmla="*/ 684092 h 3684232"/>
              <a:gd name="connsiteX2" fmla="*/ 7946073 w 8331914"/>
              <a:gd name="connsiteY2" fmla="*/ 693178 h 3684232"/>
              <a:gd name="connsiteX3" fmla="*/ 7938606 w 8331914"/>
              <a:gd name="connsiteY3" fmla="*/ 111791 h 3684232"/>
              <a:gd name="connsiteX4" fmla="*/ 78254 w 8331914"/>
              <a:gd name="connsiteY4" fmla="*/ 53915 h 3684232"/>
              <a:gd name="connsiteX5" fmla="*/ 7461 w 8331914"/>
              <a:gd name="connsiteY5" fmla="*/ 0 h 3684232"/>
              <a:gd name="connsiteX6" fmla="*/ 8309134 w 8331914"/>
              <a:gd name="connsiteY6" fmla="*/ 41385 h 3684232"/>
              <a:gd name="connsiteX7" fmla="*/ 8331532 w 8331914"/>
              <a:gd name="connsiteY7" fmla="*/ 3670980 h 3684232"/>
              <a:gd name="connsiteX8" fmla="*/ 0 w 8331914"/>
              <a:gd name="connsiteY8" fmla="*/ 3684232 h 3684232"/>
              <a:gd name="connsiteX9" fmla="*/ 7461 w 8331914"/>
              <a:gd name="connsiteY9" fmla="*/ 0 h 36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1914" h="3684232">
                <a:moveTo>
                  <a:pt x="78254" y="53915"/>
                </a:moveTo>
                <a:cubicBezTo>
                  <a:pt x="73705" y="785120"/>
                  <a:pt x="80743" y="-47113"/>
                  <a:pt x="76194" y="684092"/>
                </a:cubicBezTo>
                <a:lnTo>
                  <a:pt x="7946073" y="693178"/>
                </a:lnTo>
                <a:cubicBezTo>
                  <a:pt x="7947447" y="618501"/>
                  <a:pt x="7937232" y="186468"/>
                  <a:pt x="7938606" y="111791"/>
                </a:cubicBezTo>
                <a:lnTo>
                  <a:pt x="78254" y="53915"/>
                </a:lnTo>
                <a:close/>
                <a:moveTo>
                  <a:pt x="7461" y="0"/>
                </a:moveTo>
                <a:lnTo>
                  <a:pt x="8309134" y="41385"/>
                </a:lnTo>
                <a:cubicBezTo>
                  <a:pt x="8305011" y="1262418"/>
                  <a:pt x="8335655" y="2449947"/>
                  <a:pt x="8331532" y="3670980"/>
                </a:cubicBezTo>
                <a:lnTo>
                  <a:pt x="0" y="3684232"/>
                </a:lnTo>
                <a:cubicBezTo>
                  <a:pt x="6350" y="2467322"/>
                  <a:pt x="1111" y="1216910"/>
                  <a:pt x="7461"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25" name="Industrielanden"/>
          <p:cNvSpPr/>
          <p:nvPr/>
        </p:nvSpPr>
        <p:spPr>
          <a:xfrm>
            <a:off x="8178" y="1788154"/>
            <a:ext cx="9288222" cy="4200176"/>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35792 w 8343900"/>
              <a:gd name="connsiteY2" fmla="*/ 771350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84962 w 8343900"/>
              <a:gd name="connsiteY3" fmla="*/ 167628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50195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1298300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131603 w 8475503"/>
              <a:gd name="connsiteY8" fmla="*/ 3661897 h 3693315"/>
              <a:gd name="connsiteX9" fmla="*/ 0 w 8475503"/>
              <a:gd name="connsiteY9" fmla="*/ 0 h 3693315"/>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221446 w 8475503"/>
              <a:gd name="connsiteY0" fmla="*/ 143254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5503" h="3693315">
                <a:moveTo>
                  <a:pt x="59204" y="679290"/>
                </a:moveTo>
                <a:cubicBezTo>
                  <a:pt x="54655" y="1410495"/>
                  <a:pt x="61692" y="645267"/>
                  <a:pt x="57143" y="1376472"/>
                </a:cubicBezTo>
                <a:lnTo>
                  <a:pt x="8077676" y="1385558"/>
                </a:lnTo>
                <a:cubicBezTo>
                  <a:pt x="8079050" y="1310881"/>
                  <a:pt x="8080424" y="800676"/>
                  <a:pt x="8081798" y="725999"/>
                </a:cubicBezTo>
                <a:lnTo>
                  <a:pt x="59204" y="679290"/>
                </a:lnTo>
                <a:close/>
                <a:moveTo>
                  <a:pt x="0" y="0"/>
                </a:moveTo>
                <a:lnTo>
                  <a:pt x="8475503" y="30217"/>
                </a:lnTo>
                <a:cubicBezTo>
                  <a:pt x="8471380" y="1251250"/>
                  <a:pt x="8467258" y="2472282"/>
                  <a:pt x="8463135" y="3693315"/>
                </a:cubicBezTo>
                <a:lnTo>
                  <a:pt x="4126" y="3684232"/>
                </a:lnTo>
                <a:cubicBezTo>
                  <a:pt x="2751" y="2456155"/>
                  <a:pt x="1375" y="1228077"/>
                  <a:pt x="0"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26" name="BE voortrekker"/>
          <p:cNvSpPr/>
          <p:nvPr/>
        </p:nvSpPr>
        <p:spPr>
          <a:xfrm>
            <a:off x="0" y="1838953"/>
            <a:ext cx="9448800" cy="4250975"/>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35792 w 8343900"/>
              <a:gd name="connsiteY2" fmla="*/ 771350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84962 w 8343900"/>
              <a:gd name="connsiteY3" fmla="*/ 167628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50195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1298300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131603 w 8475503"/>
              <a:gd name="connsiteY8" fmla="*/ 3661897 h 3693315"/>
              <a:gd name="connsiteX9" fmla="*/ 0 w 8475503"/>
              <a:gd name="connsiteY9" fmla="*/ 0 h 3693315"/>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221446 w 8475503"/>
              <a:gd name="connsiteY0" fmla="*/ 143254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45554 w 8475503"/>
              <a:gd name="connsiteY1" fmla="*/ 2225196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304047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38302 w 8475503"/>
              <a:gd name="connsiteY8" fmla="*/ 3504700 h 3693315"/>
              <a:gd name="connsiteX9" fmla="*/ 0 w 8475503"/>
              <a:gd name="connsiteY9" fmla="*/ 0 h 3693315"/>
              <a:gd name="connsiteX0" fmla="*/ 36026 w 8475503"/>
              <a:gd name="connsiteY0" fmla="*/ 1271163 h 3534904"/>
              <a:gd name="connsiteX1" fmla="*/ 45554 w 8475503"/>
              <a:gd name="connsiteY1" fmla="*/ 1700328 h 3534904"/>
              <a:gd name="connsiteX2" fmla="*/ 8112443 w 8475503"/>
              <a:gd name="connsiteY2" fmla="*/ 1664743 h 3534904"/>
              <a:gd name="connsiteX3" fmla="*/ 8151330 w 8475503"/>
              <a:gd name="connsiteY3" fmla="*/ 1228532 h 3534904"/>
              <a:gd name="connsiteX4" fmla="*/ 36026 w 8475503"/>
              <a:gd name="connsiteY4" fmla="*/ 1271163 h 3534904"/>
              <a:gd name="connsiteX5" fmla="*/ 0 w 8475503"/>
              <a:gd name="connsiteY5" fmla="*/ 0 h 3534904"/>
              <a:gd name="connsiteX6" fmla="*/ 8475503 w 8475503"/>
              <a:gd name="connsiteY6" fmla="*/ 30217 h 3534904"/>
              <a:gd name="connsiteX7" fmla="*/ 8451743 w 8475503"/>
              <a:gd name="connsiteY7" fmla="*/ 3534904 h 3534904"/>
              <a:gd name="connsiteX8" fmla="*/ 38302 w 8475503"/>
              <a:gd name="connsiteY8" fmla="*/ 3504700 h 3534904"/>
              <a:gd name="connsiteX9" fmla="*/ 0 w 8475503"/>
              <a:gd name="connsiteY9" fmla="*/ 0 h 35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5503" h="3534904">
                <a:moveTo>
                  <a:pt x="36026" y="1271163"/>
                </a:moveTo>
                <a:cubicBezTo>
                  <a:pt x="31477" y="2002368"/>
                  <a:pt x="50103" y="969123"/>
                  <a:pt x="45554" y="1700328"/>
                </a:cubicBezTo>
                <a:lnTo>
                  <a:pt x="8112443" y="1664743"/>
                </a:lnTo>
                <a:cubicBezTo>
                  <a:pt x="8113817" y="1590066"/>
                  <a:pt x="8149956" y="1303209"/>
                  <a:pt x="8151330" y="1228532"/>
                </a:cubicBezTo>
                <a:lnTo>
                  <a:pt x="36026" y="1271163"/>
                </a:lnTo>
                <a:close/>
                <a:moveTo>
                  <a:pt x="0" y="0"/>
                </a:moveTo>
                <a:lnTo>
                  <a:pt x="8475503" y="30217"/>
                </a:lnTo>
                <a:cubicBezTo>
                  <a:pt x="8471380" y="1251250"/>
                  <a:pt x="8455866" y="2313871"/>
                  <a:pt x="8451743" y="3534904"/>
                </a:cubicBezTo>
                <a:lnTo>
                  <a:pt x="38302" y="3504700"/>
                </a:lnTo>
                <a:cubicBezTo>
                  <a:pt x="36927" y="2276623"/>
                  <a:pt x="1375" y="1228077"/>
                  <a:pt x="0"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36" name="Rectangle 10"/>
          <p:cNvSpPr>
            <a:spLocks noChangeArrowheads="1"/>
          </p:cNvSpPr>
          <p:nvPr/>
        </p:nvSpPr>
        <p:spPr bwMode="auto">
          <a:xfrm>
            <a:off x="3635896" y="1300188"/>
            <a:ext cx="890438" cy="298450"/>
          </a:xfrm>
          <a:prstGeom prst="rect">
            <a:avLst/>
          </a:prstGeom>
          <a:solidFill>
            <a:srgbClr val="3E7800"/>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dirty="0" smtClean="0">
                <a:solidFill>
                  <a:srgbClr val="FFFFFF"/>
                </a:solidFill>
                <a:cs typeface="Arial" pitchFamily="34" charset="0"/>
              </a:rPr>
              <a:t>TOP2 (%)</a:t>
            </a:r>
            <a:endParaRPr lang="nl-BE" dirty="0" smtClean="0">
              <a:solidFill>
                <a:prstClr val="black"/>
              </a:solidFill>
              <a:latin typeface="Arial" pitchFamily="34" charset="0"/>
              <a:cs typeface="Arial" pitchFamily="34" charset="0"/>
            </a:endParaRPr>
          </a:p>
        </p:txBody>
      </p:sp>
      <p:sp>
        <p:nvSpPr>
          <p:cNvPr id="37" name="Callout EU voortrekker"/>
          <p:cNvSpPr/>
          <p:nvPr/>
        </p:nvSpPr>
        <p:spPr>
          <a:xfrm>
            <a:off x="4098800" y="1391886"/>
            <a:ext cx="1656000" cy="430887"/>
          </a:xfrm>
          <a:prstGeom prst="wedgeRectCallout">
            <a:avLst>
              <a:gd name="adj1" fmla="val -40502"/>
              <a:gd name="adj2" fmla="val 100149"/>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nl-BE" sz="1000" dirty="0" smtClean="0"/>
              <a:t>Stijging met </a:t>
            </a:r>
            <a:r>
              <a:rPr lang="nl-BE" sz="1200" b="1" dirty="0" smtClean="0"/>
              <a:t>7 %</a:t>
            </a:r>
          </a:p>
          <a:p>
            <a:pPr algn="ctr"/>
            <a:r>
              <a:rPr lang="nl-BE" sz="1000" dirty="0" smtClean="0"/>
              <a:t>(11,4 % in relatieve termen) </a:t>
            </a:r>
          </a:p>
        </p:txBody>
      </p:sp>
      <p:sp>
        <p:nvSpPr>
          <p:cNvPr id="38" name="Callout industrielanden"/>
          <p:cNvSpPr/>
          <p:nvPr/>
        </p:nvSpPr>
        <p:spPr>
          <a:xfrm>
            <a:off x="4096161" y="2277951"/>
            <a:ext cx="1656000" cy="430887"/>
          </a:xfrm>
          <a:prstGeom prst="wedgeRectCallout">
            <a:avLst>
              <a:gd name="adj1" fmla="val -40171"/>
              <a:gd name="adj2" fmla="val 82841"/>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nl-BE" sz="1000" dirty="0" smtClean="0"/>
              <a:t>Stijging met </a:t>
            </a:r>
            <a:r>
              <a:rPr lang="nl-BE" sz="1200" b="1" dirty="0" smtClean="0"/>
              <a:t>5 %</a:t>
            </a:r>
          </a:p>
          <a:p>
            <a:pPr algn="ctr"/>
            <a:r>
              <a:rPr lang="nl-BE" sz="1000" dirty="0" smtClean="0"/>
              <a:t>(11,1 % in relatieve termen) </a:t>
            </a:r>
          </a:p>
        </p:txBody>
      </p:sp>
      <p:sp>
        <p:nvSpPr>
          <p:cNvPr id="39" name="Callout BE voortrekker"/>
          <p:cNvSpPr/>
          <p:nvPr/>
        </p:nvSpPr>
        <p:spPr>
          <a:xfrm>
            <a:off x="4182271" y="3966251"/>
            <a:ext cx="1656000" cy="430887"/>
          </a:xfrm>
          <a:prstGeom prst="wedgeRectCallout">
            <a:avLst>
              <a:gd name="adj1" fmla="val -38768"/>
              <a:gd name="adj2" fmla="val -82034"/>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nl-BE" sz="1000" dirty="0" smtClean="0"/>
              <a:t>Stijging met </a:t>
            </a:r>
            <a:r>
              <a:rPr lang="nl-BE" sz="1200" b="1" dirty="0" smtClean="0"/>
              <a:t>8 %</a:t>
            </a:r>
          </a:p>
          <a:p>
            <a:pPr algn="ctr"/>
            <a:r>
              <a:rPr lang="nl-BE" sz="1000" dirty="0" smtClean="0"/>
              <a:t>(21,1 % in relatieve termen) </a:t>
            </a:r>
          </a:p>
        </p:txBody>
      </p:sp>
      <p:grpSp>
        <p:nvGrpSpPr>
          <p:cNvPr id="19" name="50 % grens"/>
          <p:cNvGrpSpPr/>
          <p:nvPr/>
        </p:nvGrpSpPr>
        <p:grpSpPr>
          <a:xfrm flipH="1">
            <a:off x="-259426" y="2603926"/>
            <a:ext cx="9621688" cy="1565590"/>
            <a:chOff x="-335625" y="3381376"/>
            <a:chExt cx="9621688" cy="1565590"/>
          </a:xfrm>
        </p:grpSpPr>
        <p:cxnSp>
          <p:nvCxnSpPr>
            <p:cNvPr id="20" name="Straight Connector 19"/>
            <p:cNvCxnSpPr/>
            <p:nvPr/>
          </p:nvCxnSpPr>
          <p:spPr>
            <a:xfrm>
              <a:off x="-335625" y="4165600"/>
              <a:ext cx="9621688" cy="0"/>
            </a:xfrm>
            <a:prstGeom prst="line">
              <a:avLst/>
            </a:prstGeom>
            <a:ln w="41275" cmpd="dbl">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1" name="Up Arrow 20"/>
            <p:cNvSpPr/>
            <p:nvPr/>
          </p:nvSpPr>
          <p:spPr>
            <a:xfrm>
              <a:off x="-29885" y="3381376"/>
              <a:ext cx="322203" cy="757436"/>
            </a:xfrm>
            <a:prstGeom prst="upArrow">
              <a:avLst>
                <a:gd name="adj1" fmla="val 100000"/>
                <a:gd name="adj2" fmla="val 29649"/>
              </a:avLst>
            </a:prstGeom>
            <a:noFill/>
            <a:ln w="12700">
              <a:solidFill>
                <a:srgbClr val="22B14C"/>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r"/>
              <a:r>
                <a:rPr lang="en-GB" sz="1600" dirty="0" smtClean="0">
                  <a:solidFill>
                    <a:srgbClr val="22B14C"/>
                  </a:solidFill>
                  <a:latin typeface="Segoe UI Semilight" panose="020B0402040204020203" pitchFamily="34" charset="0"/>
                  <a:cs typeface="Segoe UI Semilight" panose="020B0402040204020203" pitchFamily="34" charset="0"/>
                </a:rPr>
                <a:t>≥ 50%</a:t>
              </a:r>
              <a:endParaRPr lang="en-GB" sz="1600" dirty="0">
                <a:solidFill>
                  <a:srgbClr val="22B14C"/>
                </a:solidFill>
                <a:latin typeface="Segoe UI Semilight" panose="020B0402040204020203" pitchFamily="34" charset="0"/>
                <a:cs typeface="Segoe UI Semilight" panose="020B0402040204020203" pitchFamily="34" charset="0"/>
              </a:endParaRPr>
            </a:p>
          </p:txBody>
        </p:sp>
        <p:sp>
          <p:nvSpPr>
            <p:cNvPr id="22" name="Up Arrow 21"/>
            <p:cNvSpPr/>
            <p:nvPr/>
          </p:nvSpPr>
          <p:spPr>
            <a:xfrm flipV="1">
              <a:off x="-29885" y="4189095"/>
              <a:ext cx="322203" cy="757871"/>
            </a:xfrm>
            <a:prstGeom prst="upArrow">
              <a:avLst>
                <a:gd name="adj1" fmla="val 100000"/>
                <a:gd name="adj2" fmla="val 29649"/>
              </a:avLst>
            </a:prstGeom>
            <a:noFill/>
            <a:ln w="12700">
              <a:solidFill>
                <a:srgbClr val="C00000"/>
              </a:solidFill>
            </a:ln>
          </p:spPr>
          <p:style>
            <a:lnRef idx="2">
              <a:schemeClr val="accent3"/>
            </a:lnRef>
            <a:fillRef idx="1">
              <a:schemeClr val="lt1"/>
            </a:fillRef>
            <a:effectRef idx="0">
              <a:schemeClr val="accent3"/>
            </a:effectRef>
            <a:fontRef idx="minor">
              <a:schemeClr val="dk1"/>
            </a:fontRef>
          </p:style>
          <p:txBody>
            <a:bodyPr vert="vert" wrap="none" lIns="0" tIns="0" rIns="0" bIns="0" rtlCol="0" anchor="ctr"/>
            <a:lstStyle/>
            <a:p>
              <a:r>
                <a:rPr lang="en-GB" sz="1600" dirty="0">
                  <a:solidFill>
                    <a:srgbClr val="C00000"/>
                  </a:solidFill>
                  <a:latin typeface="Segoe UI Semilight" panose="020B0402040204020203" pitchFamily="34" charset="0"/>
                  <a:cs typeface="Segoe UI Semilight" panose="020B0402040204020203" pitchFamily="34" charset="0"/>
                </a:rPr>
                <a:t>&lt;</a:t>
              </a:r>
              <a:r>
                <a:rPr lang="en-GB" sz="1600" dirty="0" smtClean="0">
                  <a:solidFill>
                    <a:srgbClr val="C00000"/>
                  </a:solidFill>
                  <a:latin typeface="Segoe UI Semilight" panose="020B0402040204020203" pitchFamily="34" charset="0"/>
                  <a:cs typeface="Segoe UI Semilight" panose="020B0402040204020203" pitchFamily="34" charset="0"/>
                </a:rPr>
                <a:t> 50%</a:t>
              </a:r>
              <a:endParaRPr lang="en-GB" sz="1600" dirty="0">
                <a:solidFill>
                  <a:srgbClr val="C00000"/>
                </a:solidFill>
                <a:latin typeface="Segoe UI Semilight" panose="020B0402040204020203" pitchFamily="34" charset="0"/>
                <a:cs typeface="Segoe UI Semilight" panose="020B0402040204020203" pitchFamily="34" charset="0"/>
              </a:endParaRPr>
            </a:p>
          </p:txBody>
        </p:sp>
      </p:grpSp>
    </p:spTree>
    <p:extLst>
      <p:ext uri="{BB962C8B-B14F-4D97-AF65-F5344CB8AC3E}">
        <p14:creationId xmlns:p14="http://schemas.microsoft.com/office/powerpoint/2010/main" val="288286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3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25"/>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38"/>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25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7"/>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250"/>
                                  </p:stCondLst>
                                  <p:childTnLst>
                                    <p:set>
                                      <p:cBhvr>
                                        <p:cTn id="31" dur="1" fill="hold">
                                          <p:stCondLst>
                                            <p:cond delay="0"/>
                                          </p:stCondLst>
                                        </p:cTn>
                                        <p:tgtEl>
                                          <p:spTgt spid="3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par>
                          <p:cTn id="36" fill="hold">
                            <p:stCondLst>
                              <p:cond delay="0"/>
                            </p:stCondLst>
                            <p:childTnLst>
                              <p:par>
                                <p:cTn id="37" presetID="22" presetClass="entr" presetSubtype="2" fill="hold" nodeType="afterEffect">
                                  <p:stCondLst>
                                    <p:cond delay="500"/>
                                  </p:stCondLst>
                                  <p:childTnLst>
                                    <p:set>
                                      <p:cBhvr>
                                        <p:cTn id="38" dur="1" fill="hold">
                                          <p:stCondLst>
                                            <p:cond delay="0"/>
                                          </p:stCondLst>
                                        </p:cTn>
                                        <p:tgtEl>
                                          <p:spTgt spid="46"/>
                                        </p:tgtEl>
                                        <p:attrNameLst>
                                          <p:attrName>style.visibility</p:attrName>
                                        </p:attrNameLst>
                                      </p:cBhvr>
                                      <p:to>
                                        <p:strVal val="visible"/>
                                      </p:to>
                                    </p:set>
                                    <p:animEffect transition="in" filter="wipe(right)">
                                      <p:cBhvr>
                                        <p:cTn id="3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37" grpId="0" animBg="1"/>
      <p:bldP spid="37" grpId="1" animBg="1"/>
      <p:bldP spid="38" grpId="0" animBg="1"/>
      <p:bldP spid="38" grpId="1" animBg="1"/>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smtClean="0"/>
              <a:t>Internationale solidariteit</a:t>
            </a:r>
            <a:endParaRPr lang="en-GB" dirty="0"/>
          </a:p>
        </p:txBody>
      </p:sp>
      <p:sp>
        <p:nvSpPr>
          <p:cNvPr id="6" name="Text Placeholder 5"/>
          <p:cNvSpPr>
            <a:spLocks noGrp="1"/>
          </p:cNvSpPr>
          <p:nvPr>
            <p:ph type="body" idx="1"/>
          </p:nvPr>
        </p:nvSpPr>
        <p:spPr/>
        <p:txBody>
          <a:bodyPr/>
          <a:lstStyle/>
          <a:p>
            <a:endParaRPr lang="en-GB"/>
          </a:p>
        </p:txBody>
      </p:sp>
      <p:sp>
        <p:nvSpPr>
          <p:cNvPr id="2" name="Slide Number Placeholder 1"/>
          <p:cNvSpPr>
            <a:spLocks noGrp="1"/>
          </p:cNvSpPr>
          <p:nvPr>
            <p:ph type="sldNum" sz="quarter" idx="12"/>
          </p:nvPr>
        </p:nvSpPr>
        <p:spPr/>
        <p:txBody>
          <a:bodyPr/>
          <a:lstStyle/>
          <a:p>
            <a:pPr>
              <a:defRPr/>
            </a:pPr>
            <a:fld id="{5AE471F9-139A-4499-862C-68D0F1D6253E}" type="slidenum">
              <a:rPr lang="nl-NL" smtClean="0"/>
              <a:pPr>
                <a:defRPr/>
              </a:pPr>
              <a:t>29</a:t>
            </a:fld>
            <a:endParaRPr lang="nl-NL"/>
          </a:p>
        </p:txBody>
      </p:sp>
    </p:spTree>
    <p:extLst>
      <p:ext uri="{BB962C8B-B14F-4D97-AF65-F5344CB8AC3E}">
        <p14:creationId xmlns:p14="http://schemas.microsoft.com/office/powerpoint/2010/main" val="2342588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nSpc>
                <a:spcPct val="150000"/>
              </a:lnSpc>
            </a:pPr>
            <a:r>
              <a:rPr lang="nl-BE" dirty="0"/>
              <a:t>Liggen de </a:t>
            </a:r>
            <a:r>
              <a:rPr lang="nl-BE" dirty="0" err="1"/>
              <a:t>belgen</a:t>
            </a:r>
            <a:r>
              <a:rPr lang="nl-BE" dirty="0"/>
              <a:t> </a:t>
            </a:r>
            <a:r>
              <a:rPr lang="nl-BE" dirty="0" smtClean="0"/>
              <a:t>(nog) wakker </a:t>
            </a:r>
            <a:r>
              <a:rPr lang="nl-BE" dirty="0"/>
              <a:t>van klimaatverandering?</a:t>
            </a:r>
            <a:endParaRPr lang="en-GB" dirty="0"/>
          </a:p>
        </p:txBody>
      </p:sp>
      <p:sp>
        <p:nvSpPr>
          <p:cNvPr id="5" name="Slide Number Placeholder 4"/>
          <p:cNvSpPr>
            <a:spLocks noGrp="1"/>
          </p:cNvSpPr>
          <p:nvPr>
            <p:ph type="sldNum" sz="quarter" idx="12"/>
          </p:nvPr>
        </p:nvSpPr>
        <p:spPr/>
        <p:txBody>
          <a:bodyPr/>
          <a:lstStyle/>
          <a:p>
            <a:fld id="{2C027C16-6AB3-E44B-9FB9-1EC5C3CD6D4B}" type="slidenum">
              <a:rPr lang="en-US" smtClean="0"/>
              <a:pPr/>
              <a:t>3</a:t>
            </a:fld>
            <a:endParaRPr lang="en-US" dirty="0"/>
          </a:p>
        </p:txBody>
      </p:sp>
      <p:sp>
        <p:nvSpPr>
          <p:cNvPr id="4" name="Content Placeholder 3"/>
          <p:cNvSpPr>
            <a:spLocks noGrp="1"/>
          </p:cNvSpPr>
          <p:nvPr>
            <p:ph sz="quarter" idx="13"/>
          </p:nvPr>
        </p:nvSpPr>
        <p:spPr>
          <a:blipFill>
            <a:blip r:embed="rId2" cstate="screen">
              <a:extLst>
                <a:ext uri="{28A0092B-C50C-407E-A947-70E740481C1C}">
                  <a14:useLocalDpi xmlns:a14="http://schemas.microsoft.com/office/drawing/2010/main"/>
                </a:ext>
              </a:extLst>
            </a:blip>
            <a:stretch>
              <a:fillRect/>
            </a:stretch>
          </a:blipFill>
        </p:spPr>
        <p:txBody>
          <a:bodyPr/>
          <a:lstStyle/>
          <a:p>
            <a:endParaRPr lang="en-GB" dirty="0"/>
          </a:p>
        </p:txBody>
      </p:sp>
      <p:sp>
        <p:nvSpPr>
          <p:cNvPr id="6" name="Content Placeholder 5"/>
          <p:cNvSpPr>
            <a:spLocks noGrp="1"/>
          </p:cNvSpPr>
          <p:nvPr>
            <p:ph sz="quarter" idx="14"/>
          </p:nvPr>
        </p:nvSpPr>
        <p:spPr>
          <a:blipFill>
            <a:blip r:embed="rId3" cstate="screen">
              <a:extLst>
                <a:ext uri="{28A0092B-C50C-407E-A947-70E740481C1C}">
                  <a14:useLocalDpi xmlns:a14="http://schemas.microsoft.com/office/drawing/2010/main"/>
                </a:ext>
              </a:extLst>
            </a:blip>
            <a:stretch>
              <a:fillRect/>
            </a:stretch>
          </a:blipFill>
        </p:spPr>
        <p:txBody>
          <a:bodyPr/>
          <a:lstStyle/>
          <a:p>
            <a:endParaRPr lang="en-GB" dirty="0"/>
          </a:p>
        </p:txBody>
      </p:sp>
      <p:sp>
        <p:nvSpPr>
          <p:cNvPr id="7" name="Content Placeholder 6"/>
          <p:cNvSpPr>
            <a:spLocks noGrp="1"/>
          </p:cNvSpPr>
          <p:nvPr>
            <p:ph sz="quarter" idx="15"/>
          </p:nvPr>
        </p:nvSpPr>
        <p:spPr>
          <a:blipFill>
            <a:blip r:embed="rId4" cstate="screen">
              <a:extLst>
                <a:ext uri="{28A0092B-C50C-407E-A947-70E740481C1C}">
                  <a14:useLocalDpi xmlns:a14="http://schemas.microsoft.com/office/drawing/2010/main"/>
                </a:ext>
              </a:extLst>
            </a:blip>
            <a:stretch>
              <a:fillRect/>
            </a:stretch>
          </a:blipFill>
        </p:spPr>
        <p:txBody>
          <a:bodyPr/>
          <a:lstStyle/>
          <a:p>
            <a:endParaRPr lang="en-GB" dirty="0"/>
          </a:p>
        </p:txBody>
      </p:sp>
    </p:spTree>
    <p:extLst>
      <p:ext uri="{BB962C8B-B14F-4D97-AF65-F5344CB8AC3E}">
        <p14:creationId xmlns:p14="http://schemas.microsoft.com/office/powerpoint/2010/main" val="2857434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hthoek 59" hidden="1"/>
          <p:cNvSpPr/>
          <p:nvPr/>
        </p:nvSpPr>
        <p:spPr>
          <a:xfrm>
            <a:off x="0" y="3500884"/>
            <a:ext cx="9144000" cy="50405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a:solidFill>
                <a:prstClr val="white"/>
              </a:solidFill>
            </a:endParaRPr>
          </a:p>
        </p:txBody>
      </p:sp>
      <p:sp>
        <p:nvSpPr>
          <p:cNvPr id="63" name="Rechthoek 62" hidden="1"/>
          <p:cNvSpPr/>
          <p:nvPr/>
        </p:nvSpPr>
        <p:spPr>
          <a:xfrm>
            <a:off x="18604" y="4654264"/>
            <a:ext cx="9144000" cy="6480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a:solidFill>
                <a:prstClr val="white"/>
              </a:solidFill>
            </a:endParaRPr>
          </a:p>
        </p:txBody>
      </p:sp>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7" name="Tekstvak 6"/>
          <p:cNvSpPr txBox="1"/>
          <p:nvPr/>
        </p:nvSpPr>
        <p:spPr>
          <a:xfrm>
            <a:off x="611560" y="945267"/>
            <a:ext cx="8424936" cy="314980"/>
          </a:xfrm>
          <a:prstGeom prst="roundRect">
            <a:avLst/>
          </a:prstGeom>
          <a:solidFill>
            <a:schemeClr val="bg1"/>
          </a:solidFill>
          <a:ln w="28575">
            <a:solidFill>
              <a:srgbClr val="3E7800"/>
            </a:solidFill>
          </a:ln>
        </p:spPr>
        <p:txBody>
          <a:bodyPr wrap="square" rtlCol="0">
            <a:spAutoFit/>
          </a:bodyPr>
          <a:lstStyle/>
          <a:p>
            <a:pPr marL="216000" defTabSz="914400"/>
            <a:r>
              <a:rPr lang="nl-BE" sz="1250" dirty="0" smtClean="0">
                <a:solidFill>
                  <a:srgbClr val="003300"/>
                </a:solidFill>
                <a:latin typeface="Arial" pitchFamily="34" charset="0"/>
                <a:cs typeface="Arial" pitchFamily="34" charset="0"/>
              </a:rPr>
              <a:t>V11. In welke mate bent u akkoord met de volgende uitspraken over de internationale klimaatonderhandelingen?</a:t>
            </a:r>
          </a:p>
        </p:txBody>
      </p:sp>
      <p:sp>
        <p:nvSpPr>
          <p:cNvPr id="27" name="Tijdelijke aanduiding voor tekst 13"/>
          <p:cNvSpPr txBox="1">
            <a:spLocks/>
          </p:cNvSpPr>
          <p:nvPr/>
        </p:nvSpPr>
        <p:spPr>
          <a:xfrm rot="5400000">
            <a:off x="503548" y="1088740"/>
            <a:ext cx="576064"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sp>
        <p:nvSpPr>
          <p:cNvPr id="59" name="Rechthoek 58" hidden="1"/>
          <p:cNvSpPr/>
          <p:nvPr/>
        </p:nvSpPr>
        <p:spPr>
          <a:xfrm>
            <a:off x="0" y="1942232"/>
            <a:ext cx="9144000" cy="6480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a:solidFill>
                <a:prstClr val="white"/>
              </a:solidFill>
            </a:endParaRPr>
          </a:p>
        </p:txBody>
      </p:sp>
      <p:sp>
        <p:nvSpPr>
          <p:cNvPr id="29" name="Rechthoek 28" hidden="1"/>
          <p:cNvSpPr/>
          <p:nvPr/>
        </p:nvSpPr>
        <p:spPr>
          <a:xfrm>
            <a:off x="5436096" y="347855"/>
            <a:ext cx="3610176" cy="261610"/>
          </a:xfrm>
          <a:prstGeom prst="rect">
            <a:avLst/>
          </a:prstGeom>
        </p:spPr>
        <p:txBody>
          <a:bodyPr wrap="square">
            <a:noAutofit/>
          </a:bodyPr>
          <a:lstStyle/>
          <a:p>
            <a:pPr algn="r" defTabSz="914400"/>
            <a:r>
              <a:rPr lang="nl-BE" sz="1400" b="1" dirty="0" smtClean="0">
                <a:solidFill>
                  <a:prstClr val="white"/>
                </a:solidFill>
                <a:latin typeface="Arial" pitchFamily="34" charset="0"/>
                <a:cs typeface="Arial" pitchFamily="34" charset="0"/>
              </a:rPr>
              <a:t>Internationaal vlak</a:t>
            </a:r>
          </a:p>
        </p:txBody>
      </p:sp>
      <p:sp>
        <p:nvSpPr>
          <p:cNvPr id="30"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smtClean="0"/>
              <a:t>Klimaatbeleid</a:t>
            </a:r>
            <a:endParaRPr lang="nl-BE" sz="1400" dirty="0"/>
          </a:p>
        </p:txBody>
      </p:sp>
      <p:graphicFrame>
        <p:nvGraphicFramePr>
          <p:cNvPr id="31" name="Grafiek 30"/>
          <p:cNvGraphicFramePr/>
          <p:nvPr>
            <p:extLst/>
          </p:nvPr>
        </p:nvGraphicFramePr>
        <p:xfrm>
          <a:off x="4379650" y="1870889"/>
          <a:ext cx="3782774" cy="44484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Grafiek 31"/>
          <p:cNvGraphicFramePr/>
          <p:nvPr>
            <p:extLst/>
          </p:nvPr>
        </p:nvGraphicFramePr>
        <p:xfrm>
          <a:off x="3707904" y="941600"/>
          <a:ext cx="4824536" cy="43204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Tabel 32"/>
          <p:cNvGraphicFramePr>
            <a:graphicFrameLocks noGrp="1"/>
          </p:cNvGraphicFramePr>
          <p:nvPr>
            <p:extLst/>
          </p:nvPr>
        </p:nvGraphicFramePr>
        <p:xfrm>
          <a:off x="-129061" y="1457400"/>
          <a:ext cx="4649594" cy="4401579"/>
        </p:xfrm>
        <a:graphic>
          <a:graphicData uri="http://schemas.openxmlformats.org/drawingml/2006/table">
            <a:tbl>
              <a:tblPr/>
              <a:tblGrid>
                <a:gridCol w="3771925"/>
                <a:gridCol w="404539"/>
                <a:gridCol w="473130"/>
              </a:tblGrid>
              <a:tr h="307900">
                <a:tc>
                  <a:txBody>
                    <a:bodyPr/>
                    <a:lstStyle/>
                    <a:p>
                      <a:pPr marL="121920" algn="ctr">
                        <a:lnSpc>
                          <a:spcPct val="150000"/>
                        </a:lnSpc>
                        <a:spcAft>
                          <a:spcPts val="0"/>
                        </a:spcAft>
                      </a:pPr>
                      <a:endParaRPr lang="nl-NL" sz="1000" dirty="0">
                        <a:solidFill>
                          <a:srgbClr val="000000"/>
                        </a:solidFill>
                        <a:latin typeface="Calibri"/>
                        <a:ea typeface="Times New Roman"/>
                      </a:endParaRPr>
                    </a:p>
                  </a:txBody>
                  <a:tcPr marL="42574" marR="42574" marT="0" marB="0" anchor="b">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2013</a:t>
                      </a:r>
                      <a:endParaRPr lang="nl-BE" sz="1000" u="sng" dirty="0">
                        <a:solidFill>
                          <a:srgbClr val="0000FF"/>
                        </a:solidFill>
                        <a:latin typeface="Times New Roman"/>
                        <a:ea typeface="Times New Roman"/>
                      </a:endParaRPr>
                    </a:p>
                  </a:txBody>
                  <a:tcPr marL="42574" marR="42574" marT="0" marB="0" anchor="b">
                    <a:lnL>
                      <a:noFill/>
                    </a:lnL>
                    <a:lnR>
                      <a:noFill/>
                    </a:lnR>
                    <a:lnT>
                      <a:noFill/>
                    </a:lnT>
                    <a:lnB>
                      <a:noFill/>
                    </a:lnB>
                  </a:tcPr>
                </a:tc>
                <a:tc>
                  <a:txBody>
                    <a:bodyPr/>
                    <a:lstStyle/>
                    <a:p>
                      <a:pPr algn="ctr">
                        <a:lnSpc>
                          <a:spcPct val="150000"/>
                        </a:lnSpc>
                        <a:spcAft>
                          <a:spcPts val="0"/>
                        </a:spcAft>
                      </a:pPr>
                      <a:r>
                        <a:rPr lang="nl-NL" sz="1000" b="1" u="sng" dirty="0" smtClean="0">
                          <a:solidFill>
                            <a:srgbClr val="0000FF"/>
                          </a:solidFill>
                          <a:latin typeface="Calibri"/>
                          <a:ea typeface="Times New Roman"/>
                        </a:rPr>
                        <a:t>2017</a:t>
                      </a:r>
                      <a:endParaRPr lang="nl-BE" sz="1000" u="sng" dirty="0">
                        <a:solidFill>
                          <a:srgbClr val="0000FF"/>
                        </a:solidFill>
                        <a:latin typeface="Times New Roman"/>
                        <a:ea typeface="Times New Roman"/>
                      </a:endParaRPr>
                    </a:p>
                  </a:txBody>
                  <a:tcPr marL="42574" marR="42574" marT="0" marB="0" anchor="b">
                    <a:lnL>
                      <a:noFill/>
                    </a:lnL>
                    <a:lnR>
                      <a:noFill/>
                    </a:lnR>
                    <a:lnT>
                      <a:noFill/>
                    </a:lnT>
                    <a:lnB>
                      <a:noFill/>
                    </a:lnB>
                  </a:tcPr>
                </a:tc>
              </a:tr>
              <a:tr h="586246">
                <a:tc>
                  <a:txBody>
                    <a:bodyPr/>
                    <a:lstStyle/>
                    <a:p>
                      <a:pPr marL="121920" algn="r">
                        <a:lnSpc>
                          <a:spcPct val="75000"/>
                        </a:lnSpc>
                        <a:spcAft>
                          <a:spcPts val="0"/>
                        </a:spcAft>
                      </a:pPr>
                      <a:endParaRPr lang="nl-NL" sz="1000" dirty="0">
                        <a:solidFill>
                          <a:srgbClr val="000000"/>
                        </a:solidFill>
                        <a:latin typeface="Calibri"/>
                        <a:ea typeface="Times New Roman"/>
                      </a:endParaRPr>
                    </a:p>
                    <a:p>
                      <a:pPr marL="121920" algn="r">
                        <a:lnSpc>
                          <a:spcPct val="75000"/>
                        </a:lnSpc>
                        <a:spcAft>
                          <a:spcPts val="0"/>
                        </a:spcAft>
                      </a:pPr>
                      <a:r>
                        <a:rPr lang="nl-NL" sz="1000" dirty="0" smtClean="0">
                          <a:solidFill>
                            <a:srgbClr val="000000"/>
                          </a:solidFill>
                          <a:latin typeface="Calibri"/>
                          <a:ea typeface="Times New Roman"/>
                        </a:rPr>
                        <a:t>De </a:t>
                      </a:r>
                      <a:r>
                        <a:rPr lang="nl-NL" sz="1400" b="1" dirty="0">
                          <a:solidFill>
                            <a:srgbClr val="000000"/>
                          </a:solidFill>
                          <a:latin typeface="Calibri"/>
                          <a:ea typeface="Times New Roman"/>
                        </a:rPr>
                        <a:t>Europese Unie </a:t>
                      </a:r>
                      <a:r>
                        <a:rPr lang="nl-NL" sz="1000" dirty="0">
                          <a:solidFill>
                            <a:srgbClr val="000000"/>
                          </a:solidFill>
                          <a:latin typeface="Calibri"/>
                          <a:ea typeface="Times New Roman"/>
                        </a:rPr>
                        <a:t>moet een </a:t>
                      </a:r>
                      <a:r>
                        <a:rPr lang="nl-NL" sz="1400" b="1" dirty="0">
                          <a:solidFill>
                            <a:srgbClr val="000000"/>
                          </a:solidFill>
                          <a:latin typeface="Calibri"/>
                          <a:ea typeface="Times New Roman"/>
                        </a:rPr>
                        <a:t>voortrekkersrol</a:t>
                      </a:r>
                      <a:r>
                        <a:rPr lang="nl-NL" sz="1400" dirty="0">
                          <a:solidFill>
                            <a:srgbClr val="000000"/>
                          </a:solidFill>
                          <a:latin typeface="Calibri"/>
                          <a:ea typeface="Times New Roman"/>
                        </a:rPr>
                        <a:t> </a:t>
                      </a:r>
                      <a:r>
                        <a:rPr lang="nl-NL" sz="1000" dirty="0">
                          <a:solidFill>
                            <a:srgbClr val="000000"/>
                          </a:solidFill>
                          <a:latin typeface="Calibri"/>
                          <a:ea typeface="Times New Roman"/>
                        </a:rPr>
                        <a:t>spelen in het nemen van maatregelen om klimaatverandering tegen te gaan, </a:t>
                      </a:r>
                      <a:r>
                        <a:rPr lang="nl-NL" sz="1400" b="1" dirty="0">
                          <a:solidFill>
                            <a:srgbClr val="000000"/>
                          </a:solidFill>
                          <a:latin typeface="Calibri"/>
                          <a:ea typeface="Times New Roman"/>
                        </a:rPr>
                        <a:t>zelfs als andere landen </a:t>
                      </a:r>
                      <a:r>
                        <a:rPr lang="nl-NL" sz="1000" dirty="0">
                          <a:solidFill>
                            <a:srgbClr val="000000"/>
                          </a:solidFill>
                          <a:latin typeface="Calibri"/>
                          <a:ea typeface="Times New Roman"/>
                        </a:rPr>
                        <a:t>met een grote uitstoot van broeikasgassen </a:t>
                      </a:r>
                      <a:r>
                        <a:rPr lang="nl-NL" sz="1400" b="1" dirty="0">
                          <a:solidFill>
                            <a:srgbClr val="000000"/>
                          </a:solidFill>
                          <a:latin typeface="Calibri"/>
                          <a:ea typeface="Times New Roman"/>
                        </a:rPr>
                        <a:t>weinig ondernemen</a:t>
                      </a:r>
                      <a:r>
                        <a:rPr lang="nl-NL" sz="1000" dirty="0">
                          <a:solidFill>
                            <a:srgbClr val="000000"/>
                          </a:solidFill>
                          <a:latin typeface="Calibri"/>
                          <a:ea typeface="Times New Roman"/>
                        </a:rPr>
                        <a:t>.</a:t>
                      </a:r>
                      <a:endParaRPr lang="nl-BE" sz="1000" dirty="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63</a:t>
                      </a:r>
                      <a:endParaRPr lang="nl-BE" sz="1000" dirty="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70</a:t>
                      </a:r>
                      <a:endParaRPr lang="nl-BE" sz="1000" dirty="0">
                        <a:latin typeface="Times New Roman"/>
                        <a:ea typeface="Times New Roman"/>
                      </a:endParaRPr>
                    </a:p>
                  </a:txBody>
                  <a:tcPr marL="42574" marR="42574" marT="0" marB="0" anchor="ctr">
                    <a:lnL>
                      <a:noFill/>
                    </a:lnL>
                    <a:lnR>
                      <a:noFill/>
                    </a:lnR>
                    <a:lnT>
                      <a:noFill/>
                    </a:lnT>
                    <a:lnB>
                      <a:noFill/>
                    </a:lnB>
                  </a:tcPr>
                </a:tc>
              </a:tr>
              <a:tr h="920038">
                <a:tc>
                  <a:txBody>
                    <a:bodyPr/>
                    <a:lstStyle/>
                    <a:p>
                      <a:pPr marL="121920" algn="r">
                        <a:lnSpc>
                          <a:spcPct val="75000"/>
                        </a:lnSpc>
                        <a:spcAft>
                          <a:spcPts val="0"/>
                        </a:spcAft>
                      </a:pPr>
                      <a:endParaRPr lang="nl-NL" sz="1000" dirty="0">
                        <a:solidFill>
                          <a:srgbClr val="000000"/>
                        </a:solidFill>
                        <a:latin typeface="Calibri"/>
                        <a:ea typeface="Times New Roman"/>
                      </a:endParaRPr>
                    </a:p>
                    <a:p>
                      <a:pPr marL="121920" algn="r">
                        <a:lnSpc>
                          <a:spcPct val="75000"/>
                        </a:lnSpc>
                        <a:spcAft>
                          <a:spcPts val="0"/>
                        </a:spcAft>
                      </a:pPr>
                      <a:r>
                        <a:rPr lang="nl-NL" sz="1000" dirty="0">
                          <a:solidFill>
                            <a:srgbClr val="000000"/>
                          </a:solidFill>
                          <a:latin typeface="Calibri"/>
                          <a:ea typeface="Times New Roman"/>
                        </a:rPr>
                        <a:t>De groei in opkomende economieën in de derde wereld </a:t>
                      </a:r>
                      <a:r>
                        <a:rPr lang="nl-NL" sz="1000" dirty="0" smtClean="0">
                          <a:solidFill>
                            <a:srgbClr val="000000"/>
                          </a:solidFill>
                          <a:latin typeface="Calibri"/>
                          <a:ea typeface="Times New Roman"/>
                        </a:rPr>
                        <a:t>gaat </a:t>
                      </a:r>
                      <a:r>
                        <a:rPr lang="nl-NL" sz="1000" dirty="0">
                          <a:solidFill>
                            <a:srgbClr val="000000"/>
                          </a:solidFill>
                          <a:latin typeface="Calibri"/>
                          <a:ea typeface="Times New Roman"/>
                        </a:rPr>
                        <a:t>gepaard met een sterke toename van het energiegebruik en de uitstoot van broeikasgassen.  De rijke </a:t>
                      </a:r>
                      <a:r>
                        <a:rPr lang="nl-NL" sz="1400" b="1" dirty="0">
                          <a:solidFill>
                            <a:srgbClr val="000000"/>
                          </a:solidFill>
                          <a:latin typeface="Calibri"/>
                          <a:ea typeface="Times New Roman"/>
                        </a:rPr>
                        <a:t>industrielanden </a:t>
                      </a:r>
                      <a:r>
                        <a:rPr lang="nl-NL" sz="1000" dirty="0">
                          <a:solidFill>
                            <a:srgbClr val="000000"/>
                          </a:solidFill>
                          <a:latin typeface="Calibri"/>
                          <a:ea typeface="Times New Roman"/>
                        </a:rPr>
                        <a:t>moeten niettemin de </a:t>
                      </a:r>
                      <a:r>
                        <a:rPr lang="nl-NL" sz="1400" b="1" dirty="0">
                          <a:solidFill>
                            <a:srgbClr val="000000"/>
                          </a:solidFill>
                          <a:latin typeface="Calibri"/>
                          <a:ea typeface="Times New Roman"/>
                        </a:rPr>
                        <a:t>grootste inspanning </a:t>
                      </a:r>
                      <a:r>
                        <a:rPr lang="nl-NL" sz="1000" dirty="0">
                          <a:solidFill>
                            <a:srgbClr val="000000"/>
                          </a:solidFill>
                          <a:latin typeface="Calibri"/>
                          <a:ea typeface="Times New Roman"/>
                        </a:rPr>
                        <a:t>blijven leveren, omdat ze daartoe de meeste mogelijkheden hebben en per inwoner het meeste blijven uitstoten.</a:t>
                      </a:r>
                      <a:endParaRPr lang="nl-BE" sz="1000" dirty="0">
                        <a:latin typeface="Times New Roman"/>
                        <a:ea typeface="Times New Roman"/>
                      </a:endParaRPr>
                    </a:p>
                  </a:txBody>
                  <a:tcPr marL="42574" marR="42574" marT="0" marB="0">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45</a:t>
                      </a:r>
                      <a:endParaRPr lang="nl-BE" sz="100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50</a:t>
                      </a:r>
                      <a:endParaRPr lang="nl-BE" sz="1000" dirty="0">
                        <a:latin typeface="Times New Roman"/>
                        <a:ea typeface="Times New Roman"/>
                      </a:endParaRPr>
                    </a:p>
                  </a:txBody>
                  <a:tcPr marL="42574" marR="42574" marT="0" marB="0" anchor="ctr">
                    <a:lnL>
                      <a:noFill/>
                    </a:lnL>
                    <a:lnR>
                      <a:noFill/>
                    </a:lnR>
                    <a:lnT>
                      <a:noFill/>
                    </a:lnT>
                    <a:lnB>
                      <a:noFill/>
                    </a:lnB>
                  </a:tcPr>
                </a:tc>
              </a:tr>
              <a:tr h="584353">
                <a:tc>
                  <a:txBody>
                    <a:bodyPr/>
                    <a:lstStyle/>
                    <a:p>
                      <a:pPr marL="121920" algn="r">
                        <a:lnSpc>
                          <a:spcPct val="75000"/>
                        </a:lnSpc>
                        <a:spcAft>
                          <a:spcPts val="0"/>
                        </a:spcAft>
                      </a:pPr>
                      <a:endParaRPr lang="nl-NL" sz="1000" dirty="0">
                        <a:solidFill>
                          <a:srgbClr val="000000"/>
                        </a:solidFill>
                        <a:latin typeface="Calibri"/>
                        <a:ea typeface="Times New Roman"/>
                      </a:endParaRPr>
                    </a:p>
                    <a:p>
                      <a:pPr marL="121920" algn="r">
                        <a:lnSpc>
                          <a:spcPct val="75000"/>
                        </a:lnSpc>
                        <a:spcAft>
                          <a:spcPts val="0"/>
                        </a:spcAft>
                      </a:pPr>
                      <a:r>
                        <a:rPr lang="nl-NL" sz="1000" b="0" dirty="0">
                          <a:solidFill>
                            <a:srgbClr val="000000"/>
                          </a:solidFill>
                          <a:latin typeface="Calibri"/>
                          <a:ea typeface="Times New Roman"/>
                        </a:rPr>
                        <a:t>Binnen de </a:t>
                      </a:r>
                      <a:r>
                        <a:rPr lang="nl-NL" sz="1000" b="0" dirty="0" smtClean="0">
                          <a:solidFill>
                            <a:srgbClr val="000000"/>
                          </a:solidFill>
                          <a:latin typeface="Calibri"/>
                          <a:ea typeface="Times New Roman"/>
                        </a:rPr>
                        <a:t>EU </a:t>
                      </a:r>
                      <a:r>
                        <a:rPr lang="nl-NL" sz="1000" dirty="0">
                          <a:solidFill>
                            <a:srgbClr val="000000"/>
                          </a:solidFill>
                          <a:latin typeface="Calibri"/>
                          <a:ea typeface="Times New Roman"/>
                        </a:rPr>
                        <a:t>moet </a:t>
                      </a:r>
                      <a:r>
                        <a:rPr lang="nl-NL" sz="1400" b="1" dirty="0">
                          <a:solidFill>
                            <a:srgbClr val="000000"/>
                          </a:solidFill>
                          <a:latin typeface="Calibri"/>
                          <a:ea typeface="Times New Roman"/>
                        </a:rPr>
                        <a:t>België </a:t>
                      </a:r>
                      <a:r>
                        <a:rPr lang="nl-NL" sz="1000" dirty="0">
                          <a:solidFill>
                            <a:srgbClr val="000000"/>
                          </a:solidFill>
                          <a:latin typeface="Calibri"/>
                          <a:ea typeface="Times New Roman"/>
                        </a:rPr>
                        <a:t>een </a:t>
                      </a:r>
                      <a:r>
                        <a:rPr lang="nl-NL" sz="1400" b="1" dirty="0">
                          <a:solidFill>
                            <a:srgbClr val="000000"/>
                          </a:solidFill>
                          <a:latin typeface="Calibri"/>
                          <a:ea typeface="Times New Roman"/>
                        </a:rPr>
                        <a:t>voortrekkersrol</a:t>
                      </a:r>
                      <a:r>
                        <a:rPr lang="nl-NL" sz="1400" dirty="0">
                          <a:solidFill>
                            <a:srgbClr val="000000"/>
                          </a:solidFill>
                          <a:latin typeface="Calibri"/>
                          <a:ea typeface="Times New Roman"/>
                        </a:rPr>
                        <a:t> </a:t>
                      </a:r>
                      <a:r>
                        <a:rPr lang="nl-NL" sz="1000" dirty="0">
                          <a:solidFill>
                            <a:srgbClr val="000000"/>
                          </a:solidFill>
                          <a:latin typeface="Calibri"/>
                          <a:ea typeface="Times New Roman"/>
                        </a:rPr>
                        <a:t>spelen op het vlak van het </a:t>
                      </a:r>
                      <a:r>
                        <a:rPr lang="nl-NL" sz="1400" b="1" dirty="0">
                          <a:solidFill>
                            <a:srgbClr val="000000"/>
                          </a:solidFill>
                          <a:latin typeface="Calibri"/>
                          <a:ea typeface="Times New Roman"/>
                        </a:rPr>
                        <a:t>Europees klimaatbeleid</a:t>
                      </a:r>
                      <a:r>
                        <a:rPr lang="nl-NL" sz="1000" dirty="0" smtClean="0">
                          <a:solidFill>
                            <a:srgbClr val="000000"/>
                          </a:solidFill>
                          <a:latin typeface="Calibri"/>
                          <a:ea typeface="Times New Roman"/>
                        </a:rPr>
                        <a:t>.</a:t>
                      </a:r>
                    </a:p>
                    <a:p>
                      <a:pPr marL="121920" algn="r">
                        <a:lnSpc>
                          <a:spcPct val="75000"/>
                        </a:lnSpc>
                        <a:spcAft>
                          <a:spcPts val="0"/>
                        </a:spcAft>
                      </a:pPr>
                      <a:endParaRPr lang="nl-BE" sz="1000" dirty="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38</a:t>
                      </a:r>
                      <a:endParaRPr lang="nl-BE" sz="100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46</a:t>
                      </a:r>
                      <a:endParaRPr lang="nl-BE" sz="1000" dirty="0">
                        <a:latin typeface="Times New Roman"/>
                        <a:ea typeface="Times New Roman"/>
                      </a:endParaRPr>
                    </a:p>
                  </a:txBody>
                  <a:tcPr marL="42574" marR="42574" marT="0" marB="0" anchor="ctr">
                    <a:lnL>
                      <a:noFill/>
                    </a:lnL>
                    <a:lnR>
                      <a:noFill/>
                    </a:lnR>
                    <a:lnT>
                      <a:noFill/>
                    </a:lnT>
                    <a:lnB>
                      <a:noFill/>
                    </a:lnB>
                  </a:tcPr>
                </a:tc>
              </a:tr>
              <a:tr h="588553">
                <a:tc>
                  <a:txBody>
                    <a:bodyPr/>
                    <a:lstStyle/>
                    <a:p>
                      <a:pPr marL="121920" algn="r">
                        <a:lnSpc>
                          <a:spcPct val="75000"/>
                        </a:lnSpc>
                        <a:spcAft>
                          <a:spcPts val="0"/>
                        </a:spcAft>
                      </a:pPr>
                      <a:r>
                        <a:rPr lang="nl-NL" sz="1000" dirty="0" smtClean="0">
                          <a:solidFill>
                            <a:srgbClr val="000000"/>
                          </a:solidFill>
                          <a:latin typeface="Calibri"/>
                          <a:ea typeface="Times New Roman"/>
                        </a:rPr>
                        <a:t>Omdat </a:t>
                      </a:r>
                      <a:r>
                        <a:rPr lang="nl-NL" sz="1000" dirty="0">
                          <a:solidFill>
                            <a:srgbClr val="000000"/>
                          </a:solidFill>
                          <a:latin typeface="Calibri"/>
                          <a:ea typeface="Times New Roman"/>
                        </a:rPr>
                        <a:t>vooral de geïndustrialiseerde landen aan de basis </a:t>
                      </a:r>
                      <a:r>
                        <a:rPr lang="nl-NL" sz="1000" dirty="0" smtClean="0">
                          <a:solidFill>
                            <a:srgbClr val="000000"/>
                          </a:solidFill>
                          <a:latin typeface="Calibri"/>
                          <a:ea typeface="Times New Roman"/>
                        </a:rPr>
                        <a:t>liggen </a:t>
                      </a:r>
                      <a:br>
                        <a:rPr lang="nl-NL" sz="1000" dirty="0" smtClean="0">
                          <a:solidFill>
                            <a:srgbClr val="000000"/>
                          </a:solidFill>
                          <a:latin typeface="Calibri"/>
                          <a:ea typeface="Times New Roman"/>
                        </a:rPr>
                      </a:br>
                      <a:r>
                        <a:rPr lang="nl-NL" sz="1000" dirty="0" smtClean="0">
                          <a:solidFill>
                            <a:srgbClr val="000000"/>
                          </a:solidFill>
                          <a:latin typeface="Calibri"/>
                          <a:ea typeface="Times New Roman"/>
                        </a:rPr>
                        <a:t>van </a:t>
                      </a:r>
                      <a:r>
                        <a:rPr lang="nl-NL" sz="1000" dirty="0">
                          <a:solidFill>
                            <a:srgbClr val="000000"/>
                          </a:solidFill>
                          <a:latin typeface="Calibri"/>
                          <a:ea typeface="Times New Roman"/>
                        </a:rPr>
                        <a:t>de klimaatopwarming in het zuiden, </a:t>
                      </a:r>
                      <a:r>
                        <a:rPr lang="nl-NL" sz="1000" dirty="0" smtClean="0">
                          <a:solidFill>
                            <a:srgbClr val="000000"/>
                          </a:solidFill>
                          <a:latin typeface="Calibri"/>
                          <a:ea typeface="Times New Roman"/>
                        </a:rPr>
                        <a:t>moeten </a:t>
                      </a:r>
                      <a:r>
                        <a:rPr lang="nl-NL" sz="1000" dirty="0">
                          <a:solidFill>
                            <a:srgbClr val="000000"/>
                          </a:solidFill>
                          <a:latin typeface="Calibri"/>
                          <a:ea typeface="Times New Roman"/>
                        </a:rPr>
                        <a:t>ze de </a:t>
                      </a:r>
                      <a:r>
                        <a:rPr lang="nl-NL" sz="1400" b="1" dirty="0">
                          <a:solidFill>
                            <a:srgbClr val="000000"/>
                          </a:solidFill>
                          <a:latin typeface="Calibri"/>
                          <a:ea typeface="Times New Roman"/>
                        </a:rPr>
                        <a:t>ontwikkelingslanden financieel steunen </a:t>
                      </a:r>
                      <a:r>
                        <a:rPr lang="nl-NL" sz="1000" dirty="0">
                          <a:solidFill>
                            <a:srgbClr val="000000"/>
                          </a:solidFill>
                          <a:latin typeface="Calibri"/>
                          <a:ea typeface="Times New Roman"/>
                        </a:rPr>
                        <a:t>om de schade veroorzaakt door de klimaatopwarming te compenseren.</a:t>
                      </a:r>
                      <a:endParaRPr lang="nl-BE" sz="1000" dirty="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36</a:t>
                      </a:r>
                      <a:endParaRPr lang="nl-BE" sz="100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43</a:t>
                      </a:r>
                      <a:endParaRPr lang="nl-BE" sz="1000" dirty="0">
                        <a:latin typeface="Times New Roman"/>
                        <a:ea typeface="Times New Roman"/>
                      </a:endParaRPr>
                    </a:p>
                  </a:txBody>
                  <a:tcPr marL="42574" marR="42574" marT="0" marB="0" anchor="ctr">
                    <a:lnL>
                      <a:noFill/>
                    </a:lnL>
                    <a:lnR>
                      <a:noFill/>
                    </a:lnR>
                    <a:lnT>
                      <a:noFill/>
                    </a:lnT>
                    <a:lnB>
                      <a:noFill/>
                    </a:lnB>
                  </a:tcPr>
                </a:tc>
              </a:tr>
              <a:tr h="707722">
                <a:tc>
                  <a:txBody>
                    <a:bodyPr/>
                    <a:lstStyle/>
                    <a:p>
                      <a:pPr marL="121920" algn="r">
                        <a:lnSpc>
                          <a:spcPct val="75000"/>
                        </a:lnSpc>
                        <a:spcAft>
                          <a:spcPts val="0"/>
                        </a:spcAft>
                      </a:pPr>
                      <a:endParaRPr lang="nl-NL" sz="1000" dirty="0">
                        <a:solidFill>
                          <a:srgbClr val="000000"/>
                        </a:solidFill>
                        <a:latin typeface="Calibri"/>
                        <a:ea typeface="Times New Roman"/>
                      </a:endParaRPr>
                    </a:p>
                    <a:p>
                      <a:pPr marL="121920" algn="r">
                        <a:lnSpc>
                          <a:spcPct val="75000"/>
                        </a:lnSpc>
                        <a:spcAft>
                          <a:spcPts val="0"/>
                        </a:spcAft>
                      </a:pPr>
                      <a:r>
                        <a:rPr lang="nl-NL" sz="1000" dirty="0">
                          <a:solidFill>
                            <a:srgbClr val="000000"/>
                          </a:solidFill>
                          <a:latin typeface="Calibri"/>
                          <a:ea typeface="Times New Roman"/>
                        </a:rPr>
                        <a:t>Nu er een nieuw internationaal klimaatakkoord in Parijs is afgesloten, zullen alle landen inspanningen moeten leveren, maar er moet daarbij wel rekening gehouden worden met hun financiële draagkracht (met andere woorden: ontwikkelingslanden moeten minder inspanningen leveren dan de ontwikkelde landen). (*)</a:t>
                      </a:r>
                      <a:endParaRPr lang="nl-BE" sz="1000" dirty="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40</a:t>
                      </a:r>
                      <a:endParaRPr lang="nl-BE" sz="1000" dirty="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40</a:t>
                      </a:r>
                      <a:endParaRPr lang="nl-BE" sz="1000" dirty="0">
                        <a:latin typeface="Times New Roman"/>
                        <a:ea typeface="Times New Roman"/>
                      </a:endParaRPr>
                    </a:p>
                  </a:txBody>
                  <a:tcPr marL="42574" marR="42574" marT="0" marB="0" anchor="ctr">
                    <a:lnL>
                      <a:noFill/>
                    </a:lnL>
                    <a:lnR>
                      <a:noFill/>
                    </a:lnR>
                    <a:lnT>
                      <a:noFill/>
                    </a:lnT>
                    <a:lnB>
                      <a:noFill/>
                    </a:lnB>
                  </a:tcPr>
                </a:tc>
              </a:tr>
              <a:tr h="584353">
                <a:tc>
                  <a:txBody>
                    <a:bodyPr/>
                    <a:lstStyle/>
                    <a:p>
                      <a:pPr marL="121920" algn="r">
                        <a:lnSpc>
                          <a:spcPct val="75000"/>
                        </a:lnSpc>
                        <a:spcAft>
                          <a:spcPts val="0"/>
                        </a:spcAft>
                      </a:pPr>
                      <a:endParaRPr lang="nl-NL" sz="1000" dirty="0">
                        <a:solidFill>
                          <a:srgbClr val="000000"/>
                        </a:solidFill>
                        <a:latin typeface="Calibri"/>
                        <a:ea typeface="Times New Roman"/>
                      </a:endParaRPr>
                    </a:p>
                    <a:p>
                      <a:pPr marL="121920" algn="r">
                        <a:lnSpc>
                          <a:spcPct val="75000"/>
                        </a:lnSpc>
                        <a:spcAft>
                          <a:spcPts val="0"/>
                        </a:spcAft>
                      </a:pPr>
                      <a:r>
                        <a:rPr lang="nl-NL" sz="1000" dirty="0">
                          <a:solidFill>
                            <a:srgbClr val="000000"/>
                          </a:solidFill>
                          <a:latin typeface="Calibri"/>
                          <a:ea typeface="Times New Roman"/>
                        </a:rPr>
                        <a:t>Een doelstelling waarbij elke bewoner een gelijke hoeveelheid broeikasgassen mag uitstoten is een eerlijke manier om de inspanningen wereldwijd te verdelen.</a:t>
                      </a:r>
                      <a:endParaRPr lang="nl-BE" sz="1000" dirty="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26</a:t>
                      </a:r>
                      <a:endParaRPr lang="nl-BE" sz="1000" dirty="0">
                        <a:latin typeface="Times New Roman"/>
                        <a:ea typeface="Times New Roman"/>
                      </a:endParaRPr>
                    </a:p>
                  </a:txBody>
                  <a:tcPr marL="42574" marR="42574"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26</a:t>
                      </a:r>
                      <a:endParaRPr lang="nl-BE" sz="1000" dirty="0">
                        <a:latin typeface="Times New Roman"/>
                        <a:ea typeface="Times New Roman"/>
                      </a:endParaRPr>
                    </a:p>
                  </a:txBody>
                  <a:tcPr marL="42574" marR="42574" marT="0" marB="0" anchor="ctr">
                    <a:lnL>
                      <a:noFill/>
                    </a:lnL>
                    <a:lnR>
                      <a:noFill/>
                    </a:lnR>
                    <a:lnT>
                      <a:noFill/>
                    </a:lnT>
                    <a:lnB>
                      <a:noFill/>
                    </a:lnB>
                  </a:tcPr>
                </a:tc>
              </a:tr>
            </a:tbl>
          </a:graphicData>
        </a:graphic>
      </p:graphicFrame>
      <p:graphicFrame>
        <p:nvGraphicFramePr>
          <p:cNvPr id="34" name="Tabel 33"/>
          <p:cNvGraphicFramePr>
            <a:graphicFrameLocks noGrp="1"/>
          </p:cNvGraphicFramePr>
          <p:nvPr>
            <p:extLst/>
          </p:nvPr>
        </p:nvGraphicFramePr>
        <p:xfrm>
          <a:off x="7949186" y="1584825"/>
          <a:ext cx="850055" cy="4530318"/>
        </p:xfrm>
        <a:graphic>
          <a:graphicData uri="http://schemas.openxmlformats.org/drawingml/2006/table">
            <a:tbl>
              <a:tblPr/>
              <a:tblGrid>
                <a:gridCol w="424688"/>
                <a:gridCol w="425367"/>
              </a:tblGrid>
              <a:tr h="216758">
                <a:tc>
                  <a:txBody>
                    <a:bodyPr/>
                    <a:lstStyle/>
                    <a:p>
                      <a:pPr algn="ctr">
                        <a:lnSpc>
                          <a:spcPct val="150000"/>
                        </a:lnSpc>
                        <a:spcAft>
                          <a:spcPts val="0"/>
                        </a:spcAft>
                      </a:pPr>
                      <a:r>
                        <a:rPr lang="nl-NL" sz="1000" b="1" u="sng" dirty="0" smtClean="0">
                          <a:solidFill>
                            <a:srgbClr val="0000FF"/>
                          </a:solidFill>
                          <a:latin typeface="Calibri"/>
                          <a:ea typeface="Times New Roman"/>
                        </a:rPr>
                        <a:t>2017</a:t>
                      </a:r>
                      <a:endParaRPr lang="nl-BE" sz="1000" u="sng" dirty="0">
                        <a:solidFill>
                          <a:srgbClr val="0000FF"/>
                        </a:solidFill>
                        <a:latin typeface="Times New Roman"/>
                        <a:ea typeface="Times New Roman"/>
                      </a:endParaRPr>
                    </a:p>
                  </a:txBody>
                  <a:tcPr marL="40576" marR="40576" marT="0" marB="0" anchor="b">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2013</a:t>
                      </a:r>
                      <a:endParaRPr lang="nl-BE" sz="1000" u="sng" dirty="0">
                        <a:solidFill>
                          <a:srgbClr val="0000FF"/>
                        </a:solidFill>
                        <a:latin typeface="Times New Roman"/>
                        <a:ea typeface="Times New Roman"/>
                      </a:endParaRPr>
                    </a:p>
                  </a:txBody>
                  <a:tcPr marL="40576" marR="40576" marT="0" marB="0" anchor="b">
                    <a:lnL>
                      <a:noFill/>
                    </a:lnL>
                    <a:lnR>
                      <a:noFill/>
                    </a:lnR>
                    <a:lnT>
                      <a:noFill/>
                    </a:lnT>
                    <a:lnB>
                      <a:noFill/>
                    </a:lnB>
                  </a:tcPr>
                </a:tc>
              </a:tr>
              <a:tr h="716953">
                <a:tc>
                  <a:txBody>
                    <a:bodyPr/>
                    <a:lstStyle/>
                    <a:p>
                      <a:pPr algn="ctr">
                        <a:lnSpc>
                          <a:spcPct val="115000"/>
                        </a:lnSpc>
                        <a:spcAft>
                          <a:spcPts val="0"/>
                        </a:spcAft>
                      </a:pPr>
                      <a:r>
                        <a:rPr lang="nl-NL" sz="1000" b="1" dirty="0">
                          <a:solidFill>
                            <a:srgbClr val="FF0000"/>
                          </a:solidFill>
                          <a:latin typeface="Calibri"/>
                          <a:ea typeface="Times New Roman"/>
                        </a:rPr>
                        <a:t>11</a:t>
                      </a:r>
                      <a:endParaRPr lang="nl-BE" sz="1000" dirty="0">
                        <a:latin typeface="Times New Roman"/>
                        <a:ea typeface="Times New Roman"/>
                      </a:endParaRPr>
                    </a:p>
                  </a:txBody>
                  <a:tcPr marL="40576" marR="4057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10</a:t>
                      </a:r>
                      <a:endParaRPr lang="nl-BE" sz="1000" dirty="0">
                        <a:latin typeface="Times New Roman"/>
                        <a:ea typeface="Times New Roman"/>
                      </a:endParaRPr>
                    </a:p>
                  </a:txBody>
                  <a:tcPr marL="40576" marR="40576" marT="0" marB="0" anchor="ctr">
                    <a:lnL>
                      <a:noFill/>
                    </a:lnL>
                    <a:lnR>
                      <a:noFill/>
                    </a:lnR>
                    <a:lnT>
                      <a:noFill/>
                    </a:lnT>
                    <a:lnB>
                      <a:noFill/>
                    </a:lnB>
                  </a:tcPr>
                </a:tc>
              </a:tr>
              <a:tr h="716953">
                <a:tc>
                  <a:txBody>
                    <a:bodyPr/>
                    <a:lstStyle/>
                    <a:p>
                      <a:pPr algn="ctr">
                        <a:lnSpc>
                          <a:spcPct val="115000"/>
                        </a:lnSpc>
                        <a:spcAft>
                          <a:spcPts val="0"/>
                        </a:spcAft>
                      </a:pPr>
                      <a:r>
                        <a:rPr lang="nl-NL" sz="1000" b="1">
                          <a:solidFill>
                            <a:srgbClr val="FF0000"/>
                          </a:solidFill>
                          <a:latin typeface="Calibri"/>
                          <a:ea typeface="Times New Roman"/>
                        </a:rPr>
                        <a:t>19</a:t>
                      </a:r>
                      <a:endParaRPr lang="nl-BE" sz="1000">
                        <a:latin typeface="Times New Roman"/>
                        <a:ea typeface="Times New Roman"/>
                      </a:endParaRPr>
                    </a:p>
                  </a:txBody>
                  <a:tcPr marL="40576" marR="4057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21</a:t>
                      </a:r>
                      <a:endParaRPr lang="nl-BE" sz="1000" dirty="0">
                        <a:latin typeface="Times New Roman"/>
                        <a:ea typeface="Times New Roman"/>
                      </a:endParaRPr>
                    </a:p>
                  </a:txBody>
                  <a:tcPr marL="40576" marR="40576" marT="0" marB="0" anchor="ctr">
                    <a:lnL>
                      <a:noFill/>
                    </a:lnL>
                    <a:lnR>
                      <a:noFill/>
                    </a:lnR>
                    <a:lnT>
                      <a:noFill/>
                    </a:lnT>
                    <a:lnB>
                      <a:noFill/>
                    </a:lnB>
                  </a:tcPr>
                </a:tc>
              </a:tr>
              <a:tr h="716953">
                <a:tc>
                  <a:txBody>
                    <a:bodyPr/>
                    <a:lstStyle/>
                    <a:p>
                      <a:pPr algn="ctr">
                        <a:lnSpc>
                          <a:spcPct val="115000"/>
                        </a:lnSpc>
                        <a:spcAft>
                          <a:spcPts val="0"/>
                        </a:spcAft>
                      </a:pPr>
                      <a:r>
                        <a:rPr lang="nl-NL" sz="1000" b="1">
                          <a:solidFill>
                            <a:srgbClr val="FF0000"/>
                          </a:solidFill>
                          <a:latin typeface="Calibri"/>
                          <a:ea typeface="Times New Roman"/>
                        </a:rPr>
                        <a:t>18</a:t>
                      </a:r>
                      <a:endParaRPr lang="nl-BE" sz="1000">
                        <a:latin typeface="Times New Roman"/>
                        <a:ea typeface="Times New Roman"/>
                      </a:endParaRPr>
                    </a:p>
                  </a:txBody>
                  <a:tcPr marL="40576" marR="4057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23</a:t>
                      </a:r>
                      <a:endParaRPr lang="nl-BE" sz="1000" dirty="0">
                        <a:latin typeface="Times New Roman"/>
                        <a:ea typeface="Times New Roman"/>
                      </a:endParaRPr>
                    </a:p>
                  </a:txBody>
                  <a:tcPr marL="40576" marR="40576" marT="0" marB="0" anchor="ctr">
                    <a:lnL>
                      <a:noFill/>
                    </a:lnL>
                    <a:lnR>
                      <a:noFill/>
                    </a:lnR>
                    <a:lnT>
                      <a:noFill/>
                    </a:lnT>
                    <a:lnB>
                      <a:noFill/>
                    </a:lnB>
                  </a:tcPr>
                </a:tc>
              </a:tr>
              <a:tr h="716953">
                <a:tc>
                  <a:txBody>
                    <a:bodyPr/>
                    <a:lstStyle/>
                    <a:p>
                      <a:pPr algn="ctr">
                        <a:lnSpc>
                          <a:spcPct val="115000"/>
                        </a:lnSpc>
                        <a:spcAft>
                          <a:spcPts val="0"/>
                        </a:spcAft>
                      </a:pPr>
                      <a:r>
                        <a:rPr lang="nl-NL" sz="1000" b="1">
                          <a:solidFill>
                            <a:srgbClr val="FF0000"/>
                          </a:solidFill>
                          <a:latin typeface="Calibri"/>
                          <a:ea typeface="Times New Roman"/>
                        </a:rPr>
                        <a:t>20</a:t>
                      </a:r>
                      <a:endParaRPr lang="nl-BE" sz="1000">
                        <a:latin typeface="Times New Roman"/>
                        <a:ea typeface="Times New Roman"/>
                      </a:endParaRPr>
                    </a:p>
                  </a:txBody>
                  <a:tcPr marL="40576" marR="4057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23</a:t>
                      </a:r>
                      <a:endParaRPr lang="nl-BE" sz="1000" dirty="0">
                        <a:latin typeface="Times New Roman"/>
                        <a:ea typeface="Times New Roman"/>
                      </a:endParaRPr>
                    </a:p>
                  </a:txBody>
                  <a:tcPr marL="40576" marR="40576" marT="0" marB="0" anchor="ctr">
                    <a:lnL>
                      <a:noFill/>
                    </a:lnL>
                    <a:lnR>
                      <a:noFill/>
                    </a:lnR>
                    <a:lnT>
                      <a:noFill/>
                    </a:lnT>
                    <a:lnB>
                      <a:noFill/>
                    </a:lnB>
                  </a:tcPr>
                </a:tc>
              </a:tr>
              <a:tr h="716953">
                <a:tc>
                  <a:txBody>
                    <a:bodyPr/>
                    <a:lstStyle/>
                    <a:p>
                      <a:pPr algn="ctr">
                        <a:lnSpc>
                          <a:spcPct val="115000"/>
                        </a:lnSpc>
                        <a:spcAft>
                          <a:spcPts val="0"/>
                        </a:spcAft>
                      </a:pPr>
                      <a:r>
                        <a:rPr lang="nl-NL" sz="1000" b="1">
                          <a:solidFill>
                            <a:srgbClr val="FF0000"/>
                          </a:solidFill>
                          <a:latin typeface="Calibri"/>
                          <a:ea typeface="Times New Roman"/>
                        </a:rPr>
                        <a:t>27</a:t>
                      </a:r>
                      <a:endParaRPr lang="nl-BE" sz="1000">
                        <a:latin typeface="Times New Roman"/>
                        <a:ea typeface="Times New Roman"/>
                      </a:endParaRPr>
                    </a:p>
                  </a:txBody>
                  <a:tcPr marL="40576" marR="40576"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27</a:t>
                      </a:r>
                      <a:endParaRPr lang="nl-BE" sz="1000">
                        <a:latin typeface="Times New Roman"/>
                        <a:ea typeface="Times New Roman"/>
                      </a:endParaRPr>
                    </a:p>
                  </a:txBody>
                  <a:tcPr marL="40576" marR="40576" marT="0" marB="0" anchor="ctr">
                    <a:lnL>
                      <a:noFill/>
                    </a:lnL>
                    <a:lnR>
                      <a:noFill/>
                    </a:lnR>
                    <a:lnT>
                      <a:noFill/>
                    </a:lnT>
                    <a:lnB>
                      <a:noFill/>
                    </a:lnB>
                  </a:tcPr>
                </a:tc>
              </a:tr>
              <a:tr h="716953">
                <a:tc>
                  <a:txBody>
                    <a:bodyPr/>
                    <a:lstStyle/>
                    <a:p>
                      <a:pPr algn="ctr">
                        <a:lnSpc>
                          <a:spcPct val="115000"/>
                        </a:lnSpc>
                        <a:spcAft>
                          <a:spcPts val="0"/>
                        </a:spcAft>
                      </a:pPr>
                      <a:r>
                        <a:rPr lang="nl-NL" sz="1000" b="1" dirty="0">
                          <a:solidFill>
                            <a:srgbClr val="FF0000"/>
                          </a:solidFill>
                          <a:latin typeface="Calibri"/>
                          <a:ea typeface="Times New Roman"/>
                        </a:rPr>
                        <a:t>31</a:t>
                      </a:r>
                      <a:endParaRPr lang="nl-BE" sz="1000" dirty="0">
                        <a:latin typeface="Times New Roman"/>
                        <a:ea typeface="Times New Roman"/>
                      </a:endParaRPr>
                    </a:p>
                  </a:txBody>
                  <a:tcPr marL="40576" marR="4057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28</a:t>
                      </a:r>
                      <a:endParaRPr lang="nl-BE" sz="1000" dirty="0">
                        <a:latin typeface="Times New Roman"/>
                        <a:ea typeface="Times New Roman"/>
                      </a:endParaRPr>
                    </a:p>
                  </a:txBody>
                  <a:tcPr marL="40576" marR="40576" marT="0" marB="0" anchor="ctr">
                    <a:lnL>
                      <a:noFill/>
                    </a:lnL>
                    <a:lnR>
                      <a:noFill/>
                    </a:lnR>
                    <a:lnT>
                      <a:noFill/>
                    </a:lnT>
                    <a:lnB>
                      <a:noFill/>
                    </a:lnB>
                  </a:tcPr>
                </a:tc>
              </a:tr>
            </a:tbl>
          </a:graphicData>
        </a:graphic>
      </p:graphicFrame>
      <p:sp>
        <p:nvSpPr>
          <p:cNvPr id="35" name="Rectangle 5"/>
          <p:cNvSpPr>
            <a:spLocks noChangeArrowheads="1"/>
          </p:cNvSpPr>
          <p:nvPr/>
        </p:nvSpPr>
        <p:spPr bwMode="auto">
          <a:xfrm>
            <a:off x="8021640" y="1330350"/>
            <a:ext cx="942848" cy="298450"/>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dirty="0" smtClean="0">
                <a:solidFill>
                  <a:srgbClr val="FFFFFF"/>
                </a:solidFill>
                <a:cs typeface="Arial" pitchFamily="34" charset="0"/>
              </a:rPr>
              <a:t>BOTTOM2 (%)</a:t>
            </a:r>
            <a:endParaRPr lang="nl-BE" dirty="0" smtClean="0">
              <a:solidFill>
                <a:prstClr val="black"/>
              </a:solidFill>
              <a:latin typeface="Arial" pitchFamily="34" charset="0"/>
              <a:cs typeface="Arial" pitchFamily="34" charset="0"/>
            </a:endParaRPr>
          </a:p>
        </p:txBody>
      </p:sp>
      <p:sp>
        <p:nvSpPr>
          <p:cNvPr id="36" name="Rectangle 10"/>
          <p:cNvSpPr>
            <a:spLocks noChangeArrowheads="1"/>
          </p:cNvSpPr>
          <p:nvPr/>
        </p:nvSpPr>
        <p:spPr bwMode="auto">
          <a:xfrm>
            <a:off x="3635896" y="1325588"/>
            <a:ext cx="890438" cy="298450"/>
          </a:xfrm>
          <a:prstGeom prst="rect">
            <a:avLst/>
          </a:prstGeom>
          <a:solidFill>
            <a:srgbClr val="3E7800"/>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dirty="0" smtClean="0">
                <a:solidFill>
                  <a:srgbClr val="FFFFFF"/>
                </a:solidFill>
                <a:cs typeface="Arial" pitchFamily="34" charset="0"/>
              </a:rPr>
              <a:t>TOP2 (%)</a:t>
            </a:r>
            <a:endParaRPr lang="nl-BE" dirty="0" smtClean="0">
              <a:solidFill>
                <a:prstClr val="black"/>
              </a:solidFill>
              <a:latin typeface="Arial" pitchFamily="34" charset="0"/>
              <a:cs typeface="Arial" pitchFamily="34" charset="0"/>
            </a:endParaRPr>
          </a:p>
        </p:txBody>
      </p:sp>
      <p:graphicFrame>
        <p:nvGraphicFramePr>
          <p:cNvPr id="17" name="Grafiek 16"/>
          <p:cNvGraphicFramePr/>
          <p:nvPr>
            <p:extLst/>
          </p:nvPr>
        </p:nvGraphicFramePr>
        <p:xfrm>
          <a:off x="3612923" y="6103304"/>
          <a:ext cx="5531077" cy="216024"/>
        </p:xfrm>
        <a:graphic>
          <a:graphicData uri="http://schemas.openxmlformats.org/drawingml/2006/chart">
            <c:chart xmlns:c="http://schemas.openxmlformats.org/drawingml/2006/chart" xmlns:r="http://schemas.openxmlformats.org/officeDocument/2006/relationships" r:id="rId6"/>
          </a:graphicData>
        </a:graphic>
      </p:graphicFrame>
      <p:sp>
        <p:nvSpPr>
          <p:cNvPr id="37" name="Solidariteit"/>
          <p:cNvSpPr/>
          <p:nvPr/>
        </p:nvSpPr>
        <p:spPr>
          <a:xfrm>
            <a:off x="23077" y="1871141"/>
            <a:ext cx="9458841" cy="4286589"/>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35792 w 8343900"/>
              <a:gd name="connsiteY2" fmla="*/ 771350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84962 w 8343900"/>
              <a:gd name="connsiteY3" fmla="*/ 167628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50195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1298300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131603 w 8475503"/>
              <a:gd name="connsiteY8" fmla="*/ 3661897 h 3693315"/>
              <a:gd name="connsiteX9" fmla="*/ 0 w 8475503"/>
              <a:gd name="connsiteY9" fmla="*/ 0 h 3693315"/>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221446 w 8475503"/>
              <a:gd name="connsiteY0" fmla="*/ 143254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45554 w 8475503"/>
              <a:gd name="connsiteY1" fmla="*/ 2225196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62063 w 8475503"/>
              <a:gd name="connsiteY0" fmla="*/ 1778078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62063 w 8475503"/>
              <a:gd name="connsiteY4" fmla="*/ 1778078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8051 w 8471491"/>
              <a:gd name="connsiteY0" fmla="*/ 1753939 h 3669176"/>
              <a:gd name="connsiteX1" fmla="*/ 54561 w 8471491"/>
              <a:gd name="connsiteY1" fmla="*/ 2291727 h 3669176"/>
              <a:gd name="connsiteX2" fmla="*/ 8160507 w 8471491"/>
              <a:gd name="connsiteY2" fmla="*/ 2304420 h 3669176"/>
              <a:gd name="connsiteX3" fmla="*/ 8199395 w 8471491"/>
              <a:gd name="connsiteY3" fmla="*/ 1759584 h 3669176"/>
              <a:gd name="connsiteX4" fmla="*/ 58051 w 8471491"/>
              <a:gd name="connsiteY4" fmla="*/ 1753939 h 3669176"/>
              <a:gd name="connsiteX5" fmla="*/ 9007 w 8471491"/>
              <a:gd name="connsiteY5" fmla="*/ 0 h 3669176"/>
              <a:gd name="connsiteX6" fmla="*/ 8471491 w 8471491"/>
              <a:gd name="connsiteY6" fmla="*/ 6078 h 3669176"/>
              <a:gd name="connsiteX7" fmla="*/ 8459123 w 8471491"/>
              <a:gd name="connsiteY7" fmla="*/ 3669176 h 3669176"/>
              <a:gd name="connsiteX8" fmla="*/ 114 w 8471491"/>
              <a:gd name="connsiteY8" fmla="*/ 3660093 h 3669176"/>
              <a:gd name="connsiteX9" fmla="*/ 9007 w 8471491"/>
              <a:gd name="connsiteY9" fmla="*/ 0 h 3669176"/>
              <a:gd name="connsiteX0" fmla="*/ 58051 w 8484510"/>
              <a:gd name="connsiteY0" fmla="*/ 1753939 h 3669176"/>
              <a:gd name="connsiteX1" fmla="*/ 54561 w 8484510"/>
              <a:gd name="connsiteY1" fmla="*/ 2291727 h 3669176"/>
              <a:gd name="connsiteX2" fmla="*/ 8160507 w 8484510"/>
              <a:gd name="connsiteY2" fmla="*/ 2304420 h 3669176"/>
              <a:gd name="connsiteX3" fmla="*/ 8199395 w 8484510"/>
              <a:gd name="connsiteY3" fmla="*/ 1759584 h 3669176"/>
              <a:gd name="connsiteX4" fmla="*/ 58051 w 8484510"/>
              <a:gd name="connsiteY4" fmla="*/ 175393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84510" h="3669176">
                <a:moveTo>
                  <a:pt x="58051" y="1753939"/>
                </a:moveTo>
                <a:cubicBezTo>
                  <a:pt x="53502" y="2485144"/>
                  <a:pt x="59110" y="1560522"/>
                  <a:pt x="54561" y="2291727"/>
                </a:cubicBezTo>
                <a:lnTo>
                  <a:pt x="8160507" y="2304420"/>
                </a:lnTo>
                <a:cubicBezTo>
                  <a:pt x="8161881" y="2229743"/>
                  <a:pt x="8198021" y="1834261"/>
                  <a:pt x="8199395" y="1759584"/>
                </a:cubicBezTo>
                <a:lnTo>
                  <a:pt x="58051" y="1753939"/>
                </a:lnTo>
                <a:close/>
                <a:moveTo>
                  <a:pt x="9007" y="0"/>
                </a:moveTo>
                <a:lnTo>
                  <a:pt x="8484510" y="42286"/>
                </a:lnTo>
                <a:cubicBezTo>
                  <a:pt x="8480387" y="1263319"/>
                  <a:pt x="8463246" y="2448143"/>
                  <a:pt x="8459123" y="3669176"/>
                </a:cubicBezTo>
                <a:lnTo>
                  <a:pt x="114" y="3660093"/>
                </a:lnTo>
                <a:cubicBezTo>
                  <a:pt x="-1261" y="2432016"/>
                  <a:pt x="10382" y="1228077"/>
                  <a:pt x="9007"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grpSp>
        <p:nvGrpSpPr>
          <p:cNvPr id="19" name="50 % grens"/>
          <p:cNvGrpSpPr/>
          <p:nvPr/>
        </p:nvGrpSpPr>
        <p:grpSpPr>
          <a:xfrm flipH="1">
            <a:off x="-259426" y="2654726"/>
            <a:ext cx="9621688" cy="1565590"/>
            <a:chOff x="-335625" y="3381376"/>
            <a:chExt cx="9621688" cy="1565590"/>
          </a:xfrm>
        </p:grpSpPr>
        <p:cxnSp>
          <p:nvCxnSpPr>
            <p:cNvPr id="20" name="Straight Connector 19"/>
            <p:cNvCxnSpPr/>
            <p:nvPr/>
          </p:nvCxnSpPr>
          <p:spPr>
            <a:xfrm>
              <a:off x="-335625" y="4165600"/>
              <a:ext cx="9621688" cy="0"/>
            </a:xfrm>
            <a:prstGeom prst="line">
              <a:avLst/>
            </a:prstGeom>
            <a:ln w="41275" cmpd="dbl">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1" name="Up Arrow 20"/>
            <p:cNvSpPr/>
            <p:nvPr/>
          </p:nvSpPr>
          <p:spPr>
            <a:xfrm>
              <a:off x="-29885" y="3381376"/>
              <a:ext cx="322203" cy="757436"/>
            </a:xfrm>
            <a:prstGeom prst="upArrow">
              <a:avLst>
                <a:gd name="adj1" fmla="val 100000"/>
                <a:gd name="adj2" fmla="val 29649"/>
              </a:avLst>
            </a:prstGeom>
            <a:noFill/>
            <a:ln w="12700">
              <a:solidFill>
                <a:srgbClr val="22B14C"/>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r"/>
              <a:r>
                <a:rPr lang="en-GB" sz="1600" dirty="0" smtClean="0">
                  <a:solidFill>
                    <a:srgbClr val="22B14C"/>
                  </a:solidFill>
                  <a:latin typeface="Segoe UI Semilight" panose="020B0402040204020203" pitchFamily="34" charset="0"/>
                  <a:cs typeface="Segoe UI Semilight" panose="020B0402040204020203" pitchFamily="34" charset="0"/>
                </a:rPr>
                <a:t>≥ 50%</a:t>
              </a:r>
              <a:endParaRPr lang="en-GB" sz="1600" dirty="0">
                <a:solidFill>
                  <a:srgbClr val="22B14C"/>
                </a:solidFill>
                <a:latin typeface="Segoe UI Semilight" panose="020B0402040204020203" pitchFamily="34" charset="0"/>
                <a:cs typeface="Segoe UI Semilight" panose="020B0402040204020203" pitchFamily="34" charset="0"/>
              </a:endParaRPr>
            </a:p>
          </p:txBody>
        </p:sp>
        <p:sp>
          <p:nvSpPr>
            <p:cNvPr id="22" name="Up Arrow 21"/>
            <p:cNvSpPr/>
            <p:nvPr/>
          </p:nvSpPr>
          <p:spPr>
            <a:xfrm flipV="1">
              <a:off x="-29885" y="4189095"/>
              <a:ext cx="322203" cy="757871"/>
            </a:xfrm>
            <a:prstGeom prst="upArrow">
              <a:avLst>
                <a:gd name="adj1" fmla="val 100000"/>
                <a:gd name="adj2" fmla="val 29649"/>
              </a:avLst>
            </a:prstGeom>
            <a:noFill/>
            <a:ln w="12700">
              <a:solidFill>
                <a:srgbClr val="C00000"/>
              </a:solidFill>
            </a:ln>
          </p:spPr>
          <p:style>
            <a:lnRef idx="2">
              <a:schemeClr val="accent3"/>
            </a:lnRef>
            <a:fillRef idx="1">
              <a:schemeClr val="lt1"/>
            </a:fillRef>
            <a:effectRef idx="0">
              <a:schemeClr val="accent3"/>
            </a:effectRef>
            <a:fontRef idx="minor">
              <a:schemeClr val="dk1"/>
            </a:fontRef>
          </p:style>
          <p:txBody>
            <a:bodyPr vert="vert" wrap="none" lIns="0" tIns="0" rIns="0" bIns="0" rtlCol="0" anchor="ctr"/>
            <a:lstStyle/>
            <a:p>
              <a:r>
                <a:rPr lang="en-GB" sz="1600" dirty="0">
                  <a:solidFill>
                    <a:srgbClr val="C00000"/>
                  </a:solidFill>
                  <a:latin typeface="Segoe UI Semilight" panose="020B0402040204020203" pitchFamily="34" charset="0"/>
                  <a:cs typeface="Segoe UI Semilight" panose="020B0402040204020203" pitchFamily="34" charset="0"/>
                </a:rPr>
                <a:t>&lt;</a:t>
              </a:r>
              <a:r>
                <a:rPr lang="en-GB" sz="1600" dirty="0" smtClean="0">
                  <a:solidFill>
                    <a:srgbClr val="C00000"/>
                  </a:solidFill>
                  <a:latin typeface="Segoe UI Semilight" panose="020B0402040204020203" pitchFamily="34" charset="0"/>
                  <a:cs typeface="Segoe UI Semilight" panose="020B0402040204020203" pitchFamily="34" charset="0"/>
                </a:rPr>
                <a:t> 50%</a:t>
              </a:r>
              <a:endParaRPr lang="en-GB" sz="1600" dirty="0">
                <a:solidFill>
                  <a:srgbClr val="C00000"/>
                </a:solidFill>
                <a:latin typeface="Segoe UI Semilight" panose="020B0402040204020203" pitchFamily="34" charset="0"/>
                <a:cs typeface="Segoe UI Semilight" panose="020B0402040204020203" pitchFamily="34" charset="0"/>
              </a:endParaRPr>
            </a:p>
          </p:txBody>
        </p:sp>
      </p:grpSp>
      <p:sp>
        <p:nvSpPr>
          <p:cNvPr id="24" name="Callout financiële steun"/>
          <p:cNvSpPr/>
          <p:nvPr/>
        </p:nvSpPr>
        <p:spPr>
          <a:xfrm>
            <a:off x="4230968" y="3557315"/>
            <a:ext cx="1656000" cy="430887"/>
          </a:xfrm>
          <a:prstGeom prst="wedgeRectCallout">
            <a:avLst>
              <a:gd name="adj1" fmla="val -40171"/>
              <a:gd name="adj2" fmla="val 82841"/>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nl-BE" sz="1000" dirty="0" smtClean="0"/>
              <a:t>Stijging met </a:t>
            </a:r>
            <a:r>
              <a:rPr lang="nl-BE" sz="1200" b="1" dirty="0" smtClean="0"/>
              <a:t>7 %</a:t>
            </a:r>
            <a:endParaRPr lang="nl-BE" sz="1000" b="1" dirty="0" smtClean="0"/>
          </a:p>
          <a:p>
            <a:pPr algn="ctr"/>
            <a:r>
              <a:rPr lang="nl-BE" sz="1000" dirty="0" smtClean="0"/>
              <a:t>(19,4 % in relatieve termen) </a:t>
            </a:r>
          </a:p>
        </p:txBody>
      </p:sp>
      <p:sp>
        <p:nvSpPr>
          <p:cNvPr id="28" name="Text Box 28"/>
          <p:cNvSpPr txBox="1">
            <a:spLocks noChangeArrowheads="1"/>
          </p:cNvSpPr>
          <p:nvPr/>
        </p:nvSpPr>
        <p:spPr bwMode="auto">
          <a:xfrm>
            <a:off x="107504" y="5805264"/>
            <a:ext cx="3600400" cy="477694"/>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Basis: alle respondenten (N=1.540) </a:t>
            </a:r>
          </a:p>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 in 2013 was deze stelling in de toekomstige tijd geformuleerd.</a:t>
            </a:r>
            <a:endParaRPr lang="nl-BE" sz="1000" dirty="0">
              <a:solidFill>
                <a:srgbClr val="0000FF"/>
              </a:solidFill>
              <a:ea typeface="Verdana" pitchFamily="34" charset="0"/>
              <a:cs typeface="Arial" pitchFamily="34" charset="0"/>
            </a:endParaRPr>
          </a:p>
        </p:txBody>
      </p:sp>
      <p:grpSp>
        <p:nvGrpSpPr>
          <p:cNvPr id="46" name="delta solidariteit 2017"/>
          <p:cNvGrpSpPr/>
          <p:nvPr/>
        </p:nvGrpSpPr>
        <p:grpSpPr>
          <a:xfrm>
            <a:off x="4162312" y="4146393"/>
            <a:ext cx="4148794" cy="333874"/>
            <a:chOff x="4918079" y="2040831"/>
            <a:chExt cx="4148794" cy="333874"/>
          </a:xfrm>
        </p:grpSpPr>
        <p:sp>
          <p:nvSpPr>
            <p:cNvPr id="50" name="Oval 49"/>
            <p:cNvSpPr/>
            <p:nvPr/>
          </p:nvSpPr>
          <p:spPr>
            <a:xfrm>
              <a:off x="4918079" y="2040831"/>
              <a:ext cx="288001"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1" name="Oval 50"/>
            <p:cNvSpPr/>
            <p:nvPr/>
          </p:nvSpPr>
          <p:spPr>
            <a:xfrm>
              <a:off x="8778873" y="2086705"/>
              <a:ext cx="288000"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47" name="delta solidariteit 2013" hidden="1"/>
          <p:cNvGrpSpPr/>
          <p:nvPr/>
        </p:nvGrpSpPr>
        <p:grpSpPr>
          <a:xfrm>
            <a:off x="3695079" y="4142388"/>
            <a:ext cx="5009348" cy="333874"/>
            <a:chOff x="4918079" y="2040831"/>
            <a:chExt cx="5009348" cy="333874"/>
          </a:xfrm>
        </p:grpSpPr>
        <p:sp>
          <p:nvSpPr>
            <p:cNvPr id="48" name="Oval 47"/>
            <p:cNvSpPr/>
            <p:nvPr/>
          </p:nvSpPr>
          <p:spPr>
            <a:xfrm>
              <a:off x="4918079" y="2040831"/>
              <a:ext cx="288001"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49" name="Oval 48"/>
            <p:cNvSpPr/>
            <p:nvPr/>
          </p:nvSpPr>
          <p:spPr>
            <a:xfrm>
              <a:off x="9639427" y="2086705"/>
              <a:ext cx="288000"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149908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4"/>
                                        </p:tgtEl>
                                        <p:attrNameLst>
                                          <p:attrName>style.visibility</p:attrName>
                                        </p:attrNameLst>
                                      </p:cBhvr>
                                      <p:to>
                                        <p:strVal val="visible"/>
                                      </p:to>
                                    </p:set>
                                  </p:childTnLst>
                                </p:cTn>
                              </p:par>
                              <p:par>
                                <p:cTn id="10" presetID="1" presetClass="exit" presetSubtype="0" fill="hold" grpId="1" nodeType="withEffect">
                                  <p:stCondLst>
                                    <p:cond delay="0"/>
                                  </p:stCondLst>
                                  <p:childTnLst>
                                    <p:set>
                                      <p:cBhvr>
                                        <p:cTn id="11" dur="1" fill="hold">
                                          <p:stCondLst>
                                            <p:cond delay="0"/>
                                          </p:stCondLst>
                                        </p:cTn>
                                        <p:tgtEl>
                                          <p:spTgt spid="24"/>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2" nodeType="after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right)">
                                      <p:cBhvr>
                                        <p:cTn id="23" dur="500"/>
                                        <p:tgtEl>
                                          <p:spTgt spid="47"/>
                                        </p:tgtEl>
                                      </p:cBhvr>
                                    </p:animEffect>
                                  </p:childTnLst>
                                </p:cTn>
                              </p:par>
                            </p:childTnLst>
                          </p:cTn>
                        </p:par>
                        <p:par>
                          <p:cTn id="24" fill="hold">
                            <p:stCondLst>
                              <p:cond delay="500"/>
                            </p:stCondLst>
                            <p:childTnLst>
                              <p:par>
                                <p:cTn id="25" presetID="22" presetClass="entr" presetSubtype="2" fill="hold" nodeType="after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wipe(right)">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4" grpId="0" animBg="1"/>
      <p:bldP spid="24" grpId="1" animBg="1"/>
      <p:bldP spid="24"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7" name="Tekstvak 6"/>
          <p:cNvSpPr txBox="1"/>
          <p:nvPr/>
        </p:nvSpPr>
        <p:spPr>
          <a:xfrm>
            <a:off x="611560" y="936152"/>
            <a:ext cx="8424936" cy="323493"/>
          </a:xfrm>
          <a:prstGeom prst="roundRect">
            <a:avLst/>
          </a:prstGeom>
          <a:solidFill>
            <a:schemeClr val="bg1"/>
          </a:solidFill>
          <a:ln w="28575">
            <a:solidFill>
              <a:srgbClr val="3E7800"/>
            </a:solidFill>
          </a:ln>
        </p:spPr>
        <p:txBody>
          <a:bodyPr wrap="square" rtlCol="0">
            <a:spAutoFit/>
          </a:bodyPr>
          <a:lstStyle/>
          <a:p>
            <a:pPr marL="216000"/>
            <a:r>
              <a:rPr lang="nl-BE" sz="1300" dirty="0" smtClean="0">
                <a:solidFill>
                  <a:srgbClr val="003300"/>
                </a:solidFill>
                <a:latin typeface="Arial" pitchFamily="34" charset="0"/>
                <a:cs typeface="Arial" pitchFamily="34" charset="0"/>
              </a:rPr>
              <a:t>V15. In welke mate bent u akkoord met de volgende uitspraken?</a:t>
            </a:r>
          </a:p>
        </p:txBody>
      </p:sp>
      <p:sp>
        <p:nvSpPr>
          <p:cNvPr id="8" name="Tijdelijke aanduiding voor tekst 13"/>
          <p:cNvSpPr txBox="1">
            <a:spLocks/>
          </p:cNvSpPr>
          <p:nvPr/>
        </p:nvSpPr>
        <p:spPr>
          <a:xfrm rot="5400000">
            <a:off x="539552" y="1080168"/>
            <a:ext cx="504056"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nl-BE" sz="1300" b="1" i="1" u="none" strike="noStrike" kern="1200" cap="none" spc="50" normalizeH="0" baseline="0" noProof="0" dirty="0">
              <a:ln>
                <a:noFill/>
              </a:ln>
              <a:solidFill>
                <a:srgbClr val="F2F4F3"/>
              </a:solidFill>
              <a:effectLst/>
              <a:uLnTx/>
              <a:uFillTx/>
              <a:latin typeface="Arial" pitchFamily="34" charset="0"/>
              <a:ea typeface="+mn-ea"/>
              <a:cs typeface="Arial" pitchFamily="34" charset="0"/>
            </a:endParaRPr>
          </a:p>
        </p:txBody>
      </p:sp>
      <p:sp>
        <p:nvSpPr>
          <p:cNvPr id="51" name="Rechthoek 50" hidden="1"/>
          <p:cNvSpPr/>
          <p:nvPr/>
        </p:nvSpPr>
        <p:spPr>
          <a:xfrm>
            <a:off x="0" y="1988840"/>
            <a:ext cx="9144000" cy="43204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3</a:t>
            </a:r>
            <a:endParaRPr lang="nl-BE" dirty="0"/>
          </a:p>
        </p:txBody>
      </p:sp>
      <p:sp>
        <p:nvSpPr>
          <p:cNvPr id="52" name="Rechthoek 51" hidden="1"/>
          <p:cNvSpPr/>
          <p:nvPr/>
        </p:nvSpPr>
        <p:spPr>
          <a:xfrm>
            <a:off x="0" y="2996952"/>
            <a:ext cx="9144000" cy="3960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9" name="Rechthoek 58" hidden="1"/>
          <p:cNvSpPr/>
          <p:nvPr/>
        </p:nvSpPr>
        <p:spPr>
          <a:xfrm>
            <a:off x="0" y="3933056"/>
            <a:ext cx="9144000" cy="3996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0" name="Rechthoek 59" hidden="1"/>
          <p:cNvSpPr/>
          <p:nvPr/>
        </p:nvSpPr>
        <p:spPr>
          <a:xfrm>
            <a:off x="0" y="4829600"/>
            <a:ext cx="9144000" cy="3996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 name="Rechthoek 34"/>
          <p:cNvSpPr/>
          <p:nvPr/>
        </p:nvSpPr>
        <p:spPr>
          <a:xfrm>
            <a:off x="5436096" y="347855"/>
            <a:ext cx="3610176" cy="261610"/>
          </a:xfrm>
          <a:prstGeom prst="rect">
            <a:avLst/>
          </a:prstGeom>
        </p:spPr>
        <p:txBody>
          <a:bodyPr wrap="square">
            <a:noAutofit/>
          </a:bodyPr>
          <a:lstStyle/>
          <a:p>
            <a:pPr algn="r"/>
            <a:r>
              <a:rPr lang="nl-BE" sz="1400" b="1" dirty="0" smtClean="0">
                <a:solidFill>
                  <a:schemeClr val="bg1"/>
                </a:solidFill>
                <a:latin typeface="Arial" pitchFamily="34" charset="0"/>
                <a:cs typeface="Arial" pitchFamily="34" charset="0"/>
              </a:rPr>
              <a:t>België – financieel (2)</a:t>
            </a:r>
          </a:p>
        </p:txBody>
      </p:sp>
      <p:sp>
        <p:nvSpPr>
          <p:cNvPr id="36"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smtClean="0"/>
              <a:t>Klimaatbeleid</a:t>
            </a:r>
            <a:endParaRPr lang="nl-BE" sz="1400" dirty="0"/>
          </a:p>
        </p:txBody>
      </p:sp>
      <p:sp>
        <p:nvSpPr>
          <p:cNvPr id="32" name="Text Box 28"/>
          <p:cNvSpPr txBox="1">
            <a:spLocks noChangeArrowheads="1"/>
          </p:cNvSpPr>
          <p:nvPr/>
        </p:nvSpPr>
        <p:spPr bwMode="auto">
          <a:xfrm>
            <a:off x="107504" y="5990451"/>
            <a:ext cx="3600400"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b="0" dirty="0" smtClean="0">
                <a:solidFill>
                  <a:srgbClr val="0000FF"/>
                </a:solidFill>
                <a:ea typeface="Verdana" pitchFamily="34" charset="0"/>
                <a:cs typeface="Arial" pitchFamily="34" charset="0"/>
              </a:rPr>
              <a:t>Basis: alle respondenten (N=1.540).</a:t>
            </a:r>
            <a:endParaRPr lang="nl-BE" sz="1000" b="0" dirty="0">
              <a:solidFill>
                <a:srgbClr val="0000FF"/>
              </a:solidFill>
              <a:ea typeface="Verdana" pitchFamily="34" charset="0"/>
              <a:cs typeface="Arial" pitchFamily="34" charset="0"/>
            </a:endParaRPr>
          </a:p>
        </p:txBody>
      </p:sp>
      <p:graphicFrame>
        <p:nvGraphicFramePr>
          <p:cNvPr id="34" name="Grafiek 33"/>
          <p:cNvGraphicFramePr/>
          <p:nvPr>
            <p:extLst>
              <p:ext uri="{D42A27DB-BD31-4B8C-83A1-F6EECF244321}">
                <p14:modId xmlns:p14="http://schemas.microsoft.com/office/powerpoint/2010/main" val="3611395213"/>
              </p:ext>
            </p:extLst>
          </p:nvPr>
        </p:nvGraphicFramePr>
        <p:xfrm>
          <a:off x="3923928" y="6088473"/>
          <a:ext cx="5004048" cy="2160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Grafiek 36"/>
          <p:cNvGraphicFramePr/>
          <p:nvPr>
            <p:extLst>
              <p:ext uri="{D42A27DB-BD31-4B8C-83A1-F6EECF244321}">
                <p14:modId xmlns:p14="http://schemas.microsoft.com/office/powerpoint/2010/main" val="3290924622"/>
              </p:ext>
            </p:extLst>
          </p:nvPr>
        </p:nvGraphicFramePr>
        <p:xfrm>
          <a:off x="5119081" y="1116171"/>
          <a:ext cx="3136163" cy="53243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8" name="Tabel 37"/>
          <p:cNvGraphicFramePr>
            <a:graphicFrameLocks noGrp="1"/>
          </p:cNvGraphicFramePr>
          <p:nvPr>
            <p:extLst>
              <p:ext uri="{D42A27DB-BD31-4B8C-83A1-F6EECF244321}">
                <p14:modId xmlns:p14="http://schemas.microsoft.com/office/powerpoint/2010/main" val="694683125"/>
              </p:ext>
            </p:extLst>
          </p:nvPr>
        </p:nvGraphicFramePr>
        <p:xfrm>
          <a:off x="107504" y="1618584"/>
          <a:ext cx="5137220" cy="4227067"/>
        </p:xfrm>
        <a:graphic>
          <a:graphicData uri="http://schemas.openxmlformats.org/drawingml/2006/table">
            <a:tbl>
              <a:tblPr/>
              <a:tblGrid>
                <a:gridCol w="4384414"/>
                <a:gridCol w="402292"/>
                <a:gridCol w="350514"/>
              </a:tblGrid>
              <a:tr h="389611">
                <a:tc>
                  <a:txBody>
                    <a:bodyPr/>
                    <a:lstStyle/>
                    <a:p>
                      <a:pPr algn="ctr">
                        <a:lnSpc>
                          <a:spcPct val="115000"/>
                        </a:lnSpc>
                        <a:spcAft>
                          <a:spcPts val="0"/>
                        </a:spcAft>
                      </a:pPr>
                      <a:endParaRPr lang="nl-NL" sz="900" dirty="0">
                        <a:solidFill>
                          <a:srgbClr val="000000"/>
                        </a:solidFill>
                        <a:latin typeface="Calibri"/>
                        <a:ea typeface="Times New Roman"/>
                      </a:endParaRPr>
                    </a:p>
                  </a:txBody>
                  <a:tcPr marL="37941" marR="37941" marT="0" marB="0" anchor="ctr">
                    <a:lnL>
                      <a:noFill/>
                    </a:lnL>
                    <a:lnR>
                      <a:noFill/>
                    </a:lnR>
                    <a:lnT>
                      <a:noFill/>
                    </a:lnT>
                    <a:lnB>
                      <a:noFill/>
                    </a:lnB>
                  </a:tcPr>
                </a:tc>
                <a:tc>
                  <a:txBody>
                    <a:bodyPr/>
                    <a:lstStyle/>
                    <a:p>
                      <a:pPr algn="ctr">
                        <a:lnSpc>
                          <a:spcPct val="200000"/>
                        </a:lnSpc>
                        <a:spcBef>
                          <a:spcPts val="1000"/>
                        </a:spcBef>
                        <a:spcAft>
                          <a:spcPts val="0"/>
                        </a:spcAft>
                      </a:pPr>
                      <a:r>
                        <a:rPr lang="nl-NL" sz="1000" u="sng" dirty="0" smtClean="0">
                          <a:solidFill>
                            <a:srgbClr val="0000FF"/>
                          </a:solidFill>
                          <a:latin typeface="Calibri"/>
                          <a:ea typeface="Times New Roman"/>
                        </a:rPr>
                        <a:t>2013</a:t>
                      </a:r>
                      <a:endParaRPr lang="nl-BE" sz="1000" u="sng" dirty="0">
                        <a:solidFill>
                          <a:srgbClr val="0000FF"/>
                        </a:solidFill>
                        <a:latin typeface="Times New Roman"/>
                        <a:ea typeface="Times New Roman"/>
                      </a:endParaRPr>
                    </a:p>
                  </a:txBody>
                  <a:tcPr marL="37941" marR="37941" marT="0" marB="0" anchor="ctr">
                    <a:lnL>
                      <a:noFill/>
                    </a:lnL>
                    <a:lnR>
                      <a:noFill/>
                    </a:lnR>
                    <a:lnT>
                      <a:noFill/>
                    </a:lnT>
                    <a:lnB>
                      <a:noFill/>
                    </a:lnB>
                  </a:tcPr>
                </a:tc>
                <a:tc>
                  <a:txBody>
                    <a:bodyPr/>
                    <a:lstStyle/>
                    <a:p>
                      <a:pPr algn="ctr">
                        <a:lnSpc>
                          <a:spcPct val="200000"/>
                        </a:lnSpc>
                        <a:spcBef>
                          <a:spcPts val="1000"/>
                        </a:spcBef>
                        <a:spcAft>
                          <a:spcPts val="0"/>
                        </a:spcAft>
                      </a:pPr>
                      <a:r>
                        <a:rPr lang="nl-NL" sz="1000" b="1" u="sng" dirty="0" smtClean="0">
                          <a:solidFill>
                            <a:srgbClr val="0000FF"/>
                          </a:solidFill>
                          <a:latin typeface="Calibri"/>
                          <a:ea typeface="Times New Roman"/>
                        </a:rPr>
                        <a:t>2017</a:t>
                      </a:r>
                      <a:endParaRPr lang="nl-BE" sz="1000" u="sng" dirty="0">
                        <a:solidFill>
                          <a:srgbClr val="0000FF"/>
                        </a:solidFill>
                        <a:latin typeface="Times New Roman"/>
                        <a:ea typeface="Times New Roman"/>
                      </a:endParaRPr>
                    </a:p>
                  </a:txBody>
                  <a:tcPr marL="37941" marR="37941" marT="0" marB="0" anchor="ctr">
                    <a:lnL>
                      <a:noFill/>
                    </a:lnL>
                    <a:lnR>
                      <a:noFill/>
                    </a:lnR>
                    <a:lnT>
                      <a:noFill/>
                    </a:lnT>
                    <a:lnB>
                      <a:noFill/>
                    </a:lnB>
                  </a:tcPr>
                </a:tc>
              </a:tr>
              <a:tr h="460908">
                <a:tc>
                  <a:txBody>
                    <a:bodyPr/>
                    <a:lstStyle/>
                    <a:p>
                      <a:pPr algn="r">
                        <a:lnSpc>
                          <a:spcPct val="115000"/>
                        </a:lnSpc>
                        <a:spcAft>
                          <a:spcPts val="0"/>
                        </a:spcAft>
                      </a:pPr>
                      <a:r>
                        <a:rPr lang="nl-NL" sz="900" dirty="0">
                          <a:solidFill>
                            <a:srgbClr val="000000"/>
                          </a:solidFill>
                          <a:latin typeface="Calibri"/>
                          <a:ea typeface="Times New Roman"/>
                        </a:rPr>
                        <a:t>De Belgische overheden verkopen (veilen) emissierechten aan bedrijven. De overheden moeten de volledige opbrengst ervan toevoegen aan hun budget voor het klimaatbeleid.</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dirty="0">
                          <a:solidFill>
                            <a:srgbClr val="00B050"/>
                          </a:solidFill>
                          <a:latin typeface="Calibri"/>
                          <a:ea typeface="Times New Roman"/>
                        </a:rPr>
                        <a:t>53</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b="1" dirty="0">
                          <a:solidFill>
                            <a:srgbClr val="00B050"/>
                          </a:solidFill>
                          <a:latin typeface="Calibri"/>
                          <a:ea typeface="Times New Roman"/>
                        </a:rPr>
                        <a:t>62</a:t>
                      </a:r>
                      <a:endParaRPr lang="nl-BE" sz="1000" dirty="0">
                        <a:latin typeface="Times New Roman"/>
                        <a:ea typeface="Times New Roman"/>
                      </a:endParaRPr>
                    </a:p>
                  </a:txBody>
                  <a:tcPr marL="37941" marR="37941" marT="0" marB="0" anchor="ctr">
                    <a:lnL>
                      <a:noFill/>
                    </a:lnL>
                    <a:lnR>
                      <a:noFill/>
                    </a:lnR>
                    <a:lnT>
                      <a:noFill/>
                    </a:lnT>
                    <a:lnB>
                      <a:noFill/>
                    </a:lnB>
                  </a:tcPr>
                </a:tc>
              </a:tr>
              <a:tr h="460908">
                <a:tc>
                  <a:txBody>
                    <a:bodyPr/>
                    <a:lstStyle/>
                    <a:p>
                      <a:pPr algn="r">
                        <a:lnSpc>
                          <a:spcPct val="115000"/>
                        </a:lnSpc>
                        <a:spcAft>
                          <a:spcPts val="0"/>
                        </a:spcAft>
                      </a:pPr>
                      <a:r>
                        <a:rPr lang="nl-NL" sz="900" dirty="0">
                          <a:solidFill>
                            <a:srgbClr val="000000"/>
                          </a:solidFill>
                          <a:latin typeface="Calibri"/>
                          <a:ea typeface="Times New Roman"/>
                        </a:rPr>
                        <a:t>Ik ben bereid een </a:t>
                      </a:r>
                      <a:r>
                        <a:rPr lang="nl-NL" sz="1200" b="1" dirty="0">
                          <a:solidFill>
                            <a:srgbClr val="000000"/>
                          </a:solidFill>
                          <a:latin typeface="Calibri"/>
                          <a:ea typeface="Times New Roman"/>
                        </a:rPr>
                        <a:t>CO2-taks op mijn vliegtuigticket(s) </a:t>
                      </a:r>
                      <a:r>
                        <a:rPr lang="nl-NL" sz="900" dirty="0">
                          <a:solidFill>
                            <a:srgbClr val="000000"/>
                          </a:solidFill>
                          <a:latin typeface="Calibri"/>
                          <a:ea typeface="Times New Roman"/>
                        </a:rPr>
                        <a:t>te betalen die de overheid moet gebruiken </a:t>
                      </a:r>
                      <a:r>
                        <a:rPr lang="nl-NL" sz="1050" b="1" dirty="0">
                          <a:solidFill>
                            <a:srgbClr val="000000"/>
                          </a:solidFill>
                          <a:latin typeface="Calibri"/>
                          <a:ea typeface="Times New Roman"/>
                        </a:rPr>
                        <a:t>om </a:t>
                      </a:r>
                      <a:r>
                        <a:rPr lang="nl-NL" sz="1200" b="1" dirty="0">
                          <a:solidFill>
                            <a:srgbClr val="000000"/>
                          </a:solidFill>
                          <a:latin typeface="Calibri"/>
                          <a:ea typeface="Times New Roman"/>
                        </a:rPr>
                        <a:t>ontwikkelingslanden </a:t>
                      </a:r>
                      <a:r>
                        <a:rPr lang="nl-NL" sz="1100" b="1" dirty="0">
                          <a:solidFill>
                            <a:srgbClr val="000000"/>
                          </a:solidFill>
                          <a:latin typeface="Calibri"/>
                          <a:ea typeface="Times New Roman"/>
                        </a:rPr>
                        <a:t>te helpen </a:t>
                      </a:r>
                      <a:r>
                        <a:rPr lang="nl-NL" sz="900" dirty="0">
                          <a:solidFill>
                            <a:srgbClr val="000000"/>
                          </a:solidFill>
                          <a:latin typeface="Calibri"/>
                          <a:ea typeface="Times New Roman"/>
                        </a:rPr>
                        <a:t>zich aan te passen aan de gevolgen van klimaatverandering.</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dirty="0">
                          <a:solidFill>
                            <a:srgbClr val="00B050"/>
                          </a:solidFill>
                          <a:latin typeface="Calibri"/>
                          <a:ea typeface="Times New Roman"/>
                        </a:rPr>
                        <a:t>30</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b="1" dirty="0">
                          <a:solidFill>
                            <a:srgbClr val="00B050"/>
                          </a:solidFill>
                          <a:latin typeface="Calibri"/>
                          <a:ea typeface="Times New Roman"/>
                        </a:rPr>
                        <a:t>41</a:t>
                      </a:r>
                      <a:endParaRPr lang="nl-BE" sz="1000" dirty="0">
                        <a:latin typeface="Times New Roman"/>
                        <a:ea typeface="Times New Roman"/>
                      </a:endParaRPr>
                    </a:p>
                  </a:txBody>
                  <a:tcPr marL="37941" marR="37941" marT="0" marB="0" anchor="ctr">
                    <a:lnL>
                      <a:noFill/>
                    </a:lnL>
                    <a:lnR>
                      <a:noFill/>
                    </a:lnR>
                    <a:lnT>
                      <a:noFill/>
                    </a:lnT>
                    <a:lnB>
                      <a:noFill/>
                    </a:lnB>
                  </a:tcPr>
                </a:tc>
              </a:tr>
              <a:tr h="460908">
                <a:tc>
                  <a:txBody>
                    <a:bodyPr/>
                    <a:lstStyle/>
                    <a:p>
                      <a:pPr algn="r">
                        <a:lnSpc>
                          <a:spcPct val="115000"/>
                        </a:lnSpc>
                        <a:spcAft>
                          <a:spcPts val="0"/>
                        </a:spcAft>
                      </a:pPr>
                      <a:r>
                        <a:rPr lang="nl-NL" sz="900" dirty="0">
                          <a:solidFill>
                            <a:srgbClr val="000000"/>
                          </a:solidFill>
                          <a:latin typeface="Calibri"/>
                          <a:ea typeface="Times New Roman"/>
                        </a:rPr>
                        <a:t>De Belgische </a:t>
                      </a:r>
                      <a:r>
                        <a:rPr lang="nl-NL" sz="1200" b="1" dirty="0">
                          <a:solidFill>
                            <a:srgbClr val="000000"/>
                          </a:solidFill>
                          <a:latin typeface="Calibri"/>
                          <a:ea typeface="Times New Roman"/>
                        </a:rPr>
                        <a:t>ontwikkelingssamenwerking </a:t>
                      </a:r>
                      <a:r>
                        <a:rPr lang="nl-NL" sz="900" dirty="0">
                          <a:solidFill>
                            <a:srgbClr val="000000"/>
                          </a:solidFill>
                          <a:latin typeface="Calibri"/>
                          <a:ea typeface="Times New Roman"/>
                        </a:rPr>
                        <a:t>moet </a:t>
                      </a:r>
                      <a:r>
                        <a:rPr lang="nl-NL" sz="1200" b="1" dirty="0">
                          <a:solidFill>
                            <a:srgbClr val="000000"/>
                          </a:solidFill>
                          <a:latin typeface="Calibri"/>
                          <a:ea typeface="Times New Roman"/>
                        </a:rPr>
                        <a:t>meer inspanningen </a:t>
                      </a:r>
                      <a:r>
                        <a:rPr lang="nl-NL" sz="900" dirty="0">
                          <a:solidFill>
                            <a:srgbClr val="000000"/>
                          </a:solidFill>
                          <a:latin typeface="Calibri"/>
                          <a:ea typeface="Times New Roman"/>
                        </a:rPr>
                        <a:t>leveren om ontwikkelingslanden te helpen zich aan te passen aan de gevolgen van klimaatverandering.</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dirty="0">
                          <a:solidFill>
                            <a:srgbClr val="00B050"/>
                          </a:solidFill>
                          <a:latin typeface="Calibri"/>
                          <a:ea typeface="Times New Roman"/>
                        </a:rPr>
                        <a:t>30</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b="1" dirty="0">
                          <a:solidFill>
                            <a:srgbClr val="00B050"/>
                          </a:solidFill>
                          <a:latin typeface="Calibri"/>
                          <a:ea typeface="Times New Roman"/>
                        </a:rPr>
                        <a:t>39</a:t>
                      </a:r>
                      <a:endParaRPr lang="nl-BE" sz="1000" dirty="0">
                        <a:latin typeface="Times New Roman"/>
                        <a:ea typeface="Times New Roman"/>
                      </a:endParaRPr>
                    </a:p>
                  </a:txBody>
                  <a:tcPr marL="37941" marR="37941" marT="0" marB="0" anchor="ctr">
                    <a:lnL>
                      <a:noFill/>
                    </a:lnL>
                    <a:lnR>
                      <a:noFill/>
                    </a:lnR>
                    <a:lnT>
                      <a:noFill/>
                    </a:lnT>
                    <a:lnB>
                      <a:noFill/>
                    </a:lnB>
                  </a:tcPr>
                </a:tc>
              </a:tr>
              <a:tr h="460908">
                <a:tc>
                  <a:txBody>
                    <a:bodyPr/>
                    <a:lstStyle/>
                    <a:p>
                      <a:pPr algn="r">
                        <a:lnSpc>
                          <a:spcPct val="115000"/>
                        </a:lnSpc>
                        <a:spcAft>
                          <a:spcPts val="0"/>
                        </a:spcAft>
                      </a:pPr>
                      <a:r>
                        <a:rPr lang="nl-NL" sz="900" dirty="0">
                          <a:solidFill>
                            <a:srgbClr val="000000"/>
                          </a:solidFill>
                          <a:latin typeface="Calibri"/>
                          <a:ea typeface="Times New Roman"/>
                        </a:rPr>
                        <a:t>De federale overheid moet een fiscale hervorming doorvoeren om de lasten op arbeid te verschuiven naar een taks op de uitstoot van broeikasgassen ten gevolge van het gebruik van fossiele brandstoffen.</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dirty="0">
                          <a:solidFill>
                            <a:srgbClr val="00B050"/>
                          </a:solidFill>
                          <a:latin typeface="Calibri"/>
                          <a:ea typeface="Times New Roman"/>
                        </a:rPr>
                        <a:t>37</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b="1" dirty="0">
                          <a:solidFill>
                            <a:srgbClr val="00B050"/>
                          </a:solidFill>
                          <a:latin typeface="Calibri"/>
                          <a:ea typeface="Times New Roman"/>
                        </a:rPr>
                        <a:t>39</a:t>
                      </a:r>
                      <a:endParaRPr lang="nl-BE" sz="1000" dirty="0">
                        <a:latin typeface="Times New Roman"/>
                        <a:ea typeface="Times New Roman"/>
                      </a:endParaRPr>
                    </a:p>
                  </a:txBody>
                  <a:tcPr marL="37941" marR="37941" marT="0" marB="0" anchor="ctr">
                    <a:lnL>
                      <a:noFill/>
                    </a:lnL>
                    <a:lnR>
                      <a:noFill/>
                    </a:lnR>
                    <a:lnT>
                      <a:noFill/>
                    </a:lnT>
                    <a:lnB>
                      <a:noFill/>
                    </a:lnB>
                  </a:tcPr>
                </a:tc>
              </a:tr>
              <a:tr h="446100">
                <a:tc>
                  <a:txBody>
                    <a:bodyPr/>
                    <a:lstStyle/>
                    <a:p>
                      <a:pPr algn="r">
                        <a:lnSpc>
                          <a:spcPct val="115000"/>
                        </a:lnSpc>
                        <a:spcAft>
                          <a:spcPts val="0"/>
                        </a:spcAft>
                      </a:pPr>
                      <a:r>
                        <a:rPr lang="nl-NL" sz="900" dirty="0">
                          <a:solidFill>
                            <a:srgbClr val="000000"/>
                          </a:solidFill>
                          <a:latin typeface="Calibri"/>
                          <a:ea typeface="Times New Roman"/>
                        </a:rPr>
                        <a:t>Bedrijven en burgers moeten per uitgestoten ton CO2 die ze veroorzaken evenveel betalen.</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dirty="0">
                          <a:solidFill>
                            <a:srgbClr val="00B050"/>
                          </a:solidFill>
                          <a:latin typeface="Calibri"/>
                          <a:ea typeface="Times New Roman"/>
                        </a:rPr>
                        <a:t>32</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b="1" dirty="0">
                          <a:solidFill>
                            <a:srgbClr val="00B050"/>
                          </a:solidFill>
                          <a:latin typeface="Calibri"/>
                          <a:ea typeface="Times New Roman"/>
                        </a:rPr>
                        <a:t>38</a:t>
                      </a:r>
                      <a:endParaRPr lang="nl-BE" sz="1000" dirty="0">
                        <a:latin typeface="Times New Roman"/>
                        <a:ea typeface="Times New Roman"/>
                      </a:endParaRPr>
                    </a:p>
                  </a:txBody>
                  <a:tcPr marL="37941" marR="37941" marT="0" marB="0" anchor="ctr">
                    <a:lnL>
                      <a:noFill/>
                    </a:lnL>
                    <a:lnR>
                      <a:noFill/>
                    </a:lnR>
                    <a:lnT>
                      <a:noFill/>
                    </a:lnT>
                    <a:lnB>
                      <a:noFill/>
                    </a:lnB>
                  </a:tcPr>
                </a:tc>
              </a:tr>
              <a:tr h="460908">
                <a:tc>
                  <a:txBody>
                    <a:bodyPr/>
                    <a:lstStyle/>
                    <a:p>
                      <a:pPr algn="r">
                        <a:lnSpc>
                          <a:spcPct val="115000"/>
                        </a:lnSpc>
                        <a:spcAft>
                          <a:spcPts val="0"/>
                        </a:spcAft>
                      </a:pPr>
                      <a:r>
                        <a:rPr lang="nl-NL" sz="900" dirty="0">
                          <a:solidFill>
                            <a:srgbClr val="000000"/>
                          </a:solidFill>
                          <a:latin typeface="Calibri"/>
                          <a:ea typeface="Times New Roman"/>
                        </a:rPr>
                        <a:t>Ik ben bereid enkele percenten meer te betalen voor elektriciteit/gas/stookolie/steenkool om de gevolgen van mijn energieverbruik op het klimaat te helpen bestrijden.</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dirty="0">
                          <a:solidFill>
                            <a:srgbClr val="00B050"/>
                          </a:solidFill>
                          <a:latin typeface="Calibri"/>
                          <a:ea typeface="Times New Roman"/>
                        </a:rPr>
                        <a:t>21</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b="1" dirty="0">
                          <a:solidFill>
                            <a:srgbClr val="00B050"/>
                          </a:solidFill>
                          <a:latin typeface="Calibri"/>
                          <a:ea typeface="Times New Roman"/>
                        </a:rPr>
                        <a:t>36</a:t>
                      </a:r>
                      <a:endParaRPr lang="nl-BE" sz="1000" dirty="0">
                        <a:latin typeface="Times New Roman"/>
                        <a:ea typeface="Times New Roman"/>
                      </a:endParaRPr>
                    </a:p>
                  </a:txBody>
                  <a:tcPr marL="37941" marR="37941" marT="0" marB="0" anchor="ctr">
                    <a:lnL>
                      <a:noFill/>
                    </a:lnL>
                    <a:lnR>
                      <a:noFill/>
                    </a:lnR>
                    <a:lnT>
                      <a:noFill/>
                    </a:lnT>
                    <a:lnB>
                      <a:noFill/>
                    </a:lnB>
                  </a:tcPr>
                </a:tc>
              </a:tr>
              <a:tr h="446100">
                <a:tc>
                  <a:txBody>
                    <a:bodyPr/>
                    <a:lstStyle/>
                    <a:p>
                      <a:pPr algn="r">
                        <a:lnSpc>
                          <a:spcPct val="115000"/>
                        </a:lnSpc>
                        <a:spcAft>
                          <a:spcPts val="0"/>
                        </a:spcAft>
                      </a:pPr>
                      <a:r>
                        <a:rPr lang="nl-NL" sz="900" dirty="0">
                          <a:solidFill>
                            <a:srgbClr val="000000"/>
                          </a:solidFill>
                          <a:latin typeface="Calibri"/>
                          <a:ea typeface="Times New Roman"/>
                        </a:rPr>
                        <a:t>Ik ben bereid om enkele percenten meer te betalen voor benzine of diesel om de gevolgen van mijn brandstofverbruik op het klimaat te helpen bestrijden.</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dirty="0">
                          <a:solidFill>
                            <a:srgbClr val="00B050"/>
                          </a:solidFill>
                          <a:latin typeface="Calibri"/>
                          <a:ea typeface="Times New Roman"/>
                        </a:rPr>
                        <a:t>19</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b="1" dirty="0">
                          <a:solidFill>
                            <a:srgbClr val="00B050"/>
                          </a:solidFill>
                          <a:latin typeface="Calibri"/>
                          <a:ea typeface="Times New Roman"/>
                        </a:rPr>
                        <a:t>34</a:t>
                      </a:r>
                      <a:endParaRPr lang="nl-BE" sz="1000" dirty="0">
                        <a:latin typeface="Times New Roman"/>
                        <a:ea typeface="Times New Roman"/>
                      </a:endParaRPr>
                    </a:p>
                  </a:txBody>
                  <a:tcPr marL="37941" marR="37941" marT="0" marB="0" anchor="ctr">
                    <a:lnL>
                      <a:noFill/>
                    </a:lnL>
                    <a:lnR>
                      <a:noFill/>
                    </a:lnR>
                    <a:lnT>
                      <a:noFill/>
                    </a:lnT>
                    <a:lnB>
                      <a:noFill/>
                    </a:lnB>
                  </a:tcPr>
                </a:tc>
              </a:tr>
              <a:tr h="446100">
                <a:tc>
                  <a:txBody>
                    <a:bodyPr/>
                    <a:lstStyle/>
                    <a:p>
                      <a:pPr algn="r">
                        <a:lnSpc>
                          <a:spcPct val="115000"/>
                        </a:lnSpc>
                        <a:spcAft>
                          <a:spcPts val="0"/>
                        </a:spcAft>
                      </a:pPr>
                      <a:r>
                        <a:rPr lang="nl-NL" sz="900" dirty="0">
                          <a:solidFill>
                            <a:srgbClr val="000000"/>
                          </a:solidFill>
                          <a:latin typeface="Calibri"/>
                          <a:ea typeface="Times New Roman"/>
                        </a:rPr>
                        <a:t>Ik vind dat een </a:t>
                      </a:r>
                      <a:r>
                        <a:rPr lang="nl-NL" sz="1200" b="1" dirty="0">
                          <a:solidFill>
                            <a:srgbClr val="000000"/>
                          </a:solidFill>
                          <a:latin typeface="Calibri"/>
                          <a:ea typeface="Times New Roman"/>
                        </a:rPr>
                        <a:t>Europese taks op financiële verrichtingen </a:t>
                      </a:r>
                      <a:r>
                        <a:rPr lang="nl-NL" sz="900" dirty="0">
                          <a:solidFill>
                            <a:srgbClr val="000000"/>
                          </a:solidFill>
                          <a:latin typeface="Calibri"/>
                          <a:ea typeface="Times New Roman"/>
                        </a:rPr>
                        <a:t>moet worden gebruikt voor de ondersteuning van het klimaatbeleid in ontwikkelingslanden.</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dirty="0">
                          <a:solidFill>
                            <a:srgbClr val="00B050"/>
                          </a:solidFill>
                          <a:latin typeface="Calibri"/>
                          <a:ea typeface="Times New Roman"/>
                        </a:rPr>
                        <a:t>29</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b="1" dirty="0">
                          <a:solidFill>
                            <a:srgbClr val="00B050"/>
                          </a:solidFill>
                          <a:latin typeface="Calibri"/>
                          <a:ea typeface="Times New Roman"/>
                        </a:rPr>
                        <a:t>34</a:t>
                      </a:r>
                      <a:endParaRPr lang="nl-BE" sz="1000" dirty="0">
                        <a:latin typeface="Times New Roman"/>
                        <a:ea typeface="Times New Roman"/>
                      </a:endParaRPr>
                    </a:p>
                  </a:txBody>
                  <a:tcPr marL="37941" marR="37941" marT="0" marB="0" anchor="ctr">
                    <a:lnL>
                      <a:noFill/>
                    </a:lnL>
                    <a:lnR>
                      <a:noFill/>
                    </a:lnR>
                    <a:lnT>
                      <a:noFill/>
                    </a:lnT>
                    <a:lnB>
                      <a:noFill/>
                    </a:lnB>
                  </a:tcPr>
                </a:tc>
              </a:tr>
            </a:tbl>
          </a:graphicData>
        </a:graphic>
      </p:graphicFrame>
      <p:graphicFrame>
        <p:nvGraphicFramePr>
          <p:cNvPr id="39" name="Tabel 38"/>
          <p:cNvGraphicFramePr>
            <a:graphicFrameLocks noGrp="1"/>
          </p:cNvGraphicFramePr>
          <p:nvPr>
            <p:extLst>
              <p:ext uri="{D42A27DB-BD31-4B8C-83A1-F6EECF244321}">
                <p14:modId xmlns:p14="http://schemas.microsoft.com/office/powerpoint/2010/main" val="555786380"/>
              </p:ext>
            </p:extLst>
          </p:nvPr>
        </p:nvGraphicFramePr>
        <p:xfrm>
          <a:off x="8093662" y="1663707"/>
          <a:ext cx="756106" cy="4181941"/>
        </p:xfrm>
        <a:graphic>
          <a:graphicData uri="http://schemas.openxmlformats.org/drawingml/2006/table">
            <a:tbl>
              <a:tblPr/>
              <a:tblGrid>
                <a:gridCol w="377781"/>
                <a:gridCol w="378325"/>
              </a:tblGrid>
              <a:tr h="411613">
                <a:tc>
                  <a:txBody>
                    <a:bodyPr/>
                    <a:lstStyle/>
                    <a:p>
                      <a:pPr algn="ctr">
                        <a:lnSpc>
                          <a:spcPct val="115000"/>
                        </a:lnSpc>
                        <a:spcAft>
                          <a:spcPts val="0"/>
                        </a:spcAft>
                      </a:pPr>
                      <a:r>
                        <a:rPr lang="nl-NL" sz="1000" b="1" u="sng" dirty="0" smtClean="0">
                          <a:solidFill>
                            <a:srgbClr val="0000FF"/>
                          </a:solidFill>
                          <a:latin typeface="Calibri"/>
                          <a:ea typeface="Times New Roman"/>
                        </a:rPr>
                        <a:t>2017</a:t>
                      </a:r>
                      <a:endParaRPr lang="nl-BE" sz="1000" u="sng" dirty="0">
                        <a:solidFill>
                          <a:srgbClr val="0000FF"/>
                        </a:solidFill>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1000" u="sng" dirty="0" smtClean="0">
                          <a:solidFill>
                            <a:srgbClr val="0000FF"/>
                          </a:solidFill>
                          <a:latin typeface="Calibri"/>
                          <a:ea typeface="Times New Roman"/>
                        </a:rPr>
                        <a:t>2013</a:t>
                      </a:r>
                      <a:endParaRPr lang="nl-BE" sz="1000" u="sng" dirty="0">
                        <a:solidFill>
                          <a:srgbClr val="0000FF"/>
                        </a:solidFill>
                        <a:latin typeface="Times New Roman"/>
                        <a:ea typeface="Times New Roman"/>
                      </a:endParaRPr>
                    </a:p>
                  </a:txBody>
                  <a:tcPr marL="37941" marR="37941" marT="0" marB="0" anchor="ctr">
                    <a:lnL>
                      <a:noFill/>
                    </a:lnL>
                    <a:lnR>
                      <a:noFill/>
                    </a:lnR>
                    <a:lnT>
                      <a:noFill/>
                    </a:lnT>
                    <a:lnB>
                      <a:noFill/>
                    </a:lnB>
                  </a:tcPr>
                </a:tc>
              </a:tr>
              <a:tr h="471291">
                <a:tc>
                  <a:txBody>
                    <a:bodyPr/>
                    <a:lstStyle/>
                    <a:p>
                      <a:pPr algn="ctr">
                        <a:lnSpc>
                          <a:spcPct val="115000"/>
                        </a:lnSpc>
                        <a:spcAft>
                          <a:spcPts val="0"/>
                        </a:spcAft>
                      </a:pPr>
                      <a:r>
                        <a:rPr lang="nl-NL" sz="900" b="1" dirty="0">
                          <a:solidFill>
                            <a:srgbClr val="FF0000"/>
                          </a:solidFill>
                          <a:latin typeface="Calibri"/>
                          <a:ea typeface="Times New Roman"/>
                        </a:rPr>
                        <a:t>17</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dirty="0">
                          <a:solidFill>
                            <a:srgbClr val="FF0000"/>
                          </a:solidFill>
                          <a:latin typeface="Calibri"/>
                          <a:ea typeface="Times New Roman"/>
                        </a:rPr>
                        <a:t>20</a:t>
                      </a:r>
                      <a:endParaRPr lang="nl-BE" sz="1000" dirty="0">
                        <a:latin typeface="Times New Roman"/>
                        <a:ea typeface="Times New Roman"/>
                      </a:endParaRPr>
                    </a:p>
                  </a:txBody>
                  <a:tcPr marL="37941" marR="37941" marT="0" marB="0" anchor="ctr">
                    <a:lnL>
                      <a:noFill/>
                    </a:lnL>
                    <a:lnR>
                      <a:noFill/>
                    </a:lnR>
                    <a:lnT>
                      <a:noFill/>
                    </a:lnT>
                    <a:lnB>
                      <a:noFill/>
                    </a:lnB>
                  </a:tcPr>
                </a:tc>
              </a:tr>
              <a:tr h="471291">
                <a:tc>
                  <a:txBody>
                    <a:bodyPr/>
                    <a:lstStyle/>
                    <a:p>
                      <a:pPr algn="ctr">
                        <a:lnSpc>
                          <a:spcPct val="115000"/>
                        </a:lnSpc>
                        <a:spcAft>
                          <a:spcPts val="0"/>
                        </a:spcAft>
                      </a:pPr>
                      <a:r>
                        <a:rPr lang="nl-NL" sz="900" b="1">
                          <a:solidFill>
                            <a:srgbClr val="FF0000"/>
                          </a:solidFill>
                          <a:latin typeface="Calibri"/>
                          <a:ea typeface="Times New Roman"/>
                        </a:rPr>
                        <a:t>38</a:t>
                      </a:r>
                      <a:endParaRPr lang="nl-BE" sz="100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dirty="0">
                          <a:solidFill>
                            <a:srgbClr val="FF0000"/>
                          </a:solidFill>
                          <a:latin typeface="Calibri"/>
                          <a:ea typeface="Times New Roman"/>
                        </a:rPr>
                        <a:t>49</a:t>
                      </a:r>
                      <a:endParaRPr lang="nl-BE" sz="1000" dirty="0">
                        <a:latin typeface="Times New Roman"/>
                        <a:ea typeface="Times New Roman"/>
                      </a:endParaRPr>
                    </a:p>
                  </a:txBody>
                  <a:tcPr marL="37941" marR="37941" marT="0" marB="0" anchor="ctr">
                    <a:lnL>
                      <a:noFill/>
                    </a:lnL>
                    <a:lnR>
                      <a:noFill/>
                    </a:lnR>
                    <a:lnT>
                      <a:noFill/>
                    </a:lnT>
                    <a:lnB>
                      <a:noFill/>
                    </a:lnB>
                  </a:tcPr>
                </a:tc>
              </a:tr>
              <a:tr h="471291">
                <a:tc>
                  <a:txBody>
                    <a:bodyPr/>
                    <a:lstStyle/>
                    <a:p>
                      <a:pPr algn="ctr">
                        <a:lnSpc>
                          <a:spcPct val="115000"/>
                        </a:lnSpc>
                        <a:spcAft>
                          <a:spcPts val="0"/>
                        </a:spcAft>
                      </a:pPr>
                      <a:r>
                        <a:rPr lang="nl-NL" sz="900" b="1">
                          <a:solidFill>
                            <a:srgbClr val="FF0000"/>
                          </a:solidFill>
                          <a:latin typeface="Calibri"/>
                          <a:ea typeface="Times New Roman"/>
                        </a:rPr>
                        <a:t>26</a:t>
                      </a:r>
                      <a:endParaRPr lang="nl-BE" sz="100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dirty="0">
                          <a:solidFill>
                            <a:srgbClr val="FF0000"/>
                          </a:solidFill>
                          <a:latin typeface="Calibri"/>
                          <a:ea typeface="Times New Roman"/>
                        </a:rPr>
                        <a:t>36</a:t>
                      </a:r>
                      <a:endParaRPr lang="nl-BE" sz="1000" dirty="0">
                        <a:latin typeface="Times New Roman"/>
                        <a:ea typeface="Times New Roman"/>
                      </a:endParaRPr>
                    </a:p>
                  </a:txBody>
                  <a:tcPr marL="37941" marR="37941" marT="0" marB="0" anchor="ctr">
                    <a:lnL>
                      <a:noFill/>
                    </a:lnL>
                    <a:lnR>
                      <a:noFill/>
                    </a:lnR>
                    <a:lnT>
                      <a:noFill/>
                    </a:lnT>
                    <a:lnB>
                      <a:noFill/>
                    </a:lnB>
                  </a:tcPr>
                </a:tc>
              </a:tr>
              <a:tr h="471291">
                <a:tc>
                  <a:txBody>
                    <a:bodyPr/>
                    <a:lstStyle/>
                    <a:p>
                      <a:pPr algn="ctr">
                        <a:lnSpc>
                          <a:spcPct val="115000"/>
                        </a:lnSpc>
                        <a:spcAft>
                          <a:spcPts val="0"/>
                        </a:spcAft>
                      </a:pPr>
                      <a:r>
                        <a:rPr lang="nl-NL" sz="900" b="1">
                          <a:solidFill>
                            <a:srgbClr val="FF0000"/>
                          </a:solidFill>
                          <a:latin typeface="Calibri"/>
                          <a:ea typeface="Times New Roman"/>
                        </a:rPr>
                        <a:t>26</a:t>
                      </a:r>
                      <a:endParaRPr lang="nl-BE" sz="100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a:solidFill>
                            <a:srgbClr val="FF0000"/>
                          </a:solidFill>
                          <a:latin typeface="Calibri"/>
                          <a:ea typeface="Times New Roman"/>
                        </a:rPr>
                        <a:t>30</a:t>
                      </a:r>
                      <a:endParaRPr lang="nl-BE" sz="1000">
                        <a:latin typeface="Times New Roman"/>
                        <a:ea typeface="Times New Roman"/>
                      </a:endParaRPr>
                    </a:p>
                  </a:txBody>
                  <a:tcPr marL="37941" marR="37941" marT="0" marB="0" anchor="ctr">
                    <a:lnL>
                      <a:noFill/>
                    </a:lnL>
                    <a:lnR>
                      <a:noFill/>
                    </a:lnR>
                    <a:lnT>
                      <a:noFill/>
                    </a:lnT>
                    <a:lnB>
                      <a:noFill/>
                    </a:lnB>
                  </a:tcPr>
                </a:tc>
              </a:tr>
              <a:tr h="471291">
                <a:tc>
                  <a:txBody>
                    <a:bodyPr/>
                    <a:lstStyle/>
                    <a:p>
                      <a:pPr algn="ctr">
                        <a:lnSpc>
                          <a:spcPct val="115000"/>
                        </a:lnSpc>
                        <a:spcAft>
                          <a:spcPts val="0"/>
                        </a:spcAft>
                      </a:pPr>
                      <a:r>
                        <a:rPr lang="nl-NL" sz="900" b="1">
                          <a:solidFill>
                            <a:srgbClr val="FF0000"/>
                          </a:solidFill>
                          <a:latin typeface="Calibri"/>
                          <a:ea typeface="Times New Roman"/>
                        </a:rPr>
                        <a:t>43</a:t>
                      </a:r>
                      <a:endParaRPr lang="nl-BE" sz="100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a:solidFill>
                            <a:srgbClr val="FF0000"/>
                          </a:solidFill>
                          <a:latin typeface="Calibri"/>
                          <a:ea typeface="Times New Roman"/>
                        </a:rPr>
                        <a:t>49</a:t>
                      </a:r>
                      <a:endParaRPr lang="nl-BE" sz="1000">
                        <a:latin typeface="Times New Roman"/>
                        <a:ea typeface="Times New Roman"/>
                      </a:endParaRPr>
                    </a:p>
                  </a:txBody>
                  <a:tcPr marL="37941" marR="37941" marT="0" marB="0" anchor="ctr">
                    <a:lnL>
                      <a:noFill/>
                    </a:lnL>
                    <a:lnR>
                      <a:noFill/>
                    </a:lnR>
                    <a:lnT>
                      <a:noFill/>
                    </a:lnT>
                    <a:lnB>
                      <a:noFill/>
                    </a:lnB>
                  </a:tcPr>
                </a:tc>
              </a:tr>
              <a:tr h="471291">
                <a:tc>
                  <a:txBody>
                    <a:bodyPr/>
                    <a:lstStyle/>
                    <a:p>
                      <a:pPr algn="ctr">
                        <a:lnSpc>
                          <a:spcPct val="115000"/>
                        </a:lnSpc>
                        <a:spcAft>
                          <a:spcPts val="0"/>
                        </a:spcAft>
                      </a:pPr>
                      <a:r>
                        <a:rPr lang="nl-NL" sz="900" b="1">
                          <a:solidFill>
                            <a:srgbClr val="FF0000"/>
                          </a:solidFill>
                          <a:latin typeface="Calibri"/>
                          <a:ea typeface="Times New Roman"/>
                        </a:rPr>
                        <a:t>42</a:t>
                      </a:r>
                      <a:endParaRPr lang="nl-BE" sz="100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a:solidFill>
                            <a:srgbClr val="FF0000"/>
                          </a:solidFill>
                          <a:latin typeface="Calibri"/>
                          <a:ea typeface="Times New Roman"/>
                        </a:rPr>
                        <a:t>61</a:t>
                      </a:r>
                      <a:endParaRPr lang="nl-BE" sz="1000">
                        <a:latin typeface="Times New Roman"/>
                        <a:ea typeface="Times New Roman"/>
                      </a:endParaRPr>
                    </a:p>
                  </a:txBody>
                  <a:tcPr marL="37941" marR="37941" marT="0" marB="0" anchor="ctr">
                    <a:lnL>
                      <a:noFill/>
                    </a:lnL>
                    <a:lnR>
                      <a:noFill/>
                    </a:lnR>
                    <a:lnT>
                      <a:noFill/>
                    </a:lnT>
                    <a:lnB>
                      <a:noFill/>
                    </a:lnB>
                  </a:tcPr>
                </a:tc>
              </a:tr>
              <a:tr h="471291">
                <a:tc>
                  <a:txBody>
                    <a:bodyPr/>
                    <a:lstStyle/>
                    <a:p>
                      <a:pPr algn="ctr">
                        <a:lnSpc>
                          <a:spcPct val="115000"/>
                        </a:lnSpc>
                        <a:spcAft>
                          <a:spcPts val="0"/>
                        </a:spcAft>
                      </a:pPr>
                      <a:r>
                        <a:rPr lang="nl-NL" sz="900" b="1">
                          <a:solidFill>
                            <a:srgbClr val="FF0000"/>
                          </a:solidFill>
                          <a:latin typeface="Calibri"/>
                          <a:ea typeface="Times New Roman"/>
                        </a:rPr>
                        <a:t>44</a:t>
                      </a:r>
                      <a:endParaRPr lang="nl-BE" sz="100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a:solidFill>
                            <a:srgbClr val="FF0000"/>
                          </a:solidFill>
                          <a:latin typeface="Calibri"/>
                          <a:ea typeface="Times New Roman"/>
                        </a:rPr>
                        <a:t>66</a:t>
                      </a:r>
                      <a:endParaRPr lang="nl-BE" sz="1000">
                        <a:latin typeface="Times New Roman"/>
                        <a:ea typeface="Times New Roman"/>
                      </a:endParaRPr>
                    </a:p>
                  </a:txBody>
                  <a:tcPr marL="37941" marR="37941" marT="0" marB="0" anchor="ctr">
                    <a:lnL>
                      <a:noFill/>
                    </a:lnL>
                    <a:lnR>
                      <a:noFill/>
                    </a:lnR>
                    <a:lnT>
                      <a:noFill/>
                    </a:lnT>
                    <a:lnB>
                      <a:noFill/>
                    </a:lnB>
                  </a:tcPr>
                </a:tc>
              </a:tr>
              <a:tr h="471291">
                <a:tc>
                  <a:txBody>
                    <a:bodyPr/>
                    <a:lstStyle/>
                    <a:p>
                      <a:pPr algn="ctr">
                        <a:lnSpc>
                          <a:spcPct val="115000"/>
                        </a:lnSpc>
                        <a:spcAft>
                          <a:spcPts val="0"/>
                        </a:spcAft>
                      </a:pPr>
                      <a:r>
                        <a:rPr lang="nl-NL" sz="900" b="1">
                          <a:solidFill>
                            <a:srgbClr val="FF0000"/>
                          </a:solidFill>
                          <a:latin typeface="Calibri"/>
                          <a:ea typeface="Times New Roman"/>
                        </a:rPr>
                        <a:t>40</a:t>
                      </a:r>
                      <a:endParaRPr lang="nl-BE" sz="1000">
                        <a:latin typeface="Times New Roman"/>
                        <a:ea typeface="Times New Roman"/>
                      </a:endParaRPr>
                    </a:p>
                  </a:txBody>
                  <a:tcPr marL="37941" marR="37941" marT="0" marB="0" anchor="ctr">
                    <a:lnL>
                      <a:noFill/>
                    </a:lnL>
                    <a:lnR>
                      <a:noFill/>
                    </a:lnR>
                    <a:lnT>
                      <a:noFill/>
                    </a:lnT>
                    <a:lnB>
                      <a:noFill/>
                    </a:lnB>
                  </a:tcPr>
                </a:tc>
                <a:tc>
                  <a:txBody>
                    <a:bodyPr/>
                    <a:lstStyle/>
                    <a:p>
                      <a:pPr algn="ctr">
                        <a:lnSpc>
                          <a:spcPct val="115000"/>
                        </a:lnSpc>
                        <a:spcAft>
                          <a:spcPts val="0"/>
                        </a:spcAft>
                      </a:pPr>
                      <a:r>
                        <a:rPr lang="nl-NL" sz="900" dirty="0">
                          <a:solidFill>
                            <a:srgbClr val="FF0000"/>
                          </a:solidFill>
                          <a:latin typeface="Calibri"/>
                          <a:ea typeface="Times New Roman"/>
                        </a:rPr>
                        <a:t>50</a:t>
                      </a:r>
                      <a:endParaRPr lang="nl-BE" sz="1000" dirty="0">
                        <a:latin typeface="Times New Roman"/>
                        <a:ea typeface="Times New Roman"/>
                      </a:endParaRPr>
                    </a:p>
                  </a:txBody>
                  <a:tcPr marL="37941" marR="37941" marT="0" marB="0" anchor="ctr">
                    <a:lnL>
                      <a:noFill/>
                    </a:lnL>
                    <a:lnR>
                      <a:noFill/>
                    </a:lnR>
                    <a:lnT>
                      <a:noFill/>
                    </a:lnT>
                    <a:lnB>
                      <a:noFill/>
                    </a:lnB>
                  </a:tcPr>
                </a:tc>
              </a:tr>
            </a:tbl>
          </a:graphicData>
        </a:graphic>
      </p:graphicFrame>
      <p:sp>
        <p:nvSpPr>
          <p:cNvPr id="40" name="Rectangle 5"/>
          <p:cNvSpPr>
            <a:spLocks noChangeArrowheads="1"/>
          </p:cNvSpPr>
          <p:nvPr/>
        </p:nvSpPr>
        <p:spPr bwMode="auto">
          <a:xfrm>
            <a:off x="7956376" y="1420338"/>
            <a:ext cx="1018655" cy="298450"/>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BE" sz="1000" b="0" i="0" u="none" strike="noStrike" cap="none" normalizeH="0" baseline="0" dirty="0" smtClean="0">
                <a:ln>
                  <a:noFill/>
                </a:ln>
                <a:solidFill>
                  <a:srgbClr val="FFFFFF"/>
                </a:solidFill>
                <a:effectLst/>
                <a:latin typeface="Calibri" pitchFamily="34" charset="0"/>
                <a:cs typeface="Arial" pitchFamily="34" charset="0"/>
              </a:rPr>
              <a:t>BOTTOM 2 (%)</a:t>
            </a: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Rectangle 10"/>
          <p:cNvSpPr>
            <a:spLocks noChangeArrowheads="1"/>
          </p:cNvSpPr>
          <p:nvPr/>
        </p:nvSpPr>
        <p:spPr bwMode="auto">
          <a:xfrm>
            <a:off x="4504680" y="1412776"/>
            <a:ext cx="787400" cy="298450"/>
          </a:xfrm>
          <a:prstGeom prst="rect">
            <a:avLst/>
          </a:prstGeom>
          <a:solidFill>
            <a:srgbClr val="3E78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BE" sz="1000" b="0" i="0" u="none" strike="noStrike" cap="none" normalizeH="0" baseline="0" dirty="0" smtClean="0">
                <a:ln>
                  <a:noFill/>
                </a:ln>
                <a:solidFill>
                  <a:srgbClr val="FFFFFF"/>
                </a:solidFill>
                <a:effectLst/>
                <a:latin typeface="Calibri" pitchFamily="34" charset="0"/>
                <a:cs typeface="Arial" pitchFamily="34" charset="0"/>
              </a:rPr>
              <a:t>TOP 2 (%)</a:t>
            </a: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8" name="delta vliegtuigtaks 2017"/>
          <p:cNvGrpSpPr/>
          <p:nvPr/>
        </p:nvGrpSpPr>
        <p:grpSpPr>
          <a:xfrm>
            <a:off x="4916206" y="2616730"/>
            <a:ext cx="3526878" cy="312932"/>
            <a:chOff x="4918079" y="2040831"/>
            <a:chExt cx="3526878" cy="312932"/>
          </a:xfrm>
        </p:grpSpPr>
        <p:sp>
          <p:nvSpPr>
            <p:cNvPr id="54" name="Oval 53"/>
            <p:cNvSpPr/>
            <p:nvPr/>
          </p:nvSpPr>
          <p:spPr>
            <a:xfrm>
              <a:off x="4918079" y="2040831"/>
              <a:ext cx="288001"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5" name="Oval 54"/>
            <p:cNvSpPr/>
            <p:nvPr/>
          </p:nvSpPr>
          <p:spPr>
            <a:xfrm>
              <a:off x="8156957" y="2065763"/>
              <a:ext cx="288000"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49" name="delta vliegtuigtaks 2013"/>
          <p:cNvGrpSpPr/>
          <p:nvPr/>
        </p:nvGrpSpPr>
        <p:grpSpPr>
          <a:xfrm>
            <a:off x="4559562" y="2616392"/>
            <a:ext cx="4265683" cy="309265"/>
            <a:chOff x="5028668" y="2044498"/>
            <a:chExt cx="4265683" cy="309265"/>
          </a:xfrm>
        </p:grpSpPr>
        <p:sp>
          <p:nvSpPr>
            <p:cNvPr id="50" name="Oval 49"/>
            <p:cNvSpPr/>
            <p:nvPr/>
          </p:nvSpPr>
          <p:spPr>
            <a:xfrm>
              <a:off x="5028668" y="2044498"/>
              <a:ext cx="288001"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3" name="Oval 52"/>
            <p:cNvSpPr/>
            <p:nvPr/>
          </p:nvSpPr>
          <p:spPr>
            <a:xfrm>
              <a:off x="9006351" y="2065763"/>
              <a:ext cx="288000"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57" name="delta FTT 2017"/>
          <p:cNvGrpSpPr/>
          <p:nvPr/>
        </p:nvGrpSpPr>
        <p:grpSpPr>
          <a:xfrm>
            <a:off x="4914669" y="5465937"/>
            <a:ext cx="3528415" cy="288000"/>
            <a:chOff x="4918079" y="2040831"/>
            <a:chExt cx="3528415" cy="288000"/>
          </a:xfrm>
        </p:grpSpPr>
        <p:sp>
          <p:nvSpPr>
            <p:cNvPr id="63" name="Oval 62"/>
            <p:cNvSpPr/>
            <p:nvPr/>
          </p:nvSpPr>
          <p:spPr>
            <a:xfrm>
              <a:off x="4918079" y="2040831"/>
              <a:ext cx="288001"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64" name="Oval 63"/>
            <p:cNvSpPr/>
            <p:nvPr/>
          </p:nvSpPr>
          <p:spPr>
            <a:xfrm>
              <a:off x="8158494" y="2040831"/>
              <a:ext cx="288000"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58" name="delta FTT 2013" hidden="1"/>
          <p:cNvGrpSpPr/>
          <p:nvPr/>
        </p:nvGrpSpPr>
        <p:grpSpPr>
          <a:xfrm>
            <a:off x="4549079" y="5461932"/>
            <a:ext cx="4287326" cy="288000"/>
            <a:chOff x="5019722" y="2040831"/>
            <a:chExt cx="4287326" cy="288000"/>
          </a:xfrm>
        </p:grpSpPr>
        <p:sp>
          <p:nvSpPr>
            <p:cNvPr id="61" name="Oval 60"/>
            <p:cNvSpPr/>
            <p:nvPr/>
          </p:nvSpPr>
          <p:spPr>
            <a:xfrm>
              <a:off x="5019722" y="2040831"/>
              <a:ext cx="288001"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62" name="Oval 61"/>
            <p:cNvSpPr/>
            <p:nvPr/>
          </p:nvSpPr>
          <p:spPr>
            <a:xfrm>
              <a:off x="9019048" y="2040831"/>
              <a:ext cx="288000"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66" name="delta DevCo 2017"/>
          <p:cNvGrpSpPr/>
          <p:nvPr/>
        </p:nvGrpSpPr>
        <p:grpSpPr>
          <a:xfrm>
            <a:off x="4914669" y="3100805"/>
            <a:ext cx="3519645" cy="355364"/>
            <a:chOff x="4918079" y="2040831"/>
            <a:chExt cx="3519645" cy="355364"/>
          </a:xfrm>
        </p:grpSpPr>
        <p:sp>
          <p:nvSpPr>
            <p:cNvPr id="70" name="Oval 69"/>
            <p:cNvSpPr/>
            <p:nvPr/>
          </p:nvSpPr>
          <p:spPr>
            <a:xfrm>
              <a:off x="4918079" y="2108195"/>
              <a:ext cx="288001"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71" name="Oval 70"/>
            <p:cNvSpPr/>
            <p:nvPr/>
          </p:nvSpPr>
          <p:spPr>
            <a:xfrm>
              <a:off x="8149724" y="2040831"/>
              <a:ext cx="288000"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67" name="delta DevCo 2013"/>
          <p:cNvGrpSpPr/>
          <p:nvPr/>
        </p:nvGrpSpPr>
        <p:grpSpPr>
          <a:xfrm>
            <a:off x="4555248" y="3096800"/>
            <a:ext cx="4272387" cy="355364"/>
            <a:chOff x="5025891" y="2040831"/>
            <a:chExt cx="4272387" cy="355364"/>
          </a:xfrm>
        </p:grpSpPr>
        <p:sp>
          <p:nvSpPr>
            <p:cNvPr id="68" name="Oval 67"/>
            <p:cNvSpPr/>
            <p:nvPr/>
          </p:nvSpPr>
          <p:spPr>
            <a:xfrm>
              <a:off x="5025891" y="2108195"/>
              <a:ext cx="288001"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69" name="Oval 68"/>
            <p:cNvSpPr/>
            <p:nvPr/>
          </p:nvSpPr>
          <p:spPr>
            <a:xfrm>
              <a:off x="9010278" y="2040831"/>
              <a:ext cx="288000"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sp>
        <p:nvSpPr>
          <p:cNvPr id="18" name="FTT"/>
          <p:cNvSpPr/>
          <p:nvPr/>
        </p:nvSpPr>
        <p:spPr>
          <a:xfrm>
            <a:off x="23077" y="1929197"/>
            <a:ext cx="9458841" cy="4049317"/>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35792 w 8343900"/>
              <a:gd name="connsiteY2" fmla="*/ 771350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84962 w 8343900"/>
              <a:gd name="connsiteY3" fmla="*/ 167628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50195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1298300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131603 w 8475503"/>
              <a:gd name="connsiteY8" fmla="*/ 3661897 h 3693315"/>
              <a:gd name="connsiteX9" fmla="*/ 0 w 8475503"/>
              <a:gd name="connsiteY9" fmla="*/ 0 h 3693315"/>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221446 w 8475503"/>
              <a:gd name="connsiteY0" fmla="*/ 143254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45554 w 8475503"/>
              <a:gd name="connsiteY1" fmla="*/ 2225196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62063 w 8475503"/>
              <a:gd name="connsiteY0" fmla="*/ 1778078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62063 w 8475503"/>
              <a:gd name="connsiteY4" fmla="*/ 1778078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8051 w 8471491"/>
              <a:gd name="connsiteY0" fmla="*/ 1753939 h 3669176"/>
              <a:gd name="connsiteX1" fmla="*/ 54561 w 8471491"/>
              <a:gd name="connsiteY1" fmla="*/ 2291727 h 3669176"/>
              <a:gd name="connsiteX2" fmla="*/ 8160507 w 8471491"/>
              <a:gd name="connsiteY2" fmla="*/ 2304420 h 3669176"/>
              <a:gd name="connsiteX3" fmla="*/ 8199395 w 8471491"/>
              <a:gd name="connsiteY3" fmla="*/ 1759584 h 3669176"/>
              <a:gd name="connsiteX4" fmla="*/ 58051 w 8471491"/>
              <a:gd name="connsiteY4" fmla="*/ 1753939 h 3669176"/>
              <a:gd name="connsiteX5" fmla="*/ 9007 w 8471491"/>
              <a:gd name="connsiteY5" fmla="*/ 0 h 3669176"/>
              <a:gd name="connsiteX6" fmla="*/ 8471491 w 8471491"/>
              <a:gd name="connsiteY6" fmla="*/ 6078 h 3669176"/>
              <a:gd name="connsiteX7" fmla="*/ 8459123 w 8471491"/>
              <a:gd name="connsiteY7" fmla="*/ 3669176 h 3669176"/>
              <a:gd name="connsiteX8" fmla="*/ 114 w 8471491"/>
              <a:gd name="connsiteY8" fmla="*/ 3660093 h 3669176"/>
              <a:gd name="connsiteX9" fmla="*/ 9007 w 8471491"/>
              <a:gd name="connsiteY9" fmla="*/ 0 h 3669176"/>
              <a:gd name="connsiteX0" fmla="*/ 58051 w 8484510"/>
              <a:gd name="connsiteY0" fmla="*/ 1753939 h 3669176"/>
              <a:gd name="connsiteX1" fmla="*/ 54561 w 8484510"/>
              <a:gd name="connsiteY1" fmla="*/ 2291727 h 3669176"/>
              <a:gd name="connsiteX2" fmla="*/ 8160507 w 8484510"/>
              <a:gd name="connsiteY2" fmla="*/ 2304420 h 3669176"/>
              <a:gd name="connsiteX3" fmla="*/ 8199395 w 8484510"/>
              <a:gd name="connsiteY3" fmla="*/ 1759584 h 3669176"/>
              <a:gd name="connsiteX4" fmla="*/ 58051 w 8484510"/>
              <a:gd name="connsiteY4" fmla="*/ 175393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58051 w 8484510"/>
              <a:gd name="connsiteY0" fmla="*/ 1753939 h 3669176"/>
              <a:gd name="connsiteX1" fmla="*/ 93619 w 8484510"/>
              <a:gd name="connsiteY1" fmla="*/ 3488533 h 3669176"/>
              <a:gd name="connsiteX2" fmla="*/ 8160507 w 8484510"/>
              <a:gd name="connsiteY2" fmla="*/ 2304420 h 3669176"/>
              <a:gd name="connsiteX3" fmla="*/ 8199395 w 8484510"/>
              <a:gd name="connsiteY3" fmla="*/ 1759584 h 3669176"/>
              <a:gd name="connsiteX4" fmla="*/ 58051 w 8484510"/>
              <a:gd name="connsiteY4" fmla="*/ 175393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58051 w 8484510"/>
              <a:gd name="connsiteY0" fmla="*/ 1753939 h 3669176"/>
              <a:gd name="connsiteX1" fmla="*/ 93619 w 8484510"/>
              <a:gd name="connsiteY1" fmla="*/ 3488533 h 3669176"/>
              <a:gd name="connsiteX2" fmla="*/ 8147488 w 8484510"/>
              <a:gd name="connsiteY2" fmla="*/ 3396013 h 3669176"/>
              <a:gd name="connsiteX3" fmla="*/ 8199395 w 8484510"/>
              <a:gd name="connsiteY3" fmla="*/ 1759584 h 3669176"/>
              <a:gd name="connsiteX4" fmla="*/ 58051 w 8484510"/>
              <a:gd name="connsiteY4" fmla="*/ 175393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58051 w 8484510"/>
              <a:gd name="connsiteY0" fmla="*/ 1753939 h 3669176"/>
              <a:gd name="connsiteX1" fmla="*/ 80600 w 8484510"/>
              <a:gd name="connsiteY1" fmla="*/ 3435927 h 3669176"/>
              <a:gd name="connsiteX2" fmla="*/ 8147488 w 8484510"/>
              <a:gd name="connsiteY2" fmla="*/ 3396013 h 3669176"/>
              <a:gd name="connsiteX3" fmla="*/ 8199395 w 8484510"/>
              <a:gd name="connsiteY3" fmla="*/ 1759584 h 3669176"/>
              <a:gd name="connsiteX4" fmla="*/ 58051 w 8484510"/>
              <a:gd name="connsiteY4" fmla="*/ 175393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3042807 h 3669176"/>
              <a:gd name="connsiteX1" fmla="*/ 80600 w 8484510"/>
              <a:gd name="connsiteY1" fmla="*/ 3435927 h 3669176"/>
              <a:gd name="connsiteX2" fmla="*/ 8147488 w 8484510"/>
              <a:gd name="connsiteY2" fmla="*/ 3396013 h 3669176"/>
              <a:gd name="connsiteX3" fmla="*/ 8199395 w 8484510"/>
              <a:gd name="connsiteY3" fmla="*/ 1759584 h 3669176"/>
              <a:gd name="connsiteX4" fmla="*/ 84089 w 8484510"/>
              <a:gd name="connsiteY4" fmla="*/ 3042807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3042807 h 3669176"/>
              <a:gd name="connsiteX1" fmla="*/ 80600 w 8484510"/>
              <a:gd name="connsiteY1" fmla="*/ 3435927 h 3669176"/>
              <a:gd name="connsiteX2" fmla="*/ 8147488 w 8484510"/>
              <a:gd name="connsiteY2" fmla="*/ 3396013 h 3669176"/>
              <a:gd name="connsiteX3" fmla="*/ 8134299 w 8484510"/>
              <a:gd name="connsiteY3" fmla="*/ 2995845 h 3669176"/>
              <a:gd name="connsiteX4" fmla="*/ 84089 w 8484510"/>
              <a:gd name="connsiteY4" fmla="*/ 3042807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3042807 h 3669176"/>
              <a:gd name="connsiteX1" fmla="*/ 80600 w 8484510"/>
              <a:gd name="connsiteY1" fmla="*/ 3435927 h 3669176"/>
              <a:gd name="connsiteX2" fmla="*/ 8147488 w 8484510"/>
              <a:gd name="connsiteY2" fmla="*/ 3396013 h 3669176"/>
              <a:gd name="connsiteX3" fmla="*/ 8134299 w 8484510"/>
              <a:gd name="connsiteY3" fmla="*/ 3041876 h 3669176"/>
              <a:gd name="connsiteX4" fmla="*/ 84089 w 8484510"/>
              <a:gd name="connsiteY4" fmla="*/ 3042807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118264 w 8484510"/>
              <a:gd name="connsiteY0" fmla="*/ 3088838 h 3669176"/>
              <a:gd name="connsiteX1" fmla="*/ 80600 w 8484510"/>
              <a:gd name="connsiteY1" fmla="*/ 3435927 h 3669176"/>
              <a:gd name="connsiteX2" fmla="*/ 8147488 w 8484510"/>
              <a:gd name="connsiteY2" fmla="*/ 3396013 h 3669176"/>
              <a:gd name="connsiteX3" fmla="*/ 8134299 w 8484510"/>
              <a:gd name="connsiteY3" fmla="*/ 3041876 h 3669176"/>
              <a:gd name="connsiteX4" fmla="*/ 118264 w 8484510"/>
              <a:gd name="connsiteY4" fmla="*/ 308883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118264 w 8484510"/>
              <a:gd name="connsiteY0" fmla="*/ 3088838 h 3669176"/>
              <a:gd name="connsiteX1" fmla="*/ 80600 w 8484510"/>
              <a:gd name="connsiteY1" fmla="*/ 3435927 h 3669176"/>
              <a:gd name="connsiteX2" fmla="*/ 8147488 w 8484510"/>
              <a:gd name="connsiteY2" fmla="*/ 3396013 h 3669176"/>
              <a:gd name="connsiteX3" fmla="*/ 8134299 w 8484510"/>
              <a:gd name="connsiteY3" fmla="*/ 3041876 h 3669176"/>
              <a:gd name="connsiteX4" fmla="*/ 118264 w 8484510"/>
              <a:gd name="connsiteY4" fmla="*/ 308883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118264 w 8484510"/>
              <a:gd name="connsiteY0" fmla="*/ 3088838 h 3669176"/>
              <a:gd name="connsiteX1" fmla="*/ 80600 w 8484510"/>
              <a:gd name="connsiteY1" fmla="*/ 3551005 h 3669176"/>
              <a:gd name="connsiteX2" fmla="*/ 8147488 w 8484510"/>
              <a:gd name="connsiteY2" fmla="*/ 3396013 h 3669176"/>
              <a:gd name="connsiteX3" fmla="*/ 8134299 w 8484510"/>
              <a:gd name="connsiteY3" fmla="*/ 3041876 h 3669176"/>
              <a:gd name="connsiteX4" fmla="*/ 118264 w 8484510"/>
              <a:gd name="connsiteY4" fmla="*/ 308883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118264 w 8484510"/>
              <a:gd name="connsiteY0" fmla="*/ 3088838 h 3669176"/>
              <a:gd name="connsiteX1" fmla="*/ 80600 w 8484510"/>
              <a:gd name="connsiteY1" fmla="*/ 3551005 h 3669176"/>
              <a:gd name="connsiteX2" fmla="*/ 8079138 w 8484510"/>
              <a:gd name="connsiteY2" fmla="*/ 3476567 h 3669176"/>
              <a:gd name="connsiteX3" fmla="*/ 8134299 w 8484510"/>
              <a:gd name="connsiteY3" fmla="*/ 3041876 h 3669176"/>
              <a:gd name="connsiteX4" fmla="*/ 118264 w 8484510"/>
              <a:gd name="connsiteY4" fmla="*/ 308883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84510" h="3669176">
                <a:moveTo>
                  <a:pt x="118264" y="3088838"/>
                </a:moveTo>
                <a:cubicBezTo>
                  <a:pt x="113715" y="3820043"/>
                  <a:pt x="85149" y="2819800"/>
                  <a:pt x="80600" y="3551005"/>
                </a:cubicBezTo>
                <a:lnTo>
                  <a:pt x="8079138" y="3476567"/>
                </a:lnTo>
                <a:cubicBezTo>
                  <a:pt x="8080512" y="3401890"/>
                  <a:pt x="8132925" y="3116553"/>
                  <a:pt x="8134299" y="3041876"/>
                </a:cubicBezTo>
                <a:cubicBezTo>
                  <a:pt x="5462287" y="3057530"/>
                  <a:pt x="2835844" y="3130723"/>
                  <a:pt x="118264" y="3088838"/>
                </a:cubicBezTo>
                <a:close/>
                <a:moveTo>
                  <a:pt x="9007" y="0"/>
                </a:moveTo>
                <a:lnTo>
                  <a:pt x="8484510" y="42286"/>
                </a:lnTo>
                <a:cubicBezTo>
                  <a:pt x="8480387" y="1263319"/>
                  <a:pt x="8463246" y="2448143"/>
                  <a:pt x="8459123" y="3669176"/>
                </a:cubicBezTo>
                <a:lnTo>
                  <a:pt x="114" y="3660093"/>
                </a:lnTo>
                <a:cubicBezTo>
                  <a:pt x="-1261" y="2432016"/>
                  <a:pt x="10382" y="1228077"/>
                  <a:pt x="9007"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19" name="vliegtuigtaks"/>
          <p:cNvSpPr/>
          <p:nvPr/>
        </p:nvSpPr>
        <p:spPr>
          <a:xfrm>
            <a:off x="23077" y="1929197"/>
            <a:ext cx="9458841" cy="4049317"/>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35792 w 8343900"/>
              <a:gd name="connsiteY2" fmla="*/ 771350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84962 w 8343900"/>
              <a:gd name="connsiteY3" fmla="*/ 167628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50195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1298300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131603 w 8475503"/>
              <a:gd name="connsiteY8" fmla="*/ 3661897 h 3693315"/>
              <a:gd name="connsiteX9" fmla="*/ 0 w 8475503"/>
              <a:gd name="connsiteY9" fmla="*/ 0 h 3693315"/>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221446 w 8475503"/>
              <a:gd name="connsiteY0" fmla="*/ 143254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45554 w 8475503"/>
              <a:gd name="connsiteY1" fmla="*/ 2225196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62063 w 8475503"/>
              <a:gd name="connsiteY0" fmla="*/ 1778078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62063 w 8475503"/>
              <a:gd name="connsiteY4" fmla="*/ 1778078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8051 w 8471491"/>
              <a:gd name="connsiteY0" fmla="*/ 1753939 h 3669176"/>
              <a:gd name="connsiteX1" fmla="*/ 54561 w 8471491"/>
              <a:gd name="connsiteY1" fmla="*/ 2291727 h 3669176"/>
              <a:gd name="connsiteX2" fmla="*/ 8160507 w 8471491"/>
              <a:gd name="connsiteY2" fmla="*/ 2304420 h 3669176"/>
              <a:gd name="connsiteX3" fmla="*/ 8199395 w 8471491"/>
              <a:gd name="connsiteY3" fmla="*/ 1759584 h 3669176"/>
              <a:gd name="connsiteX4" fmla="*/ 58051 w 8471491"/>
              <a:gd name="connsiteY4" fmla="*/ 1753939 h 3669176"/>
              <a:gd name="connsiteX5" fmla="*/ 9007 w 8471491"/>
              <a:gd name="connsiteY5" fmla="*/ 0 h 3669176"/>
              <a:gd name="connsiteX6" fmla="*/ 8471491 w 8471491"/>
              <a:gd name="connsiteY6" fmla="*/ 6078 h 3669176"/>
              <a:gd name="connsiteX7" fmla="*/ 8459123 w 8471491"/>
              <a:gd name="connsiteY7" fmla="*/ 3669176 h 3669176"/>
              <a:gd name="connsiteX8" fmla="*/ 114 w 8471491"/>
              <a:gd name="connsiteY8" fmla="*/ 3660093 h 3669176"/>
              <a:gd name="connsiteX9" fmla="*/ 9007 w 8471491"/>
              <a:gd name="connsiteY9" fmla="*/ 0 h 3669176"/>
              <a:gd name="connsiteX0" fmla="*/ 58051 w 8484510"/>
              <a:gd name="connsiteY0" fmla="*/ 1753939 h 3669176"/>
              <a:gd name="connsiteX1" fmla="*/ 54561 w 8484510"/>
              <a:gd name="connsiteY1" fmla="*/ 2291727 h 3669176"/>
              <a:gd name="connsiteX2" fmla="*/ 8160507 w 8484510"/>
              <a:gd name="connsiteY2" fmla="*/ 2304420 h 3669176"/>
              <a:gd name="connsiteX3" fmla="*/ 8199395 w 8484510"/>
              <a:gd name="connsiteY3" fmla="*/ 1759584 h 3669176"/>
              <a:gd name="connsiteX4" fmla="*/ 58051 w 8484510"/>
              <a:gd name="connsiteY4" fmla="*/ 175393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54561 w 8484510"/>
              <a:gd name="connsiteY1" fmla="*/ 2291727 h 3669176"/>
              <a:gd name="connsiteX2" fmla="*/ 8160507 w 8484510"/>
              <a:gd name="connsiteY2" fmla="*/ 2304420 h 3669176"/>
              <a:gd name="connsiteX3" fmla="*/ 8199395 w 8484510"/>
              <a:gd name="connsiteY3" fmla="*/ 1759584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54561 w 8484510"/>
              <a:gd name="connsiteY1" fmla="*/ 2291727 h 3669176"/>
              <a:gd name="connsiteX2" fmla="*/ 8160507 w 8484510"/>
              <a:gd name="connsiteY2" fmla="*/ 2304420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54561 w 8484510"/>
              <a:gd name="connsiteY1" fmla="*/ 2291727 h 3669176"/>
              <a:gd name="connsiteX2" fmla="*/ 8108431 w 8484510"/>
              <a:gd name="connsiteY2" fmla="*/ 857731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67581 w 8484510"/>
              <a:gd name="connsiteY1" fmla="*/ 923948 h 3669176"/>
              <a:gd name="connsiteX2" fmla="*/ 8108431 w 8484510"/>
              <a:gd name="connsiteY2" fmla="*/ 857731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67581 w 8484510"/>
              <a:gd name="connsiteY1" fmla="*/ 923948 h 3669176"/>
              <a:gd name="connsiteX2" fmla="*/ 8108431 w 8484510"/>
              <a:gd name="connsiteY2" fmla="*/ 884034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67581 w 8484510"/>
              <a:gd name="connsiteY1" fmla="*/ 923948 h 3669176"/>
              <a:gd name="connsiteX2" fmla="*/ 8108431 w 8484510"/>
              <a:gd name="connsiteY2" fmla="*/ 884034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67581 w 8484510"/>
              <a:gd name="connsiteY1" fmla="*/ 923948 h 3669176"/>
              <a:gd name="connsiteX2" fmla="*/ 8134469 w 8484510"/>
              <a:gd name="connsiteY2" fmla="*/ 923489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67581 w 8484510"/>
              <a:gd name="connsiteY1" fmla="*/ 923948 h 3669176"/>
              <a:gd name="connsiteX2" fmla="*/ 8111686 w 8484510"/>
              <a:gd name="connsiteY2" fmla="*/ 934997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67581 w 8484510"/>
              <a:gd name="connsiteY1" fmla="*/ 923948 h 3669176"/>
              <a:gd name="connsiteX2" fmla="*/ 8111686 w 8484510"/>
              <a:gd name="connsiteY2" fmla="*/ 934997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101757 w 8484510"/>
              <a:gd name="connsiteY1" fmla="*/ 981487 h 3669176"/>
              <a:gd name="connsiteX2" fmla="*/ 8111686 w 8484510"/>
              <a:gd name="connsiteY2" fmla="*/ 934997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101757 w 8484510"/>
              <a:gd name="connsiteY1" fmla="*/ 981487 h 3669176"/>
              <a:gd name="connsiteX2" fmla="*/ 8111686 w 8484510"/>
              <a:gd name="connsiteY2" fmla="*/ 934997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101757 w 8484510"/>
              <a:gd name="connsiteY1" fmla="*/ 981487 h 3669176"/>
              <a:gd name="connsiteX2" fmla="*/ 8111686 w 8484510"/>
              <a:gd name="connsiteY2" fmla="*/ 934997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101757 w 8484510"/>
              <a:gd name="connsiteY1" fmla="*/ 981487 h 3669176"/>
              <a:gd name="connsiteX2" fmla="*/ 8111686 w 8484510"/>
              <a:gd name="connsiteY2" fmla="*/ 934997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101757 w 8484510"/>
              <a:gd name="connsiteY1" fmla="*/ 981487 h 3669176"/>
              <a:gd name="connsiteX2" fmla="*/ 8111686 w 8484510"/>
              <a:gd name="connsiteY2" fmla="*/ 934997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84510" h="3669176">
                <a:moveTo>
                  <a:pt x="71070" y="451919"/>
                </a:moveTo>
                <a:cubicBezTo>
                  <a:pt x="66521" y="1183124"/>
                  <a:pt x="106306" y="250282"/>
                  <a:pt x="101757" y="981487"/>
                </a:cubicBezTo>
                <a:cubicBezTo>
                  <a:pt x="2783125" y="1104083"/>
                  <a:pt x="4655676" y="881448"/>
                  <a:pt x="8111686" y="934997"/>
                </a:cubicBezTo>
                <a:cubicBezTo>
                  <a:pt x="8113060" y="860320"/>
                  <a:pt x="8106886" y="584848"/>
                  <a:pt x="8108260" y="510171"/>
                </a:cubicBezTo>
                <a:lnTo>
                  <a:pt x="71070" y="451919"/>
                </a:lnTo>
                <a:close/>
                <a:moveTo>
                  <a:pt x="9007" y="0"/>
                </a:moveTo>
                <a:lnTo>
                  <a:pt x="8484510" y="42286"/>
                </a:lnTo>
                <a:cubicBezTo>
                  <a:pt x="8480387" y="1263319"/>
                  <a:pt x="8463246" y="2448143"/>
                  <a:pt x="8459123" y="3669176"/>
                </a:cubicBezTo>
                <a:lnTo>
                  <a:pt x="114" y="3660093"/>
                </a:lnTo>
                <a:cubicBezTo>
                  <a:pt x="-1261" y="2432016"/>
                  <a:pt x="10382" y="1228077"/>
                  <a:pt x="9007"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20" name="DevCo"/>
          <p:cNvSpPr/>
          <p:nvPr/>
        </p:nvSpPr>
        <p:spPr>
          <a:xfrm>
            <a:off x="23077" y="1929197"/>
            <a:ext cx="9458841" cy="4049317"/>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35792 w 8343900"/>
              <a:gd name="connsiteY2" fmla="*/ 771350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84962 w 8343900"/>
              <a:gd name="connsiteY3" fmla="*/ 167628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50195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1298300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131603 w 8475503"/>
              <a:gd name="connsiteY8" fmla="*/ 3661897 h 3693315"/>
              <a:gd name="connsiteX9" fmla="*/ 0 w 8475503"/>
              <a:gd name="connsiteY9" fmla="*/ 0 h 3693315"/>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221446 w 8475503"/>
              <a:gd name="connsiteY0" fmla="*/ 143254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45554 w 8475503"/>
              <a:gd name="connsiteY1" fmla="*/ 2225196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62063 w 8475503"/>
              <a:gd name="connsiteY0" fmla="*/ 1778078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62063 w 8475503"/>
              <a:gd name="connsiteY4" fmla="*/ 1778078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8051 w 8471491"/>
              <a:gd name="connsiteY0" fmla="*/ 1753939 h 3669176"/>
              <a:gd name="connsiteX1" fmla="*/ 54561 w 8471491"/>
              <a:gd name="connsiteY1" fmla="*/ 2291727 h 3669176"/>
              <a:gd name="connsiteX2" fmla="*/ 8160507 w 8471491"/>
              <a:gd name="connsiteY2" fmla="*/ 2304420 h 3669176"/>
              <a:gd name="connsiteX3" fmla="*/ 8199395 w 8471491"/>
              <a:gd name="connsiteY3" fmla="*/ 1759584 h 3669176"/>
              <a:gd name="connsiteX4" fmla="*/ 58051 w 8471491"/>
              <a:gd name="connsiteY4" fmla="*/ 1753939 h 3669176"/>
              <a:gd name="connsiteX5" fmla="*/ 9007 w 8471491"/>
              <a:gd name="connsiteY5" fmla="*/ 0 h 3669176"/>
              <a:gd name="connsiteX6" fmla="*/ 8471491 w 8471491"/>
              <a:gd name="connsiteY6" fmla="*/ 6078 h 3669176"/>
              <a:gd name="connsiteX7" fmla="*/ 8459123 w 8471491"/>
              <a:gd name="connsiteY7" fmla="*/ 3669176 h 3669176"/>
              <a:gd name="connsiteX8" fmla="*/ 114 w 8471491"/>
              <a:gd name="connsiteY8" fmla="*/ 3660093 h 3669176"/>
              <a:gd name="connsiteX9" fmla="*/ 9007 w 8471491"/>
              <a:gd name="connsiteY9" fmla="*/ 0 h 3669176"/>
              <a:gd name="connsiteX0" fmla="*/ 58051 w 8484510"/>
              <a:gd name="connsiteY0" fmla="*/ 1753939 h 3669176"/>
              <a:gd name="connsiteX1" fmla="*/ 54561 w 8484510"/>
              <a:gd name="connsiteY1" fmla="*/ 2291727 h 3669176"/>
              <a:gd name="connsiteX2" fmla="*/ 8160507 w 8484510"/>
              <a:gd name="connsiteY2" fmla="*/ 2304420 h 3669176"/>
              <a:gd name="connsiteX3" fmla="*/ 8199395 w 8484510"/>
              <a:gd name="connsiteY3" fmla="*/ 1759584 h 3669176"/>
              <a:gd name="connsiteX4" fmla="*/ 58051 w 8484510"/>
              <a:gd name="connsiteY4" fmla="*/ 175393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925381 h 3669176"/>
              <a:gd name="connsiteX1" fmla="*/ 54561 w 8484510"/>
              <a:gd name="connsiteY1" fmla="*/ 2291727 h 3669176"/>
              <a:gd name="connsiteX2" fmla="*/ 8160507 w 8484510"/>
              <a:gd name="connsiteY2" fmla="*/ 2304420 h 3669176"/>
              <a:gd name="connsiteX3" fmla="*/ 8199395 w 8484510"/>
              <a:gd name="connsiteY3" fmla="*/ 1759584 h 3669176"/>
              <a:gd name="connsiteX4" fmla="*/ 84089 w 8484510"/>
              <a:gd name="connsiteY4" fmla="*/ 92538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925381 h 3669176"/>
              <a:gd name="connsiteX1" fmla="*/ 54561 w 8484510"/>
              <a:gd name="connsiteY1" fmla="*/ 2291727 h 3669176"/>
              <a:gd name="connsiteX2" fmla="*/ 8160507 w 8484510"/>
              <a:gd name="connsiteY2" fmla="*/ 2304420 h 3669176"/>
              <a:gd name="connsiteX3" fmla="*/ 8108260 w 8484510"/>
              <a:gd name="connsiteY3" fmla="*/ 931026 h 3669176"/>
              <a:gd name="connsiteX4" fmla="*/ 84089 w 8484510"/>
              <a:gd name="connsiteY4" fmla="*/ 92538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925381 h 3669176"/>
              <a:gd name="connsiteX1" fmla="*/ 54561 w 8484510"/>
              <a:gd name="connsiteY1" fmla="*/ 2291727 h 3669176"/>
              <a:gd name="connsiteX2" fmla="*/ 8121450 w 8484510"/>
              <a:gd name="connsiteY2" fmla="*/ 1344345 h 3669176"/>
              <a:gd name="connsiteX3" fmla="*/ 8108260 w 8484510"/>
              <a:gd name="connsiteY3" fmla="*/ 931026 h 3669176"/>
              <a:gd name="connsiteX4" fmla="*/ 84089 w 8484510"/>
              <a:gd name="connsiteY4" fmla="*/ 92538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925381 h 3669176"/>
              <a:gd name="connsiteX1" fmla="*/ 80600 w 8484510"/>
              <a:gd name="connsiteY1" fmla="*/ 1305348 h 3669176"/>
              <a:gd name="connsiteX2" fmla="*/ 8121450 w 8484510"/>
              <a:gd name="connsiteY2" fmla="*/ 1344345 h 3669176"/>
              <a:gd name="connsiteX3" fmla="*/ 8108260 w 8484510"/>
              <a:gd name="connsiteY3" fmla="*/ 931026 h 3669176"/>
              <a:gd name="connsiteX4" fmla="*/ 84089 w 8484510"/>
              <a:gd name="connsiteY4" fmla="*/ 92538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925381 h 3669176"/>
              <a:gd name="connsiteX1" fmla="*/ 54561 w 8484510"/>
              <a:gd name="connsiteY1" fmla="*/ 1450017 h 3669176"/>
              <a:gd name="connsiteX2" fmla="*/ 8121450 w 8484510"/>
              <a:gd name="connsiteY2" fmla="*/ 1344345 h 3669176"/>
              <a:gd name="connsiteX3" fmla="*/ 8108260 w 8484510"/>
              <a:gd name="connsiteY3" fmla="*/ 931026 h 3669176"/>
              <a:gd name="connsiteX4" fmla="*/ 84089 w 8484510"/>
              <a:gd name="connsiteY4" fmla="*/ 92538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925381 h 3669176"/>
              <a:gd name="connsiteX1" fmla="*/ 54561 w 8484510"/>
              <a:gd name="connsiteY1" fmla="*/ 1450017 h 3669176"/>
              <a:gd name="connsiteX2" fmla="*/ 8056354 w 8484510"/>
              <a:gd name="connsiteY2" fmla="*/ 1423255 h 3669176"/>
              <a:gd name="connsiteX3" fmla="*/ 8108260 w 8484510"/>
              <a:gd name="connsiteY3" fmla="*/ 931026 h 3669176"/>
              <a:gd name="connsiteX4" fmla="*/ 84089 w 8484510"/>
              <a:gd name="connsiteY4" fmla="*/ 92538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925381 h 3669176"/>
              <a:gd name="connsiteX1" fmla="*/ 54561 w 8484510"/>
              <a:gd name="connsiteY1" fmla="*/ 1450017 h 3669176"/>
              <a:gd name="connsiteX2" fmla="*/ 8056354 w 8484510"/>
              <a:gd name="connsiteY2" fmla="*/ 1423255 h 3669176"/>
              <a:gd name="connsiteX3" fmla="*/ 8108260 w 8484510"/>
              <a:gd name="connsiteY3" fmla="*/ 931026 h 3669176"/>
              <a:gd name="connsiteX4" fmla="*/ 84089 w 8484510"/>
              <a:gd name="connsiteY4" fmla="*/ 92538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925381 h 3669176"/>
              <a:gd name="connsiteX1" fmla="*/ 54561 w 8484510"/>
              <a:gd name="connsiteY1" fmla="*/ 1450017 h 3669176"/>
              <a:gd name="connsiteX2" fmla="*/ 8079138 w 8484510"/>
              <a:gd name="connsiteY2" fmla="*/ 1342701 h 3669176"/>
              <a:gd name="connsiteX3" fmla="*/ 8108260 w 8484510"/>
              <a:gd name="connsiteY3" fmla="*/ 931026 h 3669176"/>
              <a:gd name="connsiteX4" fmla="*/ 84089 w 8484510"/>
              <a:gd name="connsiteY4" fmla="*/ 92538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925381 h 3669176"/>
              <a:gd name="connsiteX1" fmla="*/ 54561 w 8484510"/>
              <a:gd name="connsiteY1" fmla="*/ 1450017 h 3669176"/>
              <a:gd name="connsiteX2" fmla="*/ 8079138 w 8484510"/>
              <a:gd name="connsiteY2" fmla="*/ 1342701 h 3669176"/>
              <a:gd name="connsiteX3" fmla="*/ 8108260 w 8484510"/>
              <a:gd name="connsiteY3" fmla="*/ 931026 h 3669176"/>
              <a:gd name="connsiteX4" fmla="*/ 84089 w 8484510"/>
              <a:gd name="connsiteY4" fmla="*/ 92538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925381 h 3669176"/>
              <a:gd name="connsiteX1" fmla="*/ 54561 w 8484510"/>
              <a:gd name="connsiteY1" fmla="*/ 1450017 h 3669176"/>
              <a:gd name="connsiteX2" fmla="*/ 8079138 w 8484510"/>
              <a:gd name="connsiteY2" fmla="*/ 1342701 h 3669176"/>
              <a:gd name="connsiteX3" fmla="*/ 8108260 w 8484510"/>
              <a:gd name="connsiteY3" fmla="*/ 931026 h 3669176"/>
              <a:gd name="connsiteX4" fmla="*/ 84089 w 8484510"/>
              <a:gd name="connsiteY4" fmla="*/ 92538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925381 h 3669176"/>
              <a:gd name="connsiteX1" fmla="*/ 54561 w 8484510"/>
              <a:gd name="connsiteY1" fmla="*/ 1450017 h 3669176"/>
              <a:gd name="connsiteX2" fmla="*/ 8079138 w 8484510"/>
              <a:gd name="connsiteY2" fmla="*/ 1342701 h 3669176"/>
              <a:gd name="connsiteX3" fmla="*/ 8108260 w 8484510"/>
              <a:gd name="connsiteY3" fmla="*/ 931026 h 3669176"/>
              <a:gd name="connsiteX4" fmla="*/ 84089 w 8484510"/>
              <a:gd name="connsiteY4" fmla="*/ 92538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925381 h 3669176"/>
              <a:gd name="connsiteX1" fmla="*/ 54561 w 8484510"/>
              <a:gd name="connsiteY1" fmla="*/ 1450017 h 3669176"/>
              <a:gd name="connsiteX2" fmla="*/ 8079138 w 8484510"/>
              <a:gd name="connsiteY2" fmla="*/ 1342701 h 3669176"/>
              <a:gd name="connsiteX3" fmla="*/ 8119652 w 8484510"/>
              <a:gd name="connsiteY3" fmla="*/ 954042 h 3669176"/>
              <a:gd name="connsiteX4" fmla="*/ 84089 w 8484510"/>
              <a:gd name="connsiteY4" fmla="*/ 92538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95480 w 8484510"/>
              <a:gd name="connsiteY0" fmla="*/ 1017443 h 3669176"/>
              <a:gd name="connsiteX1" fmla="*/ 54561 w 8484510"/>
              <a:gd name="connsiteY1" fmla="*/ 1450017 h 3669176"/>
              <a:gd name="connsiteX2" fmla="*/ 8079138 w 8484510"/>
              <a:gd name="connsiteY2" fmla="*/ 1342701 h 3669176"/>
              <a:gd name="connsiteX3" fmla="*/ 8119652 w 8484510"/>
              <a:gd name="connsiteY3" fmla="*/ 954042 h 3669176"/>
              <a:gd name="connsiteX4" fmla="*/ 95480 w 8484510"/>
              <a:gd name="connsiteY4" fmla="*/ 1017443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95480 w 8484510"/>
              <a:gd name="connsiteY0" fmla="*/ 1017443 h 3669176"/>
              <a:gd name="connsiteX1" fmla="*/ 54561 w 8484510"/>
              <a:gd name="connsiteY1" fmla="*/ 1450017 h 3669176"/>
              <a:gd name="connsiteX2" fmla="*/ 8079138 w 8484510"/>
              <a:gd name="connsiteY2" fmla="*/ 1342701 h 3669176"/>
              <a:gd name="connsiteX3" fmla="*/ 8119652 w 8484510"/>
              <a:gd name="connsiteY3" fmla="*/ 954042 h 3669176"/>
              <a:gd name="connsiteX4" fmla="*/ 95480 w 8484510"/>
              <a:gd name="connsiteY4" fmla="*/ 1017443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95480 w 8484510"/>
              <a:gd name="connsiteY0" fmla="*/ 1017443 h 3669176"/>
              <a:gd name="connsiteX1" fmla="*/ 54561 w 8484510"/>
              <a:gd name="connsiteY1" fmla="*/ 1450017 h 3669176"/>
              <a:gd name="connsiteX2" fmla="*/ 8079138 w 8484510"/>
              <a:gd name="connsiteY2" fmla="*/ 1342701 h 3669176"/>
              <a:gd name="connsiteX3" fmla="*/ 8119652 w 8484510"/>
              <a:gd name="connsiteY3" fmla="*/ 954042 h 3669176"/>
              <a:gd name="connsiteX4" fmla="*/ 95480 w 8484510"/>
              <a:gd name="connsiteY4" fmla="*/ 1017443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95480 w 8484510"/>
              <a:gd name="connsiteY0" fmla="*/ 1017443 h 3669176"/>
              <a:gd name="connsiteX1" fmla="*/ 54561 w 8484510"/>
              <a:gd name="connsiteY1" fmla="*/ 1450017 h 3669176"/>
              <a:gd name="connsiteX2" fmla="*/ 8079138 w 8484510"/>
              <a:gd name="connsiteY2" fmla="*/ 1342701 h 3669176"/>
              <a:gd name="connsiteX3" fmla="*/ 8119652 w 8484510"/>
              <a:gd name="connsiteY3" fmla="*/ 954042 h 3669176"/>
              <a:gd name="connsiteX4" fmla="*/ 95480 w 8484510"/>
              <a:gd name="connsiteY4" fmla="*/ 1017443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95480 w 8484510"/>
              <a:gd name="connsiteY0" fmla="*/ 1017443 h 3669176"/>
              <a:gd name="connsiteX1" fmla="*/ 54561 w 8484510"/>
              <a:gd name="connsiteY1" fmla="*/ 1450017 h 3669176"/>
              <a:gd name="connsiteX2" fmla="*/ 8079138 w 8484510"/>
              <a:gd name="connsiteY2" fmla="*/ 1308178 h 3669176"/>
              <a:gd name="connsiteX3" fmla="*/ 8119652 w 8484510"/>
              <a:gd name="connsiteY3" fmla="*/ 954042 h 3669176"/>
              <a:gd name="connsiteX4" fmla="*/ 95480 w 8484510"/>
              <a:gd name="connsiteY4" fmla="*/ 1017443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95480 w 8484510"/>
              <a:gd name="connsiteY0" fmla="*/ 1017443 h 3669176"/>
              <a:gd name="connsiteX1" fmla="*/ 54561 w 8484510"/>
              <a:gd name="connsiteY1" fmla="*/ 1450017 h 3669176"/>
              <a:gd name="connsiteX2" fmla="*/ 8079138 w 8484510"/>
              <a:gd name="connsiteY2" fmla="*/ 1308178 h 3669176"/>
              <a:gd name="connsiteX3" fmla="*/ 8119652 w 8484510"/>
              <a:gd name="connsiteY3" fmla="*/ 954042 h 3669176"/>
              <a:gd name="connsiteX4" fmla="*/ 95480 w 8484510"/>
              <a:gd name="connsiteY4" fmla="*/ 1017443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95480 w 8484510"/>
              <a:gd name="connsiteY0" fmla="*/ 1017443 h 3669176"/>
              <a:gd name="connsiteX1" fmla="*/ 54561 w 8484510"/>
              <a:gd name="connsiteY1" fmla="*/ 1450017 h 3669176"/>
              <a:gd name="connsiteX2" fmla="*/ 8079138 w 8484510"/>
              <a:gd name="connsiteY2" fmla="*/ 1308178 h 3669176"/>
              <a:gd name="connsiteX3" fmla="*/ 8119652 w 8484510"/>
              <a:gd name="connsiteY3" fmla="*/ 954042 h 3669176"/>
              <a:gd name="connsiteX4" fmla="*/ 95480 w 8484510"/>
              <a:gd name="connsiteY4" fmla="*/ 1017443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95480 w 8484510"/>
              <a:gd name="connsiteY0" fmla="*/ 1017443 h 3669176"/>
              <a:gd name="connsiteX1" fmla="*/ 54561 w 8484510"/>
              <a:gd name="connsiteY1" fmla="*/ 1450017 h 3669176"/>
              <a:gd name="connsiteX2" fmla="*/ 8113314 w 8484510"/>
              <a:gd name="connsiteY2" fmla="*/ 1365716 h 3669176"/>
              <a:gd name="connsiteX3" fmla="*/ 8119652 w 8484510"/>
              <a:gd name="connsiteY3" fmla="*/ 954042 h 3669176"/>
              <a:gd name="connsiteX4" fmla="*/ 95480 w 8484510"/>
              <a:gd name="connsiteY4" fmla="*/ 1017443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95480 w 8484510"/>
              <a:gd name="connsiteY0" fmla="*/ 1017443 h 3669176"/>
              <a:gd name="connsiteX1" fmla="*/ 54561 w 8484510"/>
              <a:gd name="connsiteY1" fmla="*/ 1450017 h 3669176"/>
              <a:gd name="connsiteX2" fmla="*/ 8113314 w 8484510"/>
              <a:gd name="connsiteY2" fmla="*/ 1365716 h 3669176"/>
              <a:gd name="connsiteX3" fmla="*/ 8119652 w 8484510"/>
              <a:gd name="connsiteY3" fmla="*/ 954042 h 3669176"/>
              <a:gd name="connsiteX4" fmla="*/ 95480 w 8484510"/>
              <a:gd name="connsiteY4" fmla="*/ 1017443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84510" h="3669176">
                <a:moveTo>
                  <a:pt x="95480" y="1017443"/>
                </a:moveTo>
                <a:cubicBezTo>
                  <a:pt x="90931" y="1748648"/>
                  <a:pt x="59110" y="718812"/>
                  <a:pt x="54561" y="1450017"/>
                </a:cubicBezTo>
                <a:cubicBezTo>
                  <a:pt x="4385029" y="1671251"/>
                  <a:pt x="4500531" y="1190513"/>
                  <a:pt x="8113314" y="1365716"/>
                </a:cubicBezTo>
                <a:cubicBezTo>
                  <a:pt x="8114688" y="1291039"/>
                  <a:pt x="8118278" y="1028719"/>
                  <a:pt x="8119652" y="954042"/>
                </a:cubicBezTo>
                <a:lnTo>
                  <a:pt x="95480" y="1017443"/>
                </a:lnTo>
                <a:close/>
                <a:moveTo>
                  <a:pt x="9007" y="0"/>
                </a:moveTo>
                <a:lnTo>
                  <a:pt x="8484510" y="42286"/>
                </a:lnTo>
                <a:cubicBezTo>
                  <a:pt x="8480387" y="1263319"/>
                  <a:pt x="8463246" y="2448143"/>
                  <a:pt x="8459123" y="3669176"/>
                </a:cubicBezTo>
                <a:lnTo>
                  <a:pt x="114" y="3660093"/>
                </a:lnTo>
                <a:cubicBezTo>
                  <a:pt x="-1261" y="2432016"/>
                  <a:pt x="10382" y="1228077"/>
                  <a:pt x="9007"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21" name="Callout DevCo"/>
          <p:cNvSpPr/>
          <p:nvPr/>
        </p:nvSpPr>
        <p:spPr>
          <a:xfrm>
            <a:off x="4955301" y="3530298"/>
            <a:ext cx="1656000" cy="461665"/>
          </a:xfrm>
          <a:prstGeom prst="wedgeRectCallout">
            <a:avLst>
              <a:gd name="adj1" fmla="val -37605"/>
              <a:gd name="adj2" fmla="val -82214"/>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l-BE" sz="1000" dirty="0" smtClean="0"/>
              <a:t>Stijging met </a:t>
            </a:r>
            <a:r>
              <a:rPr lang="en-GB" sz="1400" b="1" dirty="0" smtClean="0"/>
              <a:t>9 </a:t>
            </a:r>
            <a:r>
              <a:rPr lang="nl-BE" sz="1400" b="1" dirty="0" smtClean="0"/>
              <a:t>%</a:t>
            </a:r>
            <a:endParaRPr lang="nl-BE" sz="1000" b="1" dirty="0" smtClean="0"/>
          </a:p>
          <a:p>
            <a:pPr algn="ctr"/>
            <a:r>
              <a:rPr lang="nl-BE" sz="1000" dirty="0" smtClean="0"/>
              <a:t>(</a:t>
            </a:r>
            <a:r>
              <a:rPr lang="en-GB" sz="1000" dirty="0" smtClean="0"/>
              <a:t>30 </a:t>
            </a:r>
            <a:r>
              <a:rPr lang="nl-BE" sz="1000" dirty="0" smtClean="0"/>
              <a:t>% in relatieve termen) </a:t>
            </a:r>
          </a:p>
        </p:txBody>
      </p:sp>
      <p:sp>
        <p:nvSpPr>
          <p:cNvPr id="22" name="Callout vliegtuigtaks"/>
          <p:cNvSpPr/>
          <p:nvPr/>
        </p:nvSpPr>
        <p:spPr>
          <a:xfrm>
            <a:off x="4955301" y="2034257"/>
            <a:ext cx="1656000" cy="430887"/>
          </a:xfrm>
          <a:prstGeom prst="wedgeRectCallout">
            <a:avLst>
              <a:gd name="adj1" fmla="val -40171"/>
              <a:gd name="adj2" fmla="val 82841"/>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l-BE" sz="1000" dirty="0" smtClean="0"/>
              <a:t>Stijging met </a:t>
            </a:r>
            <a:r>
              <a:rPr lang="en-GB" sz="1200" b="1" dirty="0" smtClean="0"/>
              <a:t>11 </a:t>
            </a:r>
            <a:r>
              <a:rPr lang="nl-BE" sz="1200" b="1" dirty="0" smtClean="0"/>
              <a:t>%</a:t>
            </a:r>
            <a:endParaRPr lang="nl-BE" sz="1000" b="1" dirty="0" smtClean="0"/>
          </a:p>
          <a:p>
            <a:pPr algn="ctr"/>
            <a:r>
              <a:rPr lang="nl-BE" sz="1000" dirty="0" smtClean="0"/>
              <a:t>(</a:t>
            </a:r>
            <a:r>
              <a:rPr lang="en-GB" sz="1000" dirty="0" smtClean="0"/>
              <a:t>36,7</a:t>
            </a:r>
            <a:r>
              <a:rPr lang="nl-BE" sz="1000" dirty="0" smtClean="0"/>
              <a:t>% in relatieve termen) </a:t>
            </a:r>
          </a:p>
        </p:txBody>
      </p:sp>
      <p:sp>
        <p:nvSpPr>
          <p:cNvPr id="24" name="Callout FTT"/>
          <p:cNvSpPr/>
          <p:nvPr/>
        </p:nvSpPr>
        <p:spPr>
          <a:xfrm>
            <a:off x="4955301" y="4864047"/>
            <a:ext cx="1656000" cy="430887"/>
          </a:xfrm>
          <a:prstGeom prst="wedgeRectCallout">
            <a:avLst>
              <a:gd name="adj1" fmla="val -40171"/>
              <a:gd name="adj2" fmla="val 82841"/>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l-BE" sz="1000" dirty="0" smtClean="0"/>
              <a:t>Stijging </a:t>
            </a:r>
            <a:r>
              <a:rPr lang="nl-BE" sz="1000" dirty="0"/>
              <a:t>met </a:t>
            </a:r>
            <a:r>
              <a:rPr lang="nl-BE" sz="1200" b="1" dirty="0" smtClean="0"/>
              <a:t>5 %</a:t>
            </a:r>
            <a:endParaRPr lang="nl-BE" sz="1000" b="1" dirty="0" smtClean="0"/>
          </a:p>
          <a:p>
            <a:pPr algn="ctr"/>
            <a:r>
              <a:rPr lang="nl-BE" sz="1000" dirty="0" smtClean="0"/>
              <a:t>(17,2 % in relatieve termen) </a:t>
            </a:r>
          </a:p>
        </p:txBody>
      </p:sp>
    </p:spTree>
    <p:extLst>
      <p:ext uri="{BB962C8B-B14F-4D97-AF65-F5344CB8AC3E}">
        <p14:creationId xmlns:p14="http://schemas.microsoft.com/office/powerpoint/2010/main" val="388954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wipe(right)">
                                      <p:cBhvr>
                                        <p:cTn id="14" dur="500"/>
                                        <p:tgtEl>
                                          <p:spTgt spid="67"/>
                                        </p:tgtEl>
                                      </p:cBhvr>
                                    </p:animEffect>
                                  </p:childTnLst>
                                </p:cTn>
                              </p:par>
                            </p:childTnLst>
                          </p:cTn>
                        </p:par>
                        <p:par>
                          <p:cTn id="15" fill="hold">
                            <p:stCondLst>
                              <p:cond delay="500"/>
                            </p:stCondLst>
                            <p:childTnLst>
                              <p:par>
                                <p:cTn id="16" presetID="22" presetClass="entr" presetSubtype="2" fill="hold" nodeType="afterEffect">
                                  <p:stCondLst>
                                    <p:cond delay="500"/>
                                  </p:stCondLst>
                                  <p:childTnLst>
                                    <p:set>
                                      <p:cBhvr>
                                        <p:cTn id="17" dur="1" fill="hold">
                                          <p:stCondLst>
                                            <p:cond delay="0"/>
                                          </p:stCondLst>
                                        </p:cTn>
                                        <p:tgtEl>
                                          <p:spTgt spid="66"/>
                                        </p:tgtEl>
                                        <p:attrNameLst>
                                          <p:attrName>style.visibility</p:attrName>
                                        </p:attrNameLst>
                                      </p:cBhvr>
                                      <p:to>
                                        <p:strVal val="visible"/>
                                      </p:to>
                                    </p:set>
                                    <p:animEffect transition="in" filter="wipe(right)">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par>
                          <p:cTn id="23" fill="hold">
                            <p:stCondLst>
                              <p:cond delay="0"/>
                            </p:stCondLst>
                            <p:childTnLst>
                              <p:par>
                                <p:cTn id="24" presetID="1" presetClass="exit" presetSubtype="0" fill="hold" grpId="1" nodeType="afterEffect">
                                  <p:stCondLst>
                                    <p:cond delay="0"/>
                                  </p:stCondLst>
                                  <p:childTnLst>
                                    <p:set>
                                      <p:cBhvr>
                                        <p:cTn id="25" dur="1" fill="hold">
                                          <p:stCondLst>
                                            <p:cond delay="0"/>
                                          </p:stCondLst>
                                        </p:cTn>
                                        <p:tgtEl>
                                          <p:spTgt spid="20"/>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25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right)">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right)">
                                      <p:cBhvr>
                                        <p:cTn id="40" dur="5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2"/>
                                        </p:tgtEl>
                                        <p:attrNameLst>
                                          <p:attrName>style.visibility</p:attrName>
                                        </p:attrNameLst>
                                      </p:cBhvr>
                                      <p:to>
                                        <p:strVal val="hidden"/>
                                      </p:to>
                                    </p:set>
                                  </p:childTnLst>
                                </p:cTn>
                              </p:par>
                            </p:childTnLst>
                          </p:cTn>
                        </p:par>
                        <p:par>
                          <p:cTn id="45" fill="hold">
                            <p:stCondLst>
                              <p:cond delay="0"/>
                            </p:stCondLst>
                            <p:childTnLst>
                              <p:par>
                                <p:cTn id="46" presetID="1" presetClass="exit" presetSubtype="0" fill="hold" grpId="1" nodeType="afterEffect">
                                  <p:stCondLst>
                                    <p:cond delay="0"/>
                                  </p:stCondLst>
                                  <p:childTnLst>
                                    <p:set>
                                      <p:cBhvr>
                                        <p:cTn id="47" dur="1" fill="hold">
                                          <p:stCondLst>
                                            <p:cond delay="0"/>
                                          </p:stCondLst>
                                        </p:cTn>
                                        <p:tgtEl>
                                          <p:spTgt spid="19"/>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250"/>
                                  </p:stCondLst>
                                  <p:childTnLst>
                                    <p:set>
                                      <p:cBhvr>
                                        <p:cTn id="52" dur="1" fill="hold">
                                          <p:stCondLst>
                                            <p:cond delay="0"/>
                                          </p:stCondLst>
                                        </p:cTn>
                                        <p:tgtEl>
                                          <p:spTgt spid="24"/>
                                        </p:tgtEl>
                                        <p:attrNameLst>
                                          <p:attrName>style.visibility</p:attrName>
                                        </p:attrNameLst>
                                      </p:cBhvr>
                                      <p:to>
                                        <p:strVal val="visible"/>
                                      </p:to>
                                    </p:set>
                                  </p:childTnLst>
                                </p:cTn>
                              </p:par>
                            </p:childTnLst>
                          </p:cTn>
                        </p:par>
                        <p:par>
                          <p:cTn id="53" fill="hold">
                            <p:stCondLst>
                              <p:cond delay="250"/>
                            </p:stCondLst>
                            <p:childTnLst>
                              <p:par>
                                <p:cTn id="54" presetID="1" presetClass="entr" presetSubtype="0" fill="hold" nodeType="afterEffect">
                                  <p:stCondLst>
                                    <p:cond delay="0"/>
                                  </p:stCondLst>
                                  <p:childTnLst>
                                    <p:set>
                                      <p:cBhvr>
                                        <p:cTn id="55"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9" grpId="1" animBg="1"/>
      <p:bldP spid="20" grpId="0" animBg="1"/>
      <p:bldP spid="20" grpId="1" animBg="1"/>
      <p:bldP spid="21" grpId="0" animBg="1"/>
      <p:bldP spid="21" grpId="1" animBg="1"/>
      <p:bldP spid="22" grpId="0" animBg="1"/>
      <p:bldP spid="22" grpId="1"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smtClean="0"/>
              <a:t>Carbon pricing</a:t>
            </a:r>
            <a:endParaRPr lang="en-GB" dirty="0"/>
          </a:p>
        </p:txBody>
      </p:sp>
      <p:sp>
        <p:nvSpPr>
          <p:cNvPr id="2" name="Text Placeholder 1"/>
          <p:cNvSpPr>
            <a:spLocks noGrp="1"/>
          </p:cNvSpPr>
          <p:nvPr>
            <p:ph type="body" idx="1"/>
          </p:nvPr>
        </p:nvSpPr>
        <p:spPr/>
        <p:txBody>
          <a:bodyPr/>
          <a:lstStyle/>
          <a:p>
            <a:endParaRPr lang="en-GB"/>
          </a:p>
        </p:txBody>
      </p:sp>
      <p:sp>
        <p:nvSpPr>
          <p:cNvPr id="3" name="Slide Number Placeholder 2"/>
          <p:cNvSpPr>
            <a:spLocks noGrp="1"/>
          </p:cNvSpPr>
          <p:nvPr>
            <p:ph type="sldNum" sz="quarter" idx="12"/>
          </p:nvPr>
        </p:nvSpPr>
        <p:spPr/>
        <p:txBody>
          <a:bodyPr/>
          <a:lstStyle/>
          <a:p>
            <a:pPr>
              <a:defRPr/>
            </a:pPr>
            <a:fld id="{5AE471F9-139A-4499-862C-68D0F1D6253E}" type="slidenum">
              <a:rPr lang="nl-NL" smtClean="0"/>
              <a:pPr>
                <a:defRPr/>
              </a:pPr>
              <a:t>32</a:t>
            </a:fld>
            <a:endParaRPr lang="nl-NL"/>
          </a:p>
        </p:txBody>
      </p:sp>
    </p:spTree>
    <p:extLst>
      <p:ext uri="{BB962C8B-B14F-4D97-AF65-F5344CB8AC3E}">
        <p14:creationId xmlns:p14="http://schemas.microsoft.com/office/powerpoint/2010/main" val="162833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18" name="Rechthoek 17"/>
          <p:cNvSpPr/>
          <p:nvPr/>
        </p:nvSpPr>
        <p:spPr>
          <a:xfrm>
            <a:off x="5436096" y="347855"/>
            <a:ext cx="3610176" cy="261610"/>
          </a:xfrm>
          <a:prstGeom prst="rect">
            <a:avLst/>
          </a:prstGeom>
        </p:spPr>
        <p:txBody>
          <a:bodyPr wrap="square">
            <a:noAutofit/>
          </a:bodyPr>
          <a:lstStyle/>
          <a:p>
            <a:pPr algn="r" defTabSz="914400"/>
            <a:r>
              <a:rPr lang="nl-BE" sz="1400" b="1" dirty="0" err="1">
                <a:solidFill>
                  <a:prstClr val="white"/>
                </a:solidFill>
                <a:latin typeface="Arial" pitchFamily="34" charset="0"/>
                <a:cs typeface="Arial" pitchFamily="34" charset="0"/>
              </a:rPr>
              <a:t>Influence</a:t>
            </a:r>
            <a:r>
              <a:rPr lang="nl-BE" sz="1400" b="1" dirty="0">
                <a:solidFill>
                  <a:prstClr val="white"/>
                </a:solidFill>
                <a:latin typeface="Arial" pitchFamily="34" charset="0"/>
                <a:cs typeface="Arial" pitchFamily="34" charset="0"/>
              </a:rPr>
              <a:t> des </a:t>
            </a:r>
            <a:r>
              <a:rPr lang="nl-BE" sz="1400" b="1" dirty="0" err="1">
                <a:solidFill>
                  <a:prstClr val="white"/>
                </a:solidFill>
                <a:latin typeface="Arial" pitchFamily="34" charset="0"/>
                <a:cs typeface="Arial" pitchFamily="34" charset="0"/>
              </a:rPr>
              <a:t>pouvoirs</a:t>
            </a:r>
            <a:r>
              <a:rPr lang="nl-BE" sz="1400" b="1" dirty="0">
                <a:solidFill>
                  <a:prstClr val="white"/>
                </a:solidFill>
                <a:latin typeface="Arial" pitchFamily="34" charset="0"/>
                <a:cs typeface="Arial" pitchFamily="34" charset="0"/>
              </a:rPr>
              <a:t> </a:t>
            </a:r>
            <a:r>
              <a:rPr lang="nl-BE" sz="1400" b="1" dirty="0" err="1">
                <a:solidFill>
                  <a:prstClr val="white"/>
                </a:solidFill>
                <a:latin typeface="Arial" pitchFamily="34" charset="0"/>
                <a:cs typeface="Arial" pitchFamily="34" charset="0"/>
              </a:rPr>
              <a:t>publics</a:t>
            </a:r>
            <a:r>
              <a:rPr lang="nl-BE" sz="1400" b="1" dirty="0">
                <a:solidFill>
                  <a:prstClr val="white"/>
                </a:solidFill>
                <a:latin typeface="Arial" pitchFamily="34" charset="0"/>
                <a:cs typeface="Arial" pitchFamily="34" charset="0"/>
              </a:rPr>
              <a:t> (1)</a:t>
            </a:r>
          </a:p>
        </p:txBody>
      </p:sp>
      <p:sp>
        <p:nvSpPr>
          <p:cNvPr id="19"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err="1"/>
              <a:t>Politique</a:t>
            </a:r>
            <a:r>
              <a:rPr lang="nl-BE" sz="1400" dirty="0"/>
              <a:t> </a:t>
            </a:r>
            <a:r>
              <a:rPr lang="nl-BE" sz="1400" dirty="0" err="1"/>
              <a:t>climatique</a:t>
            </a:r>
            <a:endParaRPr lang="nl-BE" sz="1400" dirty="0"/>
          </a:p>
        </p:txBody>
      </p:sp>
      <p:sp>
        <p:nvSpPr>
          <p:cNvPr id="15" name="Text Box 28"/>
          <p:cNvSpPr txBox="1">
            <a:spLocks noChangeArrowheads="1"/>
          </p:cNvSpPr>
          <p:nvPr/>
        </p:nvSpPr>
        <p:spPr bwMode="auto">
          <a:xfrm>
            <a:off x="107504" y="5990451"/>
            <a:ext cx="3600400"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Base: </a:t>
            </a:r>
            <a:r>
              <a:rPr lang="nl-BE" sz="1000" dirty="0" err="1" smtClean="0">
                <a:solidFill>
                  <a:srgbClr val="0000FF"/>
                </a:solidFill>
                <a:ea typeface="Verdana" pitchFamily="34" charset="0"/>
                <a:cs typeface="Arial" pitchFamily="34" charset="0"/>
              </a:rPr>
              <a:t>tous</a:t>
            </a:r>
            <a:r>
              <a:rPr lang="nl-BE" sz="1000" dirty="0" smtClean="0">
                <a:solidFill>
                  <a:srgbClr val="0000FF"/>
                </a:solidFill>
                <a:ea typeface="Verdana" pitchFamily="34" charset="0"/>
                <a:cs typeface="Arial" pitchFamily="34" charset="0"/>
              </a:rPr>
              <a:t> les </a:t>
            </a:r>
            <a:r>
              <a:rPr lang="nl-BE" sz="1000" dirty="0" err="1" smtClean="0">
                <a:solidFill>
                  <a:srgbClr val="0000FF"/>
                </a:solidFill>
                <a:ea typeface="Verdana" pitchFamily="34" charset="0"/>
                <a:cs typeface="Arial" pitchFamily="34" charset="0"/>
              </a:rPr>
              <a:t>répondants</a:t>
            </a:r>
            <a:r>
              <a:rPr lang="nl-BE" sz="1000" dirty="0" smtClean="0">
                <a:solidFill>
                  <a:srgbClr val="0000FF"/>
                </a:solidFill>
                <a:ea typeface="Verdana" pitchFamily="34" charset="0"/>
                <a:cs typeface="Arial" pitchFamily="34" charset="0"/>
              </a:rPr>
              <a:t> (N=1.540).</a:t>
            </a:r>
            <a:endParaRPr lang="nl-BE" sz="1000" dirty="0">
              <a:solidFill>
                <a:srgbClr val="0000FF"/>
              </a:solidFill>
              <a:ea typeface="Verdana" pitchFamily="34" charset="0"/>
              <a:cs typeface="Arial" pitchFamily="34" charset="0"/>
            </a:endParaRPr>
          </a:p>
        </p:txBody>
      </p:sp>
      <p:sp>
        <p:nvSpPr>
          <p:cNvPr id="188418" name="AutoShape 497"/>
          <p:cNvSpPr>
            <a:spLocks noChangeArrowheads="1"/>
          </p:cNvSpPr>
          <p:nvPr/>
        </p:nvSpPr>
        <p:spPr bwMode="auto">
          <a:xfrm>
            <a:off x="5022329" y="5004346"/>
            <a:ext cx="485775" cy="296862"/>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smtClean="0">
                <a:solidFill>
                  <a:srgbClr val="FFFFFF"/>
                </a:solidFill>
                <a:cs typeface="Arial" pitchFamily="34" charset="0"/>
              </a:rPr>
              <a:t>52%</a:t>
            </a:r>
            <a:endParaRPr lang="nl-BE" smtClean="0">
              <a:solidFill>
                <a:prstClr val="black"/>
              </a:solidFill>
              <a:latin typeface="Arial" pitchFamily="34" charset="0"/>
              <a:cs typeface="Arial" pitchFamily="34" charset="0"/>
            </a:endParaRPr>
          </a:p>
        </p:txBody>
      </p:sp>
      <p:sp>
        <p:nvSpPr>
          <p:cNvPr id="188419" name="AutoShape 3"/>
          <p:cNvSpPr>
            <a:spLocks noChangeArrowheads="1"/>
          </p:cNvSpPr>
          <p:nvPr/>
        </p:nvSpPr>
        <p:spPr bwMode="auto">
          <a:xfrm>
            <a:off x="1780382" y="5004346"/>
            <a:ext cx="487362" cy="296862"/>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srgbClr val="FFFFFF"/>
                </a:solidFill>
                <a:cs typeface="Arial" pitchFamily="34" charset="0"/>
              </a:rPr>
              <a:t>68%</a:t>
            </a:r>
            <a:endParaRPr lang="nl-BE" dirty="0" smtClean="0">
              <a:solidFill>
                <a:prstClr val="black"/>
              </a:solidFill>
              <a:latin typeface="Arial" pitchFamily="34" charset="0"/>
              <a:cs typeface="Arial" pitchFamily="34" charset="0"/>
            </a:endParaRPr>
          </a:p>
        </p:txBody>
      </p:sp>
      <p:sp>
        <p:nvSpPr>
          <p:cNvPr id="188420" name="AutoShape 4"/>
          <p:cNvSpPr>
            <a:spLocks noChangeArrowheads="1"/>
          </p:cNvSpPr>
          <p:nvPr/>
        </p:nvSpPr>
        <p:spPr bwMode="auto">
          <a:xfrm>
            <a:off x="2860502" y="5004346"/>
            <a:ext cx="487362" cy="296862"/>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srgbClr val="FFFFFF"/>
                </a:solidFill>
                <a:cs typeface="Arial" pitchFamily="34" charset="0"/>
              </a:rPr>
              <a:t>62%</a:t>
            </a:r>
            <a:endParaRPr lang="nl-BE" dirty="0" smtClean="0">
              <a:solidFill>
                <a:prstClr val="black"/>
              </a:solidFill>
              <a:latin typeface="Arial" pitchFamily="34" charset="0"/>
              <a:cs typeface="Arial" pitchFamily="34" charset="0"/>
            </a:endParaRPr>
          </a:p>
        </p:txBody>
      </p:sp>
      <p:sp>
        <p:nvSpPr>
          <p:cNvPr id="188421" name="AutoShape 5"/>
          <p:cNvSpPr>
            <a:spLocks noChangeArrowheads="1"/>
          </p:cNvSpPr>
          <p:nvPr/>
        </p:nvSpPr>
        <p:spPr bwMode="auto">
          <a:xfrm>
            <a:off x="3940622" y="5002758"/>
            <a:ext cx="487362" cy="298450"/>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smtClean="0">
                <a:solidFill>
                  <a:srgbClr val="FFFFFF"/>
                </a:solidFill>
                <a:cs typeface="Arial" pitchFamily="34" charset="0"/>
              </a:rPr>
              <a:t>55%</a:t>
            </a:r>
            <a:endParaRPr lang="nl-BE" smtClean="0">
              <a:solidFill>
                <a:prstClr val="black"/>
              </a:solidFill>
              <a:latin typeface="Arial" pitchFamily="34" charset="0"/>
              <a:cs typeface="Arial" pitchFamily="34" charset="0"/>
            </a:endParaRPr>
          </a:p>
        </p:txBody>
      </p:sp>
      <p:sp>
        <p:nvSpPr>
          <p:cNvPr id="188422" name="AutoShape 6"/>
          <p:cNvSpPr>
            <a:spLocks noChangeArrowheads="1"/>
          </p:cNvSpPr>
          <p:nvPr/>
        </p:nvSpPr>
        <p:spPr bwMode="auto">
          <a:xfrm>
            <a:off x="6100861" y="5004346"/>
            <a:ext cx="487363" cy="296862"/>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smtClean="0">
                <a:solidFill>
                  <a:srgbClr val="FFFFFF"/>
                </a:solidFill>
                <a:cs typeface="Arial" pitchFamily="34" charset="0"/>
              </a:rPr>
              <a:t>44%</a:t>
            </a:r>
            <a:endParaRPr lang="nl-BE" smtClean="0">
              <a:solidFill>
                <a:prstClr val="black"/>
              </a:solidFill>
              <a:latin typeface="Arial" pitchFamily="34" charset="0"/>
              <a:cs typeface="Arial" pitchFamily="34" charset="0"/>
            </a:endParaRPr>
          </a:p>
        </p:txBody>
      </p:sp>
      <p:sp>
        <p:nvSpPr>
          <p:cNvPr id="188423" name="AutoShape 7"/>
          <p:cNvSpPr>
            <a:spLocks noChangeArrowheads="1"/>
          </p:cNvSpPr>
          <p:nvPr/>
        </p:nvSpPr>
        <p:spPr bwMode="auto">
          <a:xfrm>
            <a:off x="7180982" y="5004346"/>
            <a:ext cx="487362" cy="296862"/>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srgbClr val="FFFFFF"/>
                </a:solidFill>
                <a:cs typeface="Arial" pitchFamily="34" charset="0"/>
              </a:rPr>
              <a:t>19%</a:t>
            </a:r>
            <a:endParaRPr lang="nl-BE" dirty="0" smtClean="0">
              <a:solidFill>
                <a:prstClr val="black"/>
              </a:solidFill>
              <a:latin typeface="Arial" pitchFamily="34" charset="0"/>
              <a:cs typeface="Arial" pitchFamily="34" charset="0"/>
            </a:endParaRPr>
          </a:p>
        </p:txBody>
      </p:sp>
      <p:sp>
        <p:nvSpPr>
          <p:cNvPr id="17" name="Tekstvak 6"/>
          <p:cNvSpPr txBox="1"/>
          <p:nvPr/>
        </p:nvSpPr>
        <p:spPr>
          <a:xfrm>
            <a:off x="611560" y="908720"/>
            <a:ext cx="8424936" cy="766167"/>
          </a:xfrm>
          <a:prstGeom prst="roundRect">
            <a:avLst/>
          </a:prstGeom>
          <a:solidFill>
            <a:schemeClr val="bg1"/>
          </a:solidFill>
          <a:ln w="28575">
            <a:solidFill>
              <a:srgbClr val="3E7800"/>
            </a:solidFill>
          </a:ln>
        </p:spPr>
        <p:txBody>
          <a:bodyPr wrap="square" rtlCol="0">
            <a:spAutoFit/>
          </a:bodyPr>
          <a:lstStyle/>
          <a:p>
            <a:pPr marL="216000" defTabSz="914400"/>
            <a:r>
              <a:rPr lang="nl-BE" sz="1300" dirty="0" smtClean="0">
                <a:solidFill>
                  <a:srgbClr val="003300"/>
                </a:solidFill>
                <a:latin typeface="Arial" pitchFamily="34" charset="0"/>
                <a:cs typeface="Arial" pitchFamily="34" charset="0"/>
              </a:rPr>
              <a:t>Q16. </a:t>
            </a:r>
            <a:r>
              <a:rPr lang="fr-FR" sz="1300" dirty="0" smtClean="0">
                <a:solidFill>
                  <a:srgbClr val="003300"/>
                </a:solidFill>
                <a:latin typeface="Arial" pitchFamily="34" charset="0"/>
                <a:cs typeface="Arial" pitchFamily="34" charset="0"/>
              </a:rPr>
              <a:t>Les pouvoirs publics peuvent essayer de modifier le comportement des citoyens en ce qui concerne les changements climatiques à travers les mesures qu’ils prennent. Lesquelles des mesures suivantes préférez-vous ?</a:t>
            </a:r>
            <a:endParaRPr lang="nl-BE" sz="1300" dirty="0" smtClean="0">
              <a:solidFill>
                <a:srgbClr val="003300"/>
              </a:solidFill>
              <a:latin typeface="Arial" pitchFamily="34" charset="0"/>
              <a:cs typeface="Arial" pitchFamily="34" charset="0"/>
            </a:endParaRPr>
          </a:p>
        </p:txBody>
      </p:sp>
      <p:sp>
        <p:nvSpPr>
          <p:cNvPr id="20" name="Tijdelijke aanduiding voor tekst 13"/>
          <p:cNvSpPr txBox="1">
            <a:spLocks/>
          </p:cNvSpPr>
          <p:nvPr/>
        </p:nvSpPr>
        <p:spPr>
          <a:xfrm rot="5400000">
            <a:off x="323528" y="1268760"/>
            <a:ext cx="936104"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graphicFrame>
        <p:nvGraphicFramePr>
          <p:cNvPr id="21" name="Grafiek 15"/>
          <p:cNvGraphicFramePr/>
          <p:nvPr>
            <p:extLst/>
          </p:nvPr>
        </p:nvGraphicFramePr>
        <p:xfrm>
          <a:off x="827584" y="1833002"/>
          <a:ext cx="7704856" cy="3812828"/>
        </p:xfrm>
        <a:graphic>
          <a:graphicData uri="http://schemas.openxmlformats.org/drawingml/2006/chart">
            <c:chart xmlns:c="http://schemas.openxmlformats.org/drawingml/2006/chart" xmlns:r="http://schemas.openxmlformats.org/officeDocument/2006/relationships" r:id="rId4"/>
          </a:graphicData>
        </a:graphic>
      </p:graphicFrame>
      <p:sp>
        <p:nvSpPr>
          <p:cNvPr id="16" name="taxes"/>
          <p:cNvSpPr/>
          <p:nvPr/>
        </p:nvSpPr>
        <p:spPr>
          <a:xfrm>
            <a:off x="87087" y="1804993"/>
            <a:ext cx="8938767" cy="3900031"/>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99372 w 8343900"/>
              <a:gd name="connsiteY1" fmla="*/ 2392706 h 3682148"/>
              <a:gd name="connsiteX2" fmla="*/ 8201025 w 8343900"/>
              <a:gd name="connsiteY2" fmla="*/ 242412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47093 w 8343900"/>
              <a:gd name="connsiteY1" fmla="*/ 2634464 h 3682148"/>
              <a:gd name="connsiteX2" fmla="*/ 8201025 w 8343900"/>
              <a:gd name="connsiteY2" fmla="*/ 242412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47093 w 8343900"/>
              <a:gd name="connsiteY1" fmla="*/ 2634464 h 3682148"/>
              <a:gd name="connsiteX2" fmla="*/ 8292513 w 8343900"/>
              <a:gd name="connsiteY2" fmla="*/ 2652453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47093 w 8343900"/>
              <a:gd name="connsiteY1" fmla="*/ 2634464 h 3682148"/>
              <a:gd name="connsiteX2" fmla="*/ 8253303 w 8343900"/>
              <a:gd name="connsiteY2" fmla="*/ 2571868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73233 w 8343900"/>
              <a:gd name="connsiteY1" fmla="*/ 2997100 h 3682148"/>
              <a:gd name="connsiteX2" fmla="*/ 8253303 w 8343900"/>
              <a:gd name="connsiteY2" fmla="*/ 2571868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73233 w 8343900"/>
              <a:gd name="connsiteY1" fmla="*/ 2997100 h 3682148"/>
              <a:gd name="connsiteX2" fmla="*/ 8305582 w 8343900"/>
              <a:gd name="connsiteY2" fmla="*/ 270617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125512 w 8343900"/>
              <a:gd name="connsiteY1" fmla="*/ 2849360 h 3682148"/>
              <a:gd name="connsiteX2" fmla="*/ 8305582 w 8343900"/>
              <a:gd name="connsiteY2" fmla="*/ 270617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125512 w 8343900"/>
              <a:gd name="connsiteY1" fmla="*/ 2849360 h 3682148"/>
              <a:gd name="connsiteX2" fmla="*/ 8227164 w 8343900"/>
              <a:gd name="connsiteY2" fmla="*/ 2759901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112443 w 8343900"/>
              <a:gd name="connsiteY1" fmla="*/ 2835929 h 3682148"/>
              <a:gd name="connsiteX2" fmla="*/ 8227164 w 8343900"/>
              <a:gd name="connsiteY2" fmla="*/ 2759901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99950 w 8343900"/>
              <a:gd name="connsiteY0" fmla="*/ 1882507 h 3682148"/>
              <a:gd name="connsiteX1" fmla="*/ 112443 w 8343900"/>
              <a:gd name="connsiteY1" fmla="*/ 2835929 h 3682148"/>
              <a:gd name="connsiteX2" fmla="*/ 8227164 w 8343900"/>
              <a:gd name="connsiteY2" fmla="*/ 2759901 h 3682148"/>
              <a:gd name="connsiteX3" fmla="*/ 8257427 w 8343900"/>
              <a:gd name="connsiteY3" fmla="*/ 2038926 h 3682148"/>
              <a:gd name="connsiteX4" fmla="*/ 99950 w 8343900"/>
              <a:gd name="connsiteY4" fmla="*/ 188250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99950 w 8343900"/>
              <a:gd name="connsiteY0" fmla="*/ 1882507 h 3682148"/>
              <a:gd name="connsiteX1" fmla="*/ 112443 w 8343900"/>
              <a:gd name="connsiteY1" fmla="*/ 2835929 h 3682148"/>
              <a:gd name="connsiteX2" fmla="*/ 8227164 w 8343900"/>
              <a:gd name="connsiteY2" fmla="*/ 2759901 h 3682148"/>
              <a:gd name="connsiteX3" fmla="*/ 8244357 w 8343900"/>
              <a:gd name="connsiteY3" fmla="*/ 1891185 h 3682148"/>
              <a:gd name="connsiteX4" fmla="*/ 99950 w 8343900"/>
              <a:gd name="connsiteY4" fmla="*/ 188250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99950 w 8343900"/>
              <a:gd name="connsiteY0" fmla="*/ 2032486 h 3832127"/>
              <a:gd name="connsiteX1" fmla="*/ 112443 w 8343900"/>
              <a:gd name="connsiteY1" fmla="*/ 2985908 h 3832127"/>
              <a:gd name="connsiteX2" fmla="*/ 8227164 w 8343900"/>
              <a:gd name="connsiteY2" fmla="*/ 2909880 h 3832127"/>
              <a:gd name="connsiteX3" fmla="*/ 8244357 w 8343900"/>
              <a:gd name="connsiteY3" fmla="*/ 2041164 h 3832127"/>
              <a:gd name="connsiteX4" fmla="*/ 99950 w 8343900"/>
              <a:gd name="connsiteY4" fmla="*/ 2032486 h 3832127"/>
              <a:gd name="connsiteX5" fmla="*/ 19050 w 8343900"/>
              <a:gd name="connsiteY5" fmla="*/ 0 h 3832127"/>
              <a:gd name="connsiteX6" fmla="*/ 8343900 w 8343900"/>
              <a:gd name="connsiteY6" fmla="*/ 169029 h 3832127"/>
              <a:gd name="connsiteX7" fmla="*/ 8331532 w 8343900"/>
              <a:gd name="connsiteY7" fmla="*/ 3832127 h 3832127"/>
              <a:gd name="connsiteX8" fmla="*/ 0 w 8343900"/>
              <a:gd name="connsiteY8" fmla="*/ 3800709 h 3832127"/>
              <a:gd name="connsiteX9" fmla="*/ 19050 w 8343900"/>
              <a:gd name="connsiteY9" fmla="*/ 0 h 3832127"/>
              <a:gd name="connsiteX0" fmla="*/ 99950 w 8343900"/>
              <a:gd name="connsiteY0" fmla="*/ 2038432 h 3838073"/>
              <a:gd name="connsiteX1" fmla="*/ 112443 w 8343900"/>
              <a:gd name="connsiteY1" fmla="*/ 2991854 h 3838073"/>
              <a:gd name="connsiteX2" fmla="*/ 8227164 w 8343900"/>
              <a:gd name="connsiteY2" fmla="*/ 2915826 h 3838073"/>
              <a:gd name="connsiteX3" fmla="*/ 8244357 w 8343900"/>
              <a:gd name="connsiteY3" fmla="*/ 2047110 h 3838073"/>
              <a:gd name="connsiteX4" fmla="*/ 99950 w 8343900"/>
              <a:gd name="connsiteY4" fmla="*/ 2038432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12443 w 8343900"/>
              <a:gd name="connsiteY1" fmla="*/ 2991854 h 3838073"/>
              <a:gd name="connsiteX2" fmla="*/ 8227164 w 8343900"/>
              <a:gd name="connsiteY2" fmla="*/ 2915826 h 3838073"/>
              <a:gd name="connsiteX3" fmla="*/ 8244357 w 8343900"/>
              <a:gd name="connsiteY3" fmla="*/ 204711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12443 w 8343900"/>
              <a:gd name="connsiteY1" fmla="*/ 2991854 h 3838073"/>
              <a:gd name="connsiteX2" fmla="*/ 8227164 w 8343900"/>
              <a:gd name="connsiteY2" fmla="*/ 2915826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00588 w 8343900"/>
              <a:gd name="connsiteY1" fmla="*/ 717175 h 3838073"/>
              <a:gd name="connsiteX2" fmla="*/ 8227164 w 8343900"/>
              <a:gd name="connsiteY2" fmla="*/ 2915826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00588 w 8343900"/>
              <a:gd name="connsiteY1" fmla="*/ 717175 h 3838073"/>
              <a:gd name="connsiteX2" fmla="*/ 8227164 w 8343900"/>
              <a:gd name="connsiteY2" fmla="*/ 77862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00588 w 8343900"/>
              <a:gd name="connsiteY1" fmla="*/ 717175 h 3838073"/>
              <a:gd name="connsiteX2" fmla="*/ 8227164 w 8343900"/>
              <a:gd name="connsiteY2" fmla="*/ 134104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27164 w 8343900"/>
              <a:gd name="connsiteY2" fmla="*/ 134104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27164 w 8343900"/>
              <a:gd name="connsiteY2" fmla="*/ 1403539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98293 w 8343900"/>
              <a:gd name="connsiteY2" fmla="*/ 134104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50874 w 8343900"/>
              <a:gd name="connsiteY2" fmla="*/ 666142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76878 w 8343900"/>
              <a:gd name="connsiteY1" fmla="*/ 779666 h 3838073"/>
              <a:gd name="connsiteX2" fmla="*/ 8250874 w 8343900"/>
              <a:gd name="connsiteY2" fmla="*/ 666142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76878 w 8343900"/>
              <a:gd name="connsiteY1" fmla="*/ 779666 h 3838073"/>
              <a:gd name="connsiteX2" fmla="*/ 8250874 w 8343900"/>
              <a:gd name="connsiteY2" fmla="*/ 753630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76878 w 8343900"/>
              <a:gd name="connsiteY1" fmla="*/ 1379581 h 3838073"/>
              <a:gd name="connsiteX2" fmla="*/ 8250874 w 8343900"/>
              <a:gd name="connsiteY2" fmla="*/ 753630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76878 w 8343900"/>
              <a:gd name="connsiteY1" fmla="*/ 1379581 h 3838073"/>
              <a:gd name="connsiteX2" fmla="*/ 8250874 w 8343900"/>
              <a:gd name="connsiteY2" fmla="*/ 1382113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72853 w 8343900"/>
              <a:gd name="connsiteY0" fmla="*/ 829674 h 3838073"/>
              <a:gd name="connsiteX1" fmla="*/ 76878 w 8343900"/>
              <a:gd name="connsiteY1" fmla="*/ 1379581 h 3838073"/>
              <a:gd name="connsiteX2" fmla="*/ 8250874 w 8343900"/>
              <a:gd name="connsiteY2" fmla="*/ 1382113 h 3838073"/>
              <a:gd name="connsiteX3" fmla="*/ 8244357 w 8343900"/>
              <a:gd name="connsiteY3" fmla="*/ 134880 h 3838073"/>
              <a:gd name="connsiteX4" fmla="*/ 72853 w 8343900"/>
              <a:gd name="connsiteY4" fmla="*/ 82967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72853 w 8343900"/>
              <a:gd name="connsiteY0" fmla="*/ 829674 h 3838073"/>
              <a:gd name="connsiteX1" fmla="*/ 76878 w 8343900"/>
              <a:gd name="connsiteY1" fmla="*/ 1379581 h 3838073"/>
              <a:gd name="connsiteX2" fmla="*/ 8250874 w 8343900"/>
              <a:gd name="connsiteY2" fmla="*/ 1382113 h 3838073"/>
              <a:gd name="connsiteX3" fmla="*/ 8257905 w 8343900"/>
              <a:gd name="connsiteY3" fmla="*/ 820498 h 3838073"/>
              <a:gd name="connsiteX4" fmla="*/ 72853 w 8343900"/>
              <a:gd name="connsiteY4" fmla="*/ 82967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113498 w 8343900"/>
              <a:gd name="connsiteY0" fmla="*/ 2986513 h 3838073"/>
              <a:gd name="connsiteX1" fmla="*/ 76878 w 8343900"/>
              <a:gd name="connsiteY1" fmla="*/ 1379581 h 3838073"/>
              <a:gd name="connsiteX2" fmla="*/ 8250874 w 8343900"/>
              <a:gd name="connsiteY2" fmla="*/ 1382113 h 3838073"/>
              <a:gd name="connsiteX3" fmla="*/ 8257905 w 8343900"/>
              <a:gd name="connsiteY3" fmla="*/ 820498 h 3838073"/>
              <a:gd name="connsiteX4" fmla="*/ 113498 w 8343900"/>
              <a:gd name="connsiteY4" fmla="*/ 2986513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76878 w 8343900"/>
              <a:gd name="connsiteY1" fmla="*/ 1379581 h 3838073"/>
              <a:gd name="connsiteX2" fmla="*/ 8250874 w 8343900"/>
              <a:gd name="connsiteY2" fmla="*/ 1382113 h 3838073"/>
              <a:gd name="connsiteX3" fmla="*/ 8257905 w 8343900"/>
              <a:gd name="connsiteY3" fmla="*/ 820498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76878 w 8343900"/>
              <a:gd name="connsiteY1" fmla="*/ 1379581 h 3838073"/>
              <a:gd name="connsiteX2" fmla="*/ 8250874 w 8343900"/>
              <a:gd name="connsiteY2" fmla="*/ 1382113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131071 w 8343900"/>
              <a:gd name="connsiteY1" fmla="*/ 3022208 h 3838073"/>
              <a:gd name="connsiteX2" fmla="*/ 8250874 w 8343900"/>
              <a:gd name="connsiteY2" fmla="*/ 1382113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131071 w 8343900"/>
              <a:gd name="connsiteY1" fmla="*/ 3022208 h 3838073"/>
              <a:gd name="connsiteX2" fmla="*/ 8264423 w 8343900"/>
              <a:gd name="connsiteY2" fmla="*/ 2810483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103975 w 8343900"/>
              <a:gd name="connsiteY1" fmla="*/ 2865088 h 3838073"/>
              <a:gd name="connsiteX2" fmla="*/ 8264423 w 8343900"/>
              <a:gd name="connsiteY2" fmla="*/ 2810483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103975 w 8343900"/>
              <a:gd name="connsiteY1" fmla="*/ 2865088 h 3838073"/>
              <a:gd name="connsiteX2" fmla="*/ 8277971 w 8343900"/>
              <a:gd name="connsiteY2" fmla="*/ 2867618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103975 w 8343900"/>
              <a:gd name="connsiteY1" fmla="*/ 1422434 h 3838073"/>
              <a:gd name="connsiteX2" fmla="*/ 8277971 w 8343900"/>
              <a:gd name="connsiteY2" fmla="*/ 2867618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103975 w 8343900"/>
              <a:gd name="connsiteY1" fmla="*/ 1422434 h 3838073"/>
              <a:gd name="connsiteX2" fmla="*/ 8264423 w 8343900"/>
              <a:gd name="connsiteY2" fmla="*/ 1467815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86401 w 8343900"/>
              <a:gd name="connsiteY0" fmla="*/ 1943802 h 3838073"/>
              <a:gd name="connsiteX1" fmla="*/ 103975 w 8343900"/>
              <a:gd name="connsiteY1" fmla="*/ 1422434 h 3838073"/>
              <a:gd name="connsiteX2" fmla="*/ 8264423 w 8343900"/>
              <a:gd name="connsiteY2" fmla="*/ 1467815 h 3838073"/>
              <a:gd name="connsiteX3" fmla="*/ 8230808 w 8343900"/>
              <a:gd name="connsiteY3" fmla="*/ 3462983 h 3838073"/>
              <a:gd name="connsiteX4" fmla="*/ 86401 w 8343900"/>
              <a:gd name="connsiteY4" fmla="*/ 1943802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86401 w 8343900"/>
              <a:gd name="connsiteY0" fmla="*/ 1943802 h 3838073"/>
              <a:gd name="connsiteX1" fmla="*/ 103975 w 8343900"/>
              <a:gd name="connsiteY1" fmla="*/ 1422434 h 3838073"/>
              <a:gd name="connsiteX2" fmla="*/ 8264423 w 8343900"/>
              <a:gd name="connsiteY2" fmla="*/ 1467815 h 3838073"/>
              <a:gd name="connsiteX3" fmla="*/ 8257904 w 8343900"/>
              <a:gd name="connsiteY3" fmla="*/ 2148882 h 3838073"/>
              <a:gd name="connsiteX4" fmla="*/ 86401 w 8343900"/>
              <a:gd name="connsiteY4" fmla="*/ 1943802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59304 w 8343900"/>
              <a:gd name="connsiteY0" fmla="*/ 2058072 h 3838073"/>
              <a:gd name="connsiteX1" fmla="*/ 103975 w 8343900"/>
              <a:gd name="connsiteY1" fmla="*/ 1422434 h 3838073"/>
              <a:gd name="connsiteX2" fmla="*/ 8264423 w 8343900"/>
              <a:gd name="connsiteY2" fmla="*/ 1467815 h 3838073"/>
              <a:gd name="connsiteX3" fmla="*/ 8257904 w 8343900"/>
              <a:gd name="connsiteY3" fmla="*/ 2148882 h 3838073"/>
              <a:gd name="connsiteX4" fmla="*/ 59304 w 8343900"/>
              <a:gd name="connsiteY4" fmla="*/ 2058072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59304 w 8343900"/>
              <a:gd name="connsiteY0" fmla="*/ 2058072 h 3838073"/>
              <a:gd name="connsiteX1" fmla="*/ 103975 w 8343900"/>
              <a:gd name="connsiteY1" fmla="*/ 1422434 h 3838073"/>
              <a:gd name="connsiteX2" fmla="*/ 8264423 w 8343900"/>
              <a:gd name="connsiteY2" fmla="*/ 1467815 h 3838073"/>
              <a:gd name="connsiteX3" fmla="*/ 8271452 w 8343900"/>
              <a:gd name="connsiteY3" fmla="*/ 2106031 h 3838073"/>
              <a:gd name="connsiteX4" fmla="*/ 59304 w 8343900"/>
              <a:gd name="connsiteY4" fmla="*/ 2058072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59304 w 8343900"/>
              <a:gd name="connsiteY0" fmla="*/ 2058072 h 3838073"/>
              <a:gd name="connsiteX1" fmla="*/ 5625361 w 8343900"/>
              <a:gd name="connsiteY1" fmla="*/ 1094355 h 3838073"/>
              <a:gd name="connsiteX2" fmla="*/ 8264423 w 8343900"/>
              <a:gd name="connsiteY2" fmla="*/ 1467815 h 3838073"/>
              <a:gd name="connsiteX3" fmla="*/ 8271452 w 8343900"/>
              <a:gd name="connsiteY3" fmla="*/ 2106031 h 3838073"/>
              <a:gd name="connsiteX4" fmla="*/ 59304 w 8343900"/>
              <a:gd name="connsiteY4" fmla="*/ 2058072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59304 w 8343900"/>
              <a:gd name="connsiteY0" fmla="*/ 2058072 h 3838073"/>
              <a:gd name="connsiteX1" fmla="*/ 5625361 w 8343900"/>
              <a:gd name="connsiteY1" fmla="*/ 1094355 h 3838073"/>
              <a:gd name="connsiteX2" fmla="*/ 6148337 w 8343900"/>
              <a:gd name="connsiteY2" fmla="*/ 1111615 h 3838073"/>
              <a:gd name="connsiteX3" fmla="*/ 8271452 w 8343900"/>
              <a:gd name="connsiteY3" fmla="*/ 2106031 h 3838073"/>
              <a:gd name="connsiteX4" fmla="*/ 59304 w 8343900"/>
              <a:gd name="connsiteY4" fmla="*/ 2058072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5313956 w 8343900"/>
              <a:gd name="connsiteY0" fmla="*/ 3023562 h 3838073"/>
              <a:gd name="connsiteX1" fmla="*/ 5625361 w 8343900"/>
              <a:gd name="connsiteY1" fmla="*/ 1094355 h 3838073"/>
              <a:gd name="connsiteX2" fmla="*/ 6148337 w 8343900"/>
              <a:gd name="connsiteY2" fmla="*/ 1111615 h 3838073"/>
              <a:gd name="connsiteX3" fmla="*/ 8271452 w 8343900"/>
              <a:gd name="connsiteY3" fmla="*/ 2106031 h 3838073"/>
              <a:gd name="connsiteX4" fmla="*/ 5313956 w 8343900"/>
              <a:gd name="connsiteY4" fmla="*/ 3023562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5376195 w 8343900"/>
              <a:gd name="connsiteY0" fmla="*/ 3576609 h 3838073"/>
              <a:gd name="connsiteX1" fmla="*/ 5625361 w 8343900"/>
              <a:gd name="connsiteY1" fmla="*/ 1094355 h 3838073"/>
              <a:gd name="connsiteX2" fmla="*/ 6148337 w 8343900"/>
              <a:gd name="connsiteY2" fmla="*/ 1111615 h 3838073"/>
              <a:gd name="connsiteX3" fmla="*/ 8271452 w 8343900"/>
              <a:gd name="connsiteY3" fmla="*/ 2106031 h 3838073"/>
              <a:gd name="connsiteX4" fmla="*/ 5376195 w 8343900"/>
              <a:gd name="connsiteY4" fmla="*/ 357660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5376195 w 8343900"/>
              <a:gd name="connsiteY0" fmla="*/ 3576609 h 3838073"/>
              <a:gd name="connsiteX1" fmla="*/ 5625361 w 8343900"/>
              <a:gd name="connsiteY1" fmla="*/ 1094355 h 3838073"/>
              <a:gd name="connsiteX2" fmla="*/ 6148337 w 8343900"/>
              <a:gd name="connsiteY2" fmla="*/ 1111615 h 3838073"/>
              <a:gd name="connsiteX3" fmla="*/ 6342079 w 8343900"/>
              <a:gd name="connsiteY3" fmla="*/ 3540204 h 3838073"/>
              <a:gd name="connsiteX4" fmla="*/ 5376195 w 8343900"/>
              <a:gd name="connsiteY4" fmla="*/ 357660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5376195 w 8343900"/>
              <a:gd name="connsiteY0" fmla="*/ 3576609 h 3838073"/>
              <a:gd name="connsiteX1" fmla="*/ 5376410 w 8343900"/>
              <a:gd name="connsiteY1" fmla="*/ 1075607 h 3838073"/>
              <a:gd name="connsiteX2" fmla="*/ 6148337 w 8343900"/>
              <a:gd name="connsiteY2" fmla="*/ 1111615 h 3838073"/>
              <a:gd name="connsiteX3" fmla="*/ 6342079 w 8343900"/>
              <a:gd name="connsiteY3" fmla="*/ 3540204 h 3838073"/>
              <a:gd name="connsiteX4" fmla="*/ 5376195 w 8343900"/>
              <a:gd name="connsiteY4" fmla="*/ 357660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5376195 w 8343900"/>
              <a:gd name="connsiteY0" fmla="*/ 3576609 h 3838073"/>
              <a:gd name="connsiteX1" fmla="*/ 5376410 w 8343900"/>
              <a:gd name="connsiteY1" fmla="*/ 1075607 h 3838073"/>
              <a:gd name="connsiteX2" fmla="*/ 6370616 w 8343900"/>
              <a:gd name="connsiteY2" fmla="*/ 127379 h 3838073"/>
              <a:gd name="connsiteX3" fmla="*/ 6342079 w 8343900"/>
              <a:gd name="connsiteY3" fmla="*/ 3540204 h 3838073"/>
              <a:gd name="connsiteX4" fmla="*/ 5376195 w 8343900"/>
              <a:gd name="connsiteY4" fmla="*/ 357660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5376195 w 8343900"/>
              <a:gd name="connsiteY0" fmla="*/ 3576609 h 3838073"/>
              <a:gd name="connsiteX1" fmla="*/ 5376410 w 8343900"/>
              <a:gd name="connsiteY1" fmla="*/ 1075607 h 3838073"/>
              <a:gd name="connsiteX2" fmla="*/ 6370616 w 8343900"/>
              <a:gd name="connsiteY2" fmla="*/ 127379 h 3838073"/>
              <a:gd name="connsiteX3" fmla="*/ 6350970 w 8343900"/>
              <a:gd name="connsiteY3" fmla="*/ 3587073 h 3838073"/>
              <a:gd name="connsiteX4" fmla="*/ 5376195 w 8343900"/>
              <a:gd name="connsiteY4" fmla="*/ 357660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5376195 w 8343900"/>
              <a:gd name="connsiteY0" fmla="*/ 3576609 h 3838073"/>
              <a:gd name="connsiteX1" fmla="*/ 5376410 w 8343900"/>
              <a:gd name="connsiteY1" fmla="*/ 1075607 h 3838073"/>
              <a:gd name="connsiteX2" fmla="*/ 5368965 w 8343900"/>
              <a:gd name="connsiteY2" fmla="*/ 1035786 h 3838073"/>
              <a:gd name="connsiteX3" fmla="*/ 6370616 w 8343900"/>
              <a:gd name="connsiteY3" fmla="*/ 127379 h 3838073"/>
              <a:gd name="connsiteX4" fmla="*/ 6350970 w 8343900"/>
              <a:gd name="connsiteY4" fmla="*/ 3587073 h 3838073"/>
              <a:gd name="connsiteX5" fmla="*/ 5376195 w 8343900"/>
              <a:gd name="connsiteY5" fmla="*/ 3576609 h 3838073"/>
              <a:gd name="connsiteX6" fmla="*/ 19050 w 8343900"/>
              <a:gd name="connsiteY6" fmla="*/ 5946 h 3838073"/>
              <a:gd name="connsiteX7" fmla="*/ 8343900 w 8343900"/>
              <a:gd name="connsiteY7" fmla="*/ 0 h 3838073"/>
              <a:gd name="connsiteX8" fmla="*/ 8331532 w 8343900"/>
              <a:gd name="connsiteY8" fmla="*/ 3838073 h 3838073"/>
              <a:gd name="connsiteX9" fmla="*/ 0 w 8343900"/>
              <a:gd name="connsiteY9" fmla="*/ 3806655 h 3838073"/>
              <a:gd name="connsiteX10" fmla="*/ 19050 w 8343900"/>
              <a:gd name="connsiteY10" fmla="*/ 5946 h 3838073"/>
              <a:gd name="connsiteX0" fmla="*/ 5376195 w 8343900"/>
              <a:gd name="connsiteY0" fmla="*/ 3576609 h 3838073"/>
              <a:gd name="connsiteX1" fmla="*/ 5376410 w 8343900"/>
              <a:gd name="connsiteY1" fmla="*/ 1075607 h 3838073"/>
              <a:gd name="connsiteX2" fmla="*/ 3679652 w 8343900"/>
              <a:gd name="connsiteY2" fmla="*/ 1007665 h 3838073"/>
              <a:gd name="connsiteX3" fmla="*/ 6370616 w 8343900"/>
              <a:gd name="connsiteY3" fmla="*/ 127379 h 3838073"/>
              <a:gd name="connsiteX4" fmla="*/ 6350970 w 8343900"/>
              <a:gd name="connsiteY4" fmla="*/ 3587073 h 3838073"/>
              <a:gd name="connsiteX5" fmla="*/ 5376195 w 8343900"/>
              <a:gd name="connsiteY5" fmla="*/ 3576609 h 3838073"/>
              <a:gd name="connsiteX6" fmla="*/ 19050 w 8343900"/>
              <a:gd name="connsiteY6" fmla="*/ 5946 h 3838073"/>
              <a:gd name="connsiteX7" fmla="*/ 8343900 w 8343900"/>
              <a:gd name="connsiteY7" fmla="*/ 0 h 3838073"/>
              <a:gd name="connsiteX8" fmla="*/ 8331532 w 8343900"/>
              <a:gd name="connsiteY8" fmla="*/ 3838073 h 3838073"/>
              <a:gd name="connsiteX9" fmla="*/ 0 w 8343900"/>
              <a:gd name="connsiteY9" fmla="*/ 3806655 h 3838073"/>
              <a:gd name="connsiteX10" fmla="*/ 19050 w 8343900"/>
              <a:gd name="connsiteY10" fmla="*/ 5946 h 3838073"/>
              <a:gd name="connsiteX0" fmla="*/ 5376195 w 8343900"/>
              <a:gd name="connsiteY0" fmla="*/ 3576609 h 3838073"/>
              <a:gd name="connsiteX1" fmla="*/ 5376410 w 8343900"/>
              <a:gd name="connsiteY1" fmla="*/ 1075607 h 3838073"/>
              <a:gd name="connsiteX2" fmla="*/ 3679652 w 8343900"/>
              <a:gd name="connsiteY2" fmla="*/ 1007665 h 3838073"/>
              <a:gd name="connsiteX3" fmla="*/ 3670761 w 8343900"/>
              <a:gd name="connsiteY3" fmla="*/ 998292 h 3838073"/>
              <a:gd name="connsiteX4" fmla="*/ 6370616 w 8343900"/>
              <a:gd name="connsiteY4" fmla="*/ 127379 h 3838073"/>
              <a:gd name="connsiteX5" fmla="*/ 6350970 w 8343900"/>
              <a:gd name="connsiteY5" fmla="*/ 3587073 h 3838073"/>
              <a:gd name="connsiteX6" fmla="*/ 5376195 w 8343900"/>
              <a:gd name="connsiteY6" fmla="*/ 3576609 h 3838073"/>
              <a:gd name="connsiteX7" fmla="*/ 19050 w 8343900"/>
              <a:gd name="connsiteY7" fmla="*/ 5946 h 3838073"/>
              <a:gd name="connsiteX8" fmla="*/ 8343900 w 8343900"/>
              <a:gd name="connsiteY8" fmla="*/ 0 h 3838073"/>
              <a:gd name="connsiteX9" fmla="*/ 8331532 w 8343900"/>
              <a:gd name="connsiteY9" fmla="*/ 3838073 h 3838073"/>
              <a:gd name="connsiteX10" fmla="*/ 0 w 8343900"/>
              <a:gd name="connsiteY10" fmla="*/ 3806655 h 3838073"/>
              <a:gd name="connsiteX11" fmla="*/ 19050 w 8343900"/>
              <a:gd name="connsiteY11" fmla="*/ 5946 h 3838073"/>
              <a:gd name="connsiteX0" fmla="*/ 5376195 w 8343900"/>
              <a:gd name="connsiteY0" fmla="*/ 3576609 h 3838073"/>
              <a:gd name="connsiteX1" fmla="*/ 5376410 w 8343900"/>
              <a:gd name="connsiteY1" fmla="*/ 1075607 h 3838073"/>
              <a:gd name="connsiteX2" fmla="*/ 3679652 w 8343900"/>
              <a:gd name="connsiteY2" fmla="*/ 1007665 h 3838073"/>
              <a:gd name="connsiteX3" fmla="*/ 3697434 w 8343900"/>
              <a:gd name="connsiteY3" fmla="*/ 51550 h 3838073"/>
              <a:gd name="connsiteX4" fmla="*/ 6370616 w 8343900"/>
              <a:gd name="connsiteY4" fmla="*/ 127379 h 3838073"/>
              <a:gd name="connsiteX5" fmla="*/ 6350970 w 8343900"/>
              <a:gd name="connsiteY5" fmla="*/ 3587073 h 3838073"/>
              <a:gd name="connsiteX6" fmla="*/ 5376195 w 8343900"/>
              <a:gd name="connsiteY6" fmla="*/ 3576609 h 3838073"/>
              <a:gd name="connsiteX7" fmla="*/ 19050 w 8343900"/>
              <a:gd name="connsiteY7" fmla="*/ 5946 h 3838073"/>
              <a:gd name="connsiteX8" fmla="*/ 8343900 w 8343900"/>
              <a:gd name="connsiteY8" fmla="*/ 0 h 3838073"/>
              <a:gd name="connsiteX9" fmla="*/ 8331532 w 8343900"/>
              <a:gd name="connsiteY9" fmla="*/ 3838073 h 3838073"/>
              <a:gd name="connsiteX10" fmla="*/ 0 w 8343900"/>
              <a:gd name="connsiteY10" fmla="*/ 3806655 h 3838073"/>
              <a:gd name="connsiteX11" fmla="*/ 19050 w 8343900"/>
              <a:gd name="connsiteY11" fmla="*/ 5946 h 3838073"/>
              <a:gd name="connsiteX0" fmla="*/ 5376195 w 8343900"/>
              <a:gd name="connsiteY0" fmla="*/ 3576609 h 3838073"/>
              <a:gd name="connsiteX1" fmla="*/ 5376410 w 8343900"/>
              <a:gd name="connsiteY1" fmla="*/ 1075607 h 3838073"/>
              <a:gd name="connsiteX2" fmla="*/ 3679652 w 8343900"/>
              <a:gd name="connsiteY2" fmla="*/ 1007665 h 3838073"/>
              <a:gd name="connsiteX3" fmla="*/ 3697434 w 8343900"/>
              <a:gd name="connsiteY3" fmla="*/ 51550 h 3838073"/>
              <a:gd name="connsiteX4" fmla="*/ 6379508 w 8343900"/>
              <a:gd name="connsiteY4" fmla="*/ 61763 h 3838073"/>
              <a:gd name="connsiteX5" fmla="*/ 6350970 w 8343900"/>
              <a:gd name="connsiteY5" fmla="*/ 3587073 h 3838073"/>
              <a:gd name="connsiteX6" fmla="*/ 5376195 w 8343900"/>
              <a:gd name="connsiteY6" fmla="*/ 3576609 h 3838073"/>
              <a:gd name="connsiteX7" fmla="*/ 19050 w 8343900"/>
              <a:gd name="connsiteY7" fmla="*/ 5946 h 3838073"/>
              <a:gd name="connsiteX8" fmla="*/ 8343900 w 8343900"/>
              <a:gd name="connsiteY8" fmla="*/ 0 h 3838073"/>
              <a:gd name="connsiteX9" fmla="*/ 8331532 w 8343900"/>
              <a:gd name="connsiteY9" fmla="*/ 3838073 h 3838073"/>
              <a:gd name="connsiteX10" fmla="*/ 0 w 8343900"/>
              <a:gd name="connsiteY10" fmla="*/ 3806655 h 3838073"/>
              <a:gd name="connsiteX11" fmla="*/ 19050 w 8343900"/>
              <a:gd name="connsiteY11" fmla="*/ 5946 h 3838073"/>
              <a:gd name="connsiteX0" fmla="*/ 5376195 w 8343900"/>
              <a:gd name="connsiteY0" fmla="*/ 3576609 h 3838073"/>
              <a:gd name="connsiteX1" fmla="*/ 5358628 w 8343900"/>
              <a:gd name="connsiteY1" fmla="*/ 1019365 h 3838073"/>
              <a:gd name="connsiteX2" fmla="*/ 3679652 w 8343900"/>
              <a:gd name="connsiteY2" fmla="*/ 1007665 h 3838073"/>
              <a:gd name="connsiteX3" fmla="*/ 3697434 w 8343900"/>
              <a:gd name="connsiteY3" fmla="*/ 51550 h 3838073"/>
              <a:gd name="connsiteX4" fmla="*/ 6379508 w 8343900"/>
              <a:gd name="connsiteY4" fmla="*/ 61763 h 3838073"/>
              <a:gd name="connsiteX5" fmla="*/ 6350970 w 8343900"/>
              <a:gd name="connsiteY5" fmla="*/ 3587073 h 3838073"/>
              <a:gd name="connsiteX6" fmla="*/ 5376195 w 8343900"/>
              <a:gd name="connsiteY6" fmla="*/ 3576609 h 3838073"/>
              <a:gd name="connsiteX7" fmla="*/ 19050 w 8343900"/>
              <a:gd name="connsiteY7" fmla="*/ 5946 h 3838073"/>
              <a:gd name="connsiteX8" fmla="*/ 8343900 w 8343900"/>
              <a:gd name="connsiteY8" fmla="*/ 0 h 3838073"/>
              <a:gd name="connsiteX9" fmla="*/ 8331532 w 8343900"/>
              <a:gd name="connsiteY9" fmla="*/ 3838073 h 3838073"/>
              <a:gd name="connsiteX10" fmla="*/ 0 w 8343900"/>
              <a:gd name="connsiteY10" fmla="*/ 3806655 h 3838073"/>
              <a:gd name="connsiteX11" fmla="*/ 19050 w 8343900"/>
              <a:gd name="connsiteY11" fmla="*/ 5946 h 3838073"/>
              <a:gd name="connsiteX0" fmla="*/ 5376195 w 8343900"/>
              <a:gd name="connsiteY0" fmla="*/ 3576609 h 3838073"/>
              <a:gd name="connsiteX1" fmla="*/ 5358628 w 8343900"/>
              <a:gd name="connsiteY1" fmla="*/ 1019365 h 3838073"/>
              <a:gd name="connsiteX2" fmla="*/ 3697434 w 8343900"/>
              <a:gd name="connsiteY2" fmla="*/ 1092028 h 3838073"/>
              <a:gd name="connsiteX3" fmla="*/ 3697434 w 8343900"/>
              <a:gd name="connsiteY3" fmla="*/ 51550 h 3838073"/>
              <a:gd name="connsiteX4" fmla="*/ 6379508 w 8343900"/>
              <a:gd name="connsiteY4" fmla="*/ 61763 h 3838073"/>
              <a:gd name="connsiteX5" fmla="*/ 6350970 w 8343900"/>
              <a:gd name="connsiteY5" fmla="*/ 3587073 h 3838073"/>
              <a:gd name="connsiteX6" fmla="*/ 5376195 w 8343900"/>
              <a:gd name="connsiteY6" fmla="*/ 3576609 h 3838073"/>
              <a:gd name="connsiteX7" fmla="*/ 19050 w 8343900"/>
              <a:gd name="connsiteY7" fmla="*/ 5946 h 3838073"/>
              <a:gd name="connsiteX8" fmla="*/ 8343900 w 8343900"/>
              <a:gd name="connsiteY8" fmla="*/ 0 h 3838073"/>
              <a:gd name="connsiteX9" fmla="*/ 8331532 w 8343900"/>
              <a:gd name="connsiteY9" fmla="*/ 3838073 h 3838073"/>
              <a:gd name="connsiteX10" fmla="*/ 0 w 8343900"/>
              <a:gd name="connsiteY10" fmla="*/ 3806655 h 3838073"/>
              <a:gd name="connsiteX11" fmla="*/ 19050 w 8343900"/>
              <a:gd name="connsiteY11" fmla="*/ 5946 h 3838073"/>
              <a:gd name="connsiteX0" fmla="*/ 5376195 w 8343900"/>
              <a:gd name="connsiteY0" fmla="*/ 3576609 h 3838073"/>
              <a:gd name="connsiteX1" fmla="*/ 5340846 w 8343900"/>
              <a:gd name="connsiteY1" fmla="*/ 1103729 h 3838073"/>
              <a:gd name="connsiteX2" fmla="*/ 3697434 w 8343900"/>
              <a:gd name="connsiteY2" fmla="*/ 1092028 h 3838073"/>
              <a:gd name="connsiteX3" fmla="*/ 3697434 w 8343900"/>
              <a:gd name="connsiteY3" fmla="*/ 51550 h 3838073"/>
              <a:gd name="connsiteX4" fmla="*/ 6379508 w 8343900"/>
              <a:gd name="connsiteY4" fmla="*/ 61763 h 3838073"/>
              <a:gd name="connsiteX5" fmla="*/ 6350970 w 8343900"/>
              <a:gd name="connsiteY5" fmla="*/ 3587073 h 3838073"/>
              <a:gd name="connsiteX6" fmla="*/ 5376195 w 8343900"/>
              <a:gd name="connsiteY6" fmla="*/ 3576609 h 3838073"/>
              <a:gd name="connsiteX7" fmla="*/ 19050 w 8343900"/>
              <a:gd name="connsiteY7" fmla="*/ 5946 h 3838073"/>
              <a:gd name="connsiteX8" fmla="*/ 8343900 w 8343900"/>
              <a:gd name="connsiteY8" fmla="*/ 0 h 3838073"/>
              <a:gd name="connsiteX9" fmla="*/ 8331532 w 8343900"/>
              <a:gd name="connsiteY9" fmla="*/ 3838073 h 3838073"/>
              <a:gd name="connsiteX10" fmla="*/ 0 w 8343900"/>
              <a:gd name="connsiteY10" fmla="*/ 3806655 h 3838073"/>
              <a:gd name="connsiteX11" fmla="*/ 19050 w 8343900"/>
              <a:gd name="connsiteY11" fmla="*/ 5946 h 383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43900" h="3838073">
                <a:moveTo>
                  <a:pt x="5376195" y="3576609"/>
                </a:moveTo>
                <a:cubicBezTo>
                  <a:pt x="5376002" y="3782492"/>
                  <a:pt x="5341039" y="897846"/>
                  <a:pt x="5340846" y="1103729"/>
                </a:cubicBezTo>
                <a:lnTo>
                  <a:pt x="3697434" y="1092028"/>
                </a:lnTo>
                <a:lnTo>
                  <a:pt x="3697434" y="51550"/>
                </a:lnTo>
                <a:lnTo>
                  <a:pt x="6379508" y="61763"/>
                </a:lnTo>
                <a:cubicBezTo>
                  <a:pt x="6380882" y="-12914"/>
                  <a:pt x="6349596" y="3661750"/>
                  <a:pt x="6350970" y="3587073"/>
                </a:cubicBezTo>
                <a:lnTo>
                  <a:pt x="5376195" y="3576609"/>
                </a:lnTo>
                <a:close/>
                <a:moveTo>
                  <a:pt x="19050" y="5946"/>
                </a:moveTo>
                <a:lnTo>
                  <a:pt x="8343900" y="0"/>
                </a:lnTo>
                <a:cubicBezTo>
                  <a:pt x="8339777" y="1221033"/>
                  <a:pt x="8335655" y="2617040"/>
                  <a:pt x="8331532" y="3838073"/>
                </a:cubicBezTo>
                <a:lnTo>
                  <a:pt x="0" y="3806655"/>
                </a:lnTo>
                <a:cubicBezTo>
                  <a:pt x="6350" y="2589745"/>
                  <a:pt x="12700" y="1222856"/>
                  <a:pt x="19050" y="5946"/>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Tree>
    <p:extLst>
      <p:ext uri="{BB962C8B-B14F-4D97-AF65-F5344CB8AC3E}">
        <p14:creationId xmlns:p14="http://schemas.microsoft.com/office/powerpoint/2010/main" val="327937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51" name="Rechthoek 50" hidden="1"/>
          <p:cNvSpPr/>
          <p:nvPr/>
        </p:nvSpPr>
        <p:spPr>
          <a:xfrm>
            <a:off x="0" y="1988840"/>
            <a:ext cx="9144000" cy="43204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dirty="0">
              <a:solidFill>
                <a:prstClr val="white"/>
              </a:solidFill>
            </a:endParaRPr>
          </a:p>
        </p:txBody>
      </p:sp>
      <p:sp>
        <p:nvSpPr>
          <p:cNvPr id="52" name="Rechthoek 51" hidden="1"/>
          <p:cNvSpPr/>
          <p:nvPr/>
        </p:nvSpPr>
        <p:spPr>
          <a:xfrm>
            <a:off x="0" y="2996952"/>
            <a:ext cx="9144000" cy="3960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a:solidFill>
                <a:prstClr val="white"/>
              </a:solidFill>
            </a:endParaRPr>
          </a:p>
        </p:txBody>
      </p:sp>
      <p:sp>
        <p:nvSpPr>
          <p:cNvPr id="59" name="Rechthoek 58" hidden="1"/>
          <p:cNvSpPr/>
          <p:nvPr/>
        </p:nvSpPr>
        <p:spPr>
          <a:xfrm>
            <a:off x="0" y="3933056"/>
            <a:ext cx="9144000" cy="3996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a:solidFill>
                <a:prstClr val="white"/>
              </a:solidFill>
            </a:endParaRPr>
          </a:p>
        </p:txBody>
      </p:sp>
      <p:sp>
        <p:nvSpPr>
          <p:cNvPr id="60" name="Rechthoek 59" hidden="1"/>
          <p:cNvSpPr/>
          <p:nvPr/>
        </p:nvSpPr>
        <p:spPr>
          <a:xfrm>
            <a:off x="0" y="4829600"/>
            <a:ext cx="9144000" cy="3996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a:solidFill>
                <a:prstClr val="white"/>
              </a:solidFill>
            </a:endParaRPr>
          </a:p>
        </p:txBody>
      </p:sp>
      <p:sp>
        <p:nvSpPr>
          <p:cNvPr id="35" name="Rechthoek 34"/>
          <p:cNvSpPr/>
          <p:nvPr/>
        </p:nvSpPr>
        <p:spPr>
          <a:xfrm>
            <a:off x="5436096" y="347855"/>
            <a:ext cx="3610176" cy="261610"/>
          </a:xfrm>
          <a:prstGeom prst="rect">
            <a:avLst/>
          </a:prstGeom>
        </p:spPr>
        <p:txBody>
          <a:bodyPr wrap="square">
            <a:noAutofit/>
          </a:bodyPr>
          <a:lstStyle/>
          <a:p>
            <a:pPr algn="r" defTabSz="914400"/>
            <a:r>
              <a:rPr lang="nl-BE" sz="1400" b="1" dirty="0" err="1">
                <a:solidFill>
                  <a:prstClr val="white"/>
                </a:solidFill>
                <a:latin typeface="Arial" pitchFamily="34" charset="0"/>
                <a:cs typeface="Arial" pitchFamily="34" charset="0"/>
              </a:rPr>
              <a:t>Belgique</a:t>
            </a:r>
            <a:r>
              <a:rPr lang="nl-BE" sz="1400" b="1" dirty="0">
                <a:solidFill>
                  <a:prstClr val="white"/>
                </a:solidFill>
                <a:latin typeface="Arial" pitchFamily="34" charset="0"/>
                <a:cs typeface="Arial" pitchFamily="34" charset="0"/>
              </a:rPr>
              <a:t> – Au niveau financier (2)</a:t>
            </a:r>
          </a:p>
        </p:txBody>
      </p:sp>
      <p:sp>
        <p:nvSpPr>
          <p:cNvPr id="36"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err="1"/>
              <a:t>Politique</a:t>
            </a:r>
            <a:r>
              <a:rPr lang="nl-BE" sz="1400" dirty="0"/>
              <a:t> </a:t>
            </a:r>
            <a:r>
              <a:rPr lang="nl-BE" sz="1400" dirty="0" err="1"/>
              <a:t>climatique</a:t>
            </a:r>
            <a:endParaRPr lang="nl-BE" sz="1400" dirty="0"/>
          </a:p>
        </p:txBody>
      </p:sp>
      <p:sp>
        <p:nvSpPr>
          <p:cNvPr id="32" name="Text Box 28"/>
          <p:cNvSpPr txBox="1">
            <a:spLocks noChangeArrowheads="1"/>
          </p:cNvSpPr>
          <p:nvPr/>
        </p:nvSpPr>
        <p:spPr bwMode="auto">
          <a:xfrm>
            <a:off x="107504" y="5990451"/>
            <a:ext cx="3600400"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Base: </a:t>
            </a:r>
            <a:r>
              <a:rPr lang="nl-BE" sz="1000" dirty="0" err="1" smtClean="0">
                <a:solidFill>
                  <a:srgbClr val="0000FF"/>
                </a:solidFill>
                <a:ea typeface="Verdana" pitchFamily="34" charset="0"/>
                <a:cs typeface="Arial" pitchFamily="34" charset="0"/>
              </a:rPr>
              <a:t>tous</a:t>
            </a:r>
            <a:r>
              <a:rPr lang="nl-BE" sz="1000" dirty="0" smtClean="0">
                <a:solidFill>
                  <a:srgbClr val="0000FF"/>
                </a:solidFill>
                <a:ea typeface="Verdana" pitchFamily="34" charset="0"/>
                <a:cs typeface="Arial" pitchFamily="34" charset="0"/>
              </a:rPr>
              <a:t> les </a:t>
            </a:r>
            <a:r>
              <a:rPr lang="nl-BE" sz="1000" dirty="0" err="1" smtClean="0">
                <a:solidFill>
                  <a:srgbClr val="0000FF"/>
                </a:solidFill>
                <a:ea typeface="Verdana" pitchFamily="34" charset="0"/>
                <a:cs typeface="Arial" pitchFamily="34" charset="0"/>
              </a:rPr>
              <a:t>répondants</a:t>
            </a:r>
            <a:r>
              <a:rPr lang="nl-BE" sz="1000" dirty="0" smtClean="0">
                <a:solidFill>
                  <a:srgbClr val="0000FF"/>
                </a:solidFill>
                <a:ea typeface="Verdana" pitchFamily="34" charset="0"/>
                <a:cs typeface="Arial" pitchFamily="34" charset="0"/>
              </a:rPr>
              <a:t> (N=1.540).</a:t>
            </a:r>
            <a:endParaRPr lang="nl-BE" sz="1000" dirty="0">
              <a:solidFill>
                <a:srgbClr val="0000FF"/>
              </a:solidFill>
              <a:ea typeface="Verdana" pitchFamily="34" charset="0"/>
              <a:cs typeface="Arial" pitchFamily="34" charset="0"/>
            </a:endParaRPr>
          </a:p>
        </p:txBody>
      </p:sp>
      <p:graphicFrame>
        <p:nvGraphicFramePr>
          <p:cNvPr id="37" name="Grafiek 36"/>
          <p:cNvGraphicFramePr/>
          <p:nvPr>
            <p:extLst/>
          </p:nvPr>
        </p:nvGraphicFramePr>
        <p:xfrm>
          <a:off x="5119081" y="1116172"/>
          <a:ext cx="3136163" cy="51092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Tabel 38"/>
          <p:cNvGraphicFramePr>
            <a:graphicFrameLocks noGrp="1"/>
          </p:cNvGraphicFramePr>
          <p:nvPr>
            <p:extLst>
              <p:ext uri="{D42A27DB-BD31-4B8C-83A1-F6EECF244321}">
                <p14:modId xmlns:p14="http://schemas.microsoft.com/office/powerpoint/2010/main" val="1145165159"/>
              </p:ext>
            </p:extLst>
          </p:nvPr>
        </p:nvGraphicFramePr>
        <p:xfrm>
          <a:off x="8093662" y="1600207"/>
          <a:ext cx="756106" cy="4143368"/>
        </p:xfrm>
        <a:graphic>
          <a:graphicData uri="http://schemas.openxmlformats.org/drawingml/2006/table">
            <a:tbl>
              <a:tblPr/>
              <a:tblGrid>
                <a:gridCol w="377781"/>
                <a:gridCol w="378325"/>
              </a:tblGrid>
              <a:tr h="407816">
                <a:tc>
                  <a:txBody>
                    <a:bodyPr/>
                    <a:lstStyle/>
                    <a:p>
                      <a:pPr marL="0" algn="ctr" defTabSz="914400" rtl="0" eaLnBrk="1" latinLnBrk="0" hangingPunct="1">
                        <a:lnSpc>
                          <a:spcPct val="115000"/>
                        </a:lnSpc>
                        <a:spcAft>
                          <a:spcPts val="600"/>
                        </a:spcAft>
                      </a:pPr>
                      <a:r>
                        <a:rPr lang="nl-BE" sz="900" b="1" u="sng" kern="1200"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lang="en-GB" sz="900" b="1" u="sng" kern="12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7941" marR="37941" marT="0" marB="0" anchor="ctr">
                    <a:lnL>
                      <a:noFill/>
                    </a:lnL>
                    <a:lnR>
                      <a:noFill/>
                    </a:lnR>
                    <a:lnT>
                      <a:noFill/>
                    </a:lnT>
                    <a:lnB>
                      <a:noFill/>
                    </a:lnB>
                  </a:tcPr>
                </a:tc>
                <a:tc>
                  <a:txBody>
                    <a:bodyPr/>
                    <a:lstStyle/>
                    <a:p>
                      <a:pPr marL="0" algn="ctr" defTabSz="914400" rtl="0" eaLnBrk="1" latinLnBrk="0" hangingPunct="1">
                        <a:lnSpc>
                          <a:spcPct val="115000"/>
                        </a:lnSpc>
                        <a:spcAft>
                          <a:spcPts val="600"/>
                        </a:spcAft>
                      </a:pPr>
                      <a:r>
                        <a:rPr lang="nl-BE" sz="900" b="0" u="sng" kern="1200"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2013</a:t>
                      </a:r>
                      <a:endParaRPr lang="en-GB" sz="900" b="0" u="sng" kern="12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7941" marR="37941" marT="0" marB="0" anchor="ctr">
                    <a:lnL>
                      <a:noFill/>
                    </a:lnL>
                    <a:lnR>
                      <a:noFill/>
                    </a:lnR>
                    <a:lnT>
                      <a:noFill/>
                    </a:lnT>
                    <a:lnB>
                      <a:noFill/>
                    </a:lnB>
                  </a:tcPr>
                </a:tc>
              </a:tr>
              <a:tr h="466944">
                <a:tc>
                  <a:txBody>
                    <a:bodyPr/>
                    <a:lstStyle/>
                    <a:p>
                      <a:pPr algn="ctr">
                        <a:lnSpc>
                          <a:spcPct val="100000"/>
                        </a:lnSpc>
                        <a:spcAft>
                          <a:spcPts val="0"/>
                        </a:spcAft>
                      </a:pPr>
                      <a:r>
                        <a:rPr lang="nl-NL" sz="900" b="1" dirty="0">
                          <a:solidFill>
                            <a:srgbClr val="FF0000"/>
                          </a:solidFill>
                          <a:latin typeface="Calibri"/>
                          <a:ea typeface="Times New Roman"/>
                        </a:rPr>
                        <a:t>17</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00000"/>
                        </a:lnSpc>
                        <a:spcAft>
                          <a:spcPts val="0"/>
                        </a:spcAft>
                      </a:pPr>
                      <a:r>
                        <a:rPr lang="nl-NL" sz="900" dirty="0">
                          <a:solidFill>
                            <a:srgbClr val="FF0000"/>
                          </a:solidFill>
                          <a:latin typeface="Calibri"/>
                          <a:ea typeface="Times New Roman"/>
                        </a:rPr>
                        <a:t>20</a:t>
                      </a:r>
                      <a:endParaRPr lang="nl-BE" sz="1000" dirty="0">
                        <a:latin typeface="Times New Roman"/>
                        <a:ea typeface="Times New Roman"/>
                      </a:endParaRPr>
                    </a:p>
                  </a:txBody>
                  <a:tcPr marL="37941" marR="37941" marT="0" marB="0" anchor="ctr">
                    <a:lnL>
                      <a:noFill/>
                    </a:lnL>
                    <a:lnR>
                      <a:noFill/>
                    </a:lnR>
                    <a:lnT>
                      <a:noFill/>
                    </a:lnT>
                    <a:lnB>
                      <a:noFill/>
                    </a:lnB>
                  </a:tcPr>
                </a:tc>
              </a:tr>
              <a:tr h="466944">
                <a:tc>
                  <a:txBody>
                    <a:bodyPr/>
                    <a:lstStyle/>
                    <a:p>
                      <a:pPr algn="ctr">
                        <a:lnSpc>
                          <a:spcPct val="100000"/>
                        </a:lnSpc>
                        <a:spcAft>
                          <a:spcPts val="0"/>
                        </a:spcAft>
                      </a:pPr>
                      <a:r>
                        <a:rPr lang="nl-NL" sz="900" b="1">
                          <a:solidFill>
                            <a:srgbClr val="FF0000"/>
                          </a:solidFill>
                          <a:latin typeface="Calibri"/>
                          <a:ea typeface="Times New Roman"/>
                        </a:rPr>
                        <a:t>38</a:t>
                      </a:r>
                      <a:endParaRPr lang="nl-BE" sz="1000">
                        <a:latin typeface="Times New Roman"/>
                        <a:ea typeface="Times New Roman"/>
                      </a:endParaRPr>
                    </a:p>
                  </a:txBody>
                  <a:tcPr marL="37941" marR="37941" marT="0" marB="0" anchor="ctr">
                    <a:lnL>
                      <a:noFill/>
                    </a:lnL>
                    <a:lnR>
                      <a:noFill/>
                    </a:lnR>
                    <a:lnT>
                      <a:noFill/>
                    </a:lnT>
                    <a:lnB>
                      <a:noFill/>
                    </a:lnB>
                  </a:tcPr>
                </a:tc>
                <a:tc>
                  <a:txBody>
                    <a:bodyPr/>
                    <a:lstStyle/>
                    <a:p>
                      <a:pPr algn="ctr">
                        <a:lnSpc>
                          <a:spcPct val="100000"/>
                        </a:lnSpc>
                        <a:spcAft>
                          <a:spcPts val="0"/>
                        </a:spcAft>
                      </a:pPr>
                      <a:r>
                        <a:rPr lang="nl-NL" sz="900" dirty="0">
                          <a:solidFill>
                            <a:srgbClr val="FF0000"/>
                          </a:solidFill>
                          <a:latin typeface="Calibri"/>
                          <a:ea typeface="Times New Roman"/>
                        </a:rPr>
                        <a:t>49</a:t>
                      </a:r>
                      <a:endParaRPr lang="nl-BE" sz="1000" dirty="0">
                        <a:latin typeface="Times New Roman"/>
                        <a:ea typeface="Times New Roman"/>
                      </a:endParaRPr>
                    </a:p>
                  </a:txBody>
                  <a:tcPr marL="37941" marR="37941" marT="0" marB="0" anchor="ctr">
                    <a:lnL>
                      <a:noFill/>
                    </a:lnL>
                    <a:lnR>
                      <a:noFill/>
                    </a:lnR>
                    <a:lnT>
                      <a:noFill/>
                    </a:lnT>
                    <a:lnB>
                      <a:noFill/>
                    </a:lnB>
                  </a:tcPr>
                </a:tc>
              </a:tr>
              <a:tr h="466944">
                <a:tc>
                  <a:txBody>
                    <a:bodyPr/>
                    <a:lstStyle/>
                    <a:p>
                      <a:pPr algn="ctr">
                        <a:lnSpc>
                          <a:spcPct val="100000"/>
                        </a:lnSpc>
                        <a:spcAft>
                          <a:spcPts val="0"/>
                        </a:spcAft>
                      </a:pPr>
                      <a:r>
                        <a:rPr lang="nl-NL" sz="900" b="1">
                          <a:solidFill>
                            <a:srgbClr val="FF0000"/>
                          </a:solidFill>
                          <a:latin typeface="Calibri"/>
                          <a:ea typeface="Times New Roman"/>
                        </a:rPr>
                        <a:t>26</a:t>
                      </a:r>
                      <a:endParaRPr lang="nl-BE" sz="1000">
                        <a:latin typeface="Times New Roman"/>
                        <a:ea typeface="Times New Roman"/>
                      </a:endParaRPr>
                    </a:p>
                  </a:txBody>
                  <a:tcPr marL="37941" marR="37941" marT="0" marB="0" anchor="ctr">
                    <a:lnL>
                      <a:noFill/>
                    </a:lnL>
                    <a:lnR>
                      <a:noFill/>
                    </a:lnR>
                    <a:lnT>
                      <a:noFill/>
                    </a:lnT>
                    <a:lnB>
                      <a:noFill/>
                    </a:lnB>
                  </a:tcPr>
                </a:tc>
                <a:tc>
                  <a:txBody>
                    <a:bodyPr/>
                    <a:lstStyle/>
                    <a:p>
                      <a:pPr algn="ctr">
                        <a:lnSpc>
                          <a:spcPct val="100000"/>
                        </a:lnSpc>
                        <a:spcAft>
                          <a:spcPts val="0"/>
                        </a:spcAft>
                      </a:pPr>
                      <a:r>
                        <a:rPr lang="nl-NL" sz="900" dirty="0">
                          <a:solidFill>
                            <a:srgbClr val="FF0000"/>
                          </a:solidFill>
                          <a:latin typeface="Calibri"/>
                          <a:ea typeface="Times New Roman"/>
                        </a:rPr>
                        <a:t>36</a:t>
                      </a:r>
                      <a:endParaRPr lang="nl-BE" sz="1000" dirty="0">
                        <a:latin typeface="Times New Roman"/>
                        <a:ea typeface="Times New Roman"/>
                      </a:endParaRPr>
                    </a:p>
                  </a:txBody>
                  <a:tcPr marL="37941" marR="37941" marT="0" marB="0" anchor="ctr">
                    <a:lnL>
                      <a:noFill/>
                    </a:lnL>
                    <a:lnR>
                      <a:noFill/>
                    </a:lnR>
                    <a:lnT>
                      <a:noFill/>
                    </a:lnT>
                    <a:lnB>
                      <a:noFill/>
                    </a:lnB>
                  </a:tcPr>
                </a:tc>
              </a:tr>
              <a:tr h="466944">
                <a:tc>
                  <a:txBody>
                    <a:bodyPr/>
                    <a:lstStyle/>
                    <a:p>
                      <a:pPr algn="ctr">
                        <a:lnSpc>
                          <a:spcPct val="100000"/>
                        </a:lnSpc>
                        <a:spcAft>
                          <a:spcPts val="0"/>
                        </a:spcAft>
                      </a:pPr>
                      <a:r>
                        <a:rPr lang="nl-NL" sz="900" b="1">
                          <a:solidFill>
                            <a:srgbClr val="FF0000"/>
                          </a:solidFill>
                          <a:latin typeface="Calibri"/>
                          <a:ea typeface="Times New Roman"/>
                        </a:rPr>
                        <a:t>26</a:t>
                      </a:r>
                      <a:endParaRPr lang="nl-BE" sz="1000">
                        <a:latin typeface="Times New Roman"/>
                        <a:ea typeface="Times New Roman"/>
                      </a:endParaRPr>
                    </a:p>
                  </a:txBody>
                  <a:tcPr marL="37941" marR="37941" marT="0" marB="0" anchor="ctr">
                    <a:lnL>
                      <a:noFill/>
                    </a:lnL>
                    <a:lnR>
                      <a:noFill/>
                    </a:lnR>
                    <a:lnT>
                      <a:noFill/>
                    </a:lnT>
                    <a:lnB>
                      <a:noFill/>
                    </a:lnB>
                  </a:tcPr>
                </a:tc>
                <a:tc>
                  <a:txBody>
                    <a:bodyPr/>
                    <a:lstStyle/>
                    <a:p>
                      <a:pPr algn="ctr">
                        <a:lnSpc>
                          <a:spcPct val="100000"/>
                        </a:lnSpc>
                        <a:spcAft>
                          <a:spcPts val="0"/>
                        </a:spcAft>
                      </a:pPr>
                      <a:r>
                        <a:rPr lang="nl-NL" sz="900" dirty="0">
                          <a:solidFill>
                            <a:srgbClr val="FF0000"/>
                          </a:solidFill>
                          <a:latin typeface="Calibri"/>
                          <a:ea typeface="Times New Roman"/>
                        </a:rPr>
                        <a:t>30</a:t>
                      </a:r>
                      <a:endParaRPr lang="nl-BE" sz="1000" dirty="0">
                        <a:latin typeface="Times New Roman"/>
                        <a:ea typeface="Times New Roman"/>
                      </a:endParaRPr>
                    </a:p>
                  </a:txBody>
                  <a:tcPr marL="37941" marR="37941" marT="0" marB="0" anchor="ctr">
                    <a:lnL>
                      <a:noFill/>
                    </a:lnL>
                    <a:lnR>
                      <a:noFill/>
                    </a:lnR>
                    <a:lnT>
                      <a:noFill/>
                    </a:lnT>
                    <a:lnB>
                      <a:noFill/>
                    </a:lnB>
                  </a:tcPr>
                </a:tc>
              </a:tr>
              <a:tr h="466944">
                <a:tc>
                  <a:txBody>
                    <a:bodyPr/>
                    <a:lstStyle/>
                    <a:p>
                      <a:pPr algn="ctr">
                        <a:lnSpc>
                          <a:spcPct val="100000"/>
                        </a:lnSpc>
                        <a:spcAft>
                          <a:spcPts val="0"/>
                        </a:spcAft>
                      </a:pPr>
                      <a:r>
                        <a:rPr lang="nl-NL" sz="900" b="1">
                          <a:solidFill>
                            <a:srgbClr val="FF0000"/>
                          </a:solidFill>
                          <a:latin typeface="Calibri"/>
                          <a:ea typeface="Times New Roman"/>
                        </a:rPr>
                        <a:t>43</a:t>
                      </a:r>
                      <a:endParaRPr lang="nl-BE" sz="1000">
                        <a:latin typeface="Times New Roman"/>
                        <a:ea typeface="Times New Roman"/>
                      </a:endParaRPr>
                    </a:p>
                  </a:txBody>
                  <a:tcPr marL="37941" marR="37941" marT="0" marB="0" anchor="ctr">
                    <a:lnL>
                      <a:noFill/>
                    </a:lnL>
                    <a:lnR>
                      <a:noFill/>
                    </a:lnR>
                    <a:lnT>
                      <a:noFill/>
                    </a:lnT>
                    <a:lnB>
                      <a:noFill/>
                    </a:lnB>
                  </a:tcPr>
                </a:tc>
                <a:tc>
                  <a:txBody>
                    <a:bodyPr/>
                    <a:lstStyle/>
                    <a:p>
                      <a:pPr algn="ctr">
                        <a:lnSpc>
                          <a:spcPct val="100000"/>
                        </a:lnSpc>
                        <a:spcAft>
                          <a:spcPts val="0"/>
                        </a:spcAft>
                      </a:pPr>
                      <a:r>
                        <a:rPr lang="nl-NL" sz="900" dirty="0">
                          <a:solidFill>
                            <a:srgbClr val="FF0000"/>
                          </a:solidFill>
                          <a:latin typeface="Calibri"/>
                          <a:ea typeface="Times New Roman"/>
                        </a:rPr>
                        <a:t>49</a:t>
                      </a:r>
                      <a:endParaRPr lang="nl-BE" sz="1000" dirty="0">
                        <a:latin typeface="Times New Roman"/>
                        <a:ea typeface="Times New Roman"/>
                      </a:endParaRPr>
                    </a:p>
                  </a:txBody>
                  <a:tcPr marL="37941" marR="37941" marT="0" marB="0" anchor="ctr">
                    <a:lnL>
                      <a:noFill/>
                    </a:lnL>
                    <a:lnR>
                      <a:noFill/>
                    </a:lnR>
                    <a:lnT>
                      <a:noFill/>
                    </a:lnT>
                    <a:lnB>
                      <a:noFill/>
                    </a:lnB>
                  </a:tcPr>
                </a:tc>
              </a:tr>
              <a:tr h="466944">
                <a:tc>
                  <a:txBody>
                    <a:bodyPr/>
                    <a:lstStyle/>
                    <a:p>
                      <a:pPr algn="ctr">
                        <a:lnSpc>
                          <a:spcPct val="100000"/>
                        </a:lnSpc>
                        <a:spcAft>
                          <a:spcPts val="0"/>
                        </a:spcAft>
                      </a:pPr>
                      <a:r>
                        <a:rPr lang="nl-NL" sz="900" b="1">
                          <a:solidFill>
                            <a:srgbClr val="FF0000"/>
                          </a:solidFill>
                          <a:latin typeface="Calibri"/>
                          <a:ea typeface="Times New Roman"/>
                        </a:rPr>
                        <a:t>42</a:t>
                      </a:r>
                      <a:endParaRPr lang="nl-BE" sz="1000">
                        <a:latin typeface="Times New Roman"/>
                        <a:ea typeface="Times New Roman"/>
                      </a:endParaRPr>
                    </a:p>
                  </a:txBody>
                  <a:tcPr marL="37941" marR="37941" marT="0" marB="0" anchor="ctr">
                    <a:lnL>
                      <a:noFill/>
                    </a:lnL>
                    <a:lnR>
                      <a:noFill/>
                    </a:lnR>
                    <a:lnT>
                      <a:noFill/>
                    </a:lnT>
                    <a:lnB>
                      <a:noFill/>
                    </a:lnB>
                  </a:tcPr>
                </a:tc>
                <a:tc>
                  <a:txBody>
                    <a:bodyPr/>
                    <a:lstStyle/>
                    <a:p>
                      <a:pPr algn="ctr">
                        <a:lnSpc>
                          <a:spcPct val="100000"/>
                        </a:lnSpc>
                        <a:spcAft>
                          <a:spcPts val="0"/>
                        </a:spcAft>
                      </a:pPr>
                      <a:r>
                        <a:rPr lang="nl-NL" sz="900" dirty="0">
                          <a:solidFill>
                            <a:srgbClr val="FF0000"/>
                          </a:solidFill>
                          <a:latin typeface="Calibri"/>
                          <a:ea typeface="Times New Roman"/>
                        </a:rPr>
                        <a:t>61</a:t>
                      </a:r>
                      <a:endParaRPr lang="nl-BE" sz="1000" dirty="0">
                        <a:latin typeface="Times New Roman"/>
                        <a:ea typeface="Times New Roman"/>
                      </a:endParaRPr>
                    </a:p>
                  </a:txBody>
                  <a:tcPr marL="37941" marR="37941" marT="0" marB="0" anchor="ctr">
                    <a:lnL>
                      <a:noFill/>
                    </a:lnL>
                    <a:lnR>
                      <a:noFill/>
                    </a:lnR>
                    <a:lnT>
                      <a:noFill/>
                    </a:lnT>
                    <a:lnB>
                      <a:noFill/>
                    </a:lnB>
                  </a:tcPr>
                </a:tc>
              </a:tr>
              <a:tr h="466944">
                <a:tc>
                  <a:txBody>
                    <a:bodyPr/>
                    <a:lstStyle/>
                    <a:p>
                      <a:pPr algn="ctr">
                        <a:lnSpc>
                          <a:spcPct val="100000"/>
                        </a:lnSpc>
                        <a:spcAft>
                          <a:spcPts val="0"/>
                        </a:spcAft>
                      </a:pPr>
                      <a:r>
                        <a:rPr lang="nl-NL" sz="900" b="1">
                          <a:solidFill>
                            <a:srgbClr val="FF0000"/>
                          </a:solidFill>
                          <a:latin typeface="Calibri"/>
                          <a:ea typeface="Times New Roman"/>
                        </a:rPr>
                        <a:t>44</a:t>
                      </a:r>
                      <a:endParaRPr lang="nl-BE" sz="1000">
                        <a:latin typeface="Times New Roman"/>
                        <a:ea typeface="Times New Roman"/>
                      </a:endParaRPr>
                    </a:p>
                  </a:txBody>
                  <a:tcPr marL="37941" marR="37941" marT="0" marB="0" anchor="ctr">
                    <a:lnL>
                      <a:noFill/>
                    </a:lnL>
                    <a:lnR>
                      <a:noFill/>
                    </a:lnR>
                    <a:lnT>
                      <a:noFill/>
                    </a:lnT>
                    <a:lnB>
                      <a:noFill/>
                    </a:lnB>
                  </a:tcPr>
                </a:tc>
                <a:tc>
                  <a:txBody>
                    <a:bodyPr/>
                    <a:lstStyle/>
                    <a:p>
                      <a:pPr algn="ctr">
                        <a:lnSpc>
                          <a:spcPct val="100000"/>
                        </a:lnSpc>
                        <a:spcAft>
                          <a:spcPts val="0"/>
                        </a:spcAft>
                      </a:pPr>
                      <a:r>
                        <a:rPr lang="nl-NL" sz="900" dirty="0">
                          <a:solidFill>
                            <a:srgbClr val="FF0000"/>
                          </a:solidFill>
                          <a:latin typeface="Calibri"/>
                          <a:ea typeface="Times New Roman"/>
                        </a:rPr>
                        <a:t>66</a:t>
                      </a:r>
                      <a:endParaRPr lang="nl-BE" sz="1000" dirty="0">
                        <a:latin typeface="Times New Roman"/>
                        <a:ea typeface="Times New Roman"/>
                      </a:endParaRPr>
                    </a:p>
                  </a:txBody>
                  <a:tcPr marL="37941" marR="37941" marT="0" marB="0" anchor="ctr">
                    <a:lnL>
                      <a:noFill/>
                    </a:lnL>
                    <a:lnR>
                      <a:noFill/>
                    </a:lnR>
                    <a:lnT>
                      <a:noFill/>
                    </a:lnT>
                    <a:lnB>
                      <a:noFill/>
                    </a:lnB>
                  </a:tcPr>
                </a:tc>
              </a:tr>
              <a:tr h="466944">
                <a:tc>
                  <a:txBody>
                    <a:bodyPr/>
                    <a:lstStyle/>
                    <a:p>
                      <a:pPr algn="ctr">
                        <a:lnSpc>
                          <a:spcPct val="100000"/>
                        </a:lnSpc>
                        <a:spcAft>
                          <a:spcPts val="0"/>
                        </a:spcAft>
                      </a:pPr>
                      <a:r>
                        <a:rPr lang="nl-NL" sz="900" b="1" dirty="0">
                          <a:solidFill>
                            <a:srgbClr val="FF0000"/>
                          </a:solidFill>
                          <a:latin typeface="Calibri"/>
                          <a:ea typeface="Times New Roman"/>
                        </a:rPr>
                        <a:t>40</a:t>
                      </a:r>
                      <a:endParaRPr lang="nl-BE" sz="1000" dirty="0">
                        <a:latin typeface="Times New Roman"/>
                        <a:ea typeface="Times New Roman"/>
                      </a:endParaRPr>
                    </a:p>
                  </a:txBody>
                  <a:tcPr marL="37941" marR="37941" marT="0" marB="0" anchor="ctr">
                    <a:lnL>
                      <a:noFill/>
                    </a:lnL>
                    <a:lnR>
                      <a:noFill/>
                    </a:lnR>
                    <a:lnT>
                      <a:noFill/>
                    </a:lnT>
                    <a:lnB>
                      <a:noFill/>
                    </a:lnB>
                  </a:tcPr>
                </a:tc>
                <a:tc>
                  <a:txBody>
                    <a:bodyPr/>
                    <a:lstStyle/>
                    <a:p>
                      <a:pPr algn="ctr">
                        <a:lnSpc>
                          <a:spcPct val="100000"/>
                        </a:lnSpc>
                        <a:spcAft>
                          <a:spcPts val="0"/>
                        </a:spcAft>
                      </a:pPr>
                      <a:r>
                        <a:rPr lang="nl-NL" sz="900" dirty="0">
                          <a:solidFill>
                            <a:srgbClr val="FF0000"/>
                          </a:solidFill>
                          <a:latin typeface="Calibri"/>
                          <a:ea typeface="Times New Roman"/>
                        </a:rPr>
                        <a:t>50</a:t>
                      </a:r>
                      <a:endParaRPr lang="nl-BE" sz="1000" dirty="0">
                        <a:latin typeface="Times New Roman"/>
                        <a:ea typeface="Times New Roman"/>
                      </a:endParaRPr>
                    </a:p>
                  </a:txBody>
                  <a:tcPr marL="37941" marR="37941" marT="0" marB="0" anchor="ctr">
                    <a:lnL>
                      <a:noFill/>
                    </a:lnL>
                    <a:lnR>
                      <a:noFill/>
                    </a:lnR>
                    <a:lnT>
                      <a:noFill/>
                    </a:lnT>
                    <a:lnB>
                      <a:noFill/>
                    </a:lnB>
                  </a:tcPr>
                </a:tc>
              </a:tr>
            </a:tbl>
          </a:graphicData>
        </a:graphic>
      </p:graphicFrame>
      <p:sp>
        <p:nvSpPr>
          <p:cNvPr id="40" name="Rectangle 5"/>
          <p:cNvSpPr>
            <a:spLocks noChangeArrowheads="1"/>
          </p:cNvSpPr>
          <p:nvPr/>
        </p:nvSpPr>
        <p:spPr bwMode="auto">
          <a:xfrm>
            <a:off x="7956376" y="1420338"/>
            <a:ext cx="1018655" cy="298450"/>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dirty="0" smtClean="0">
                <a:solidFill>
                  <a:srgbClr val="FFFFFF"/>
                </a:solidFill>
                <a:cs typeface="Arial" pitchFamily="34" charset="0"/>
              </a:rPr>
              <a:t>BOTTOM 2 (%)</a:t>
            </a:r>
            <a:endParaRPr lang="nl-BE" dirty="0" smtClean="0">
              <a:solidFill>
                <a:prstClr val="black"/>
              </a:solidFill>
              <a:latin typeface="Arial" pitchFamily="34" charset="0"/>
              <a:cs typeface="Arial" pitchFamily="34" charset="0"/>
            </a:endParaRPr>
          </a:p>
        </p:txBody>
      </p:sp>
      <p:sp>
        <p:nvSpPr>
          <p:cNvPr id="41" name="Rectangle 10"/>
          <p:cNvSpPr>
            <a:spLocks noChangeArrowheads="1"/>
          </p:cNvSpPr>
          <p:nvPr/>
        </p:nvSpPr>
        <p:spPr bwMode="auto">
          <a:xfrm>
            <a:off x="4283968" y="1412776"/>
            <a:ext cx="954251" cy="298450"/>
          </a:xfrm>
          <a:prstGeom prst="rect">
            <a:avLst/>
          </a:prstGeom>
          <a:solidFill>
            <a:srgbClr val="3E7800"/>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dirty="0" smtClean="0">
                <a:solidFill>
                  <a:srgbClr val="FFFFFF"/>
                </a:solidFill>
                <a:cs typeface="Arial" pitchFamily="34" charset="0"/>
              </a:rPr>
              <a:t>TOP 2 (%)</a:t>
            </a:r>
            <a:endParaRPr lang="nl-BE" dirty="0" smtClean="0">
              <a:solidFill>
                <a:prstClr val="black"/>
              </a:solidFill>
              <a:latin typeface="Arial" pitchFamily="34" charset="0"/>
              <a:cs typeface="Arial" pitchFamily="34" charset="0"/>
            </a:endParaRPr>
          </a:p>
        </p:txBody>
      </p:sp>
      <p:sp>
        <p:nvSpPr>
          <p:cNvPr id="18" name="Tekstvak 6"/>
          <p:cNvSpPr txBox="1"/>
          <p:nvPr/>
        </p:nvSpPr>
        <p:spPr>
          <a:xfrm>
            <a:off x="611560" y="836712"/>
            <a:ext cx="8424936" cy="323493"/>
          </a:xfrm>
          <a:prstGeom prst="roundRect">
            <a:avLst/>
          </a:prstGeom>
          <a:solidFill>
            <a:schemeClr val="bg1"/>
          </a:solidFill>
          <a:ln w="28575">
            <a:solidFill>
              <a:srgbClr val="3E7800"/>
            </a:solidFill>
          </a:ln>
        </p:spPr>
        <p:txBody>
          <a:bodyPr wrap="square" rtlCol="0">
            <a:spAutoFit/>
          </a:bodyPr>
          <a:lstStyle/>
          <a:p>
            <a:pPr marL="216000" defTabSz="914400"/>
            <a:r>
              <a:rPr lang="nl-BE" sz="1300" dirty="0" smtClean="0">
                <a:solidFill>
                  <a:srgbClr val="003300"/>
                </a:solidFill>
                <a:latin typeface="Arial" pitchFamily="34" charset="0"/>
                <a:cs typeface="Arial" pitchFamily="34" charset="0"/>
              </a:rPr>
              <a:t>Q15. </a:t>
            </a:r>
            <a:r>
              <a:rPr lang="fr-FR" sz="1300" dirty="0" smtClean="0">
                <a:solidFill>
                  <a:srgbClr val="003300"/>
                </a:solidFill>
                <a:latin typeface="Arial" pitchFamily="34" charset="0"/>
                <a:cs typeface="Arial" pitchFamily="34" charset="0"/>
              </a:rPr>
              <a:t>Dans quelle mesure êtes-vous d’accord avec les affirmations suivantes ?</a:t>
            </a:r>
            <a:endParaRPr lang="nl-BE" sz="1300" dirty="0" smtClean="0">
              <a:solidFill>
                <a:srgbClr val="003300"/>
              </a:solidFill>
              <a:latin typeface="Arial" pitchFamily="34" charset="0"/>
              <a:cs typeface="Arial" pitchFamily="34" charset="0"/>
            </a:endParaRPr>
          </a:p>
        </p:txBody>
      </p:sp>
      <p:sp>
        <p:nvSpPr>
          <p:cNvPr id="19" name="Tijdelijke aanduiding voor tekst 13"/>
          <p:cNvSpPr txBox="1">
            <a:spLocks/>
          </p:cNvSpPr>
          <p:nvPr/>
        </p:nvSpPr>
        <p:spPr>
          <a:xfrm rot="5400000">
            <a:off x="539552" y="980728"/>
            <a:ext cx="504056"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60190150"/>
              </p:ext>
            </p:extLst>
          </p:nvPr>
        </p:nvGraphicFramePr>
        <p:xfrm>
          <a:off x="0" y="1569563"/>
          <a:ext cx="5220071" cy="4190792"/>
        </p:xfrm>
        <a:graphic>
          <a:graphicData uri="http://schemas.openxmlformats.org/drawingml/2006/table">
            <a:tbl>
              <a:tblPr firstRow="1" firstCol="1" bandRow="1"/>
              <a:tblGrid>
                <a:gridCol w="4256029"/>
                <a:gridCol w="482021"/>
                <a:gridCol w="482021"/>
              </a:tblGrid>
              <a:tr h="421076">
                <a:tc>
                  <a:txBody>
                    <a:bodyPr/>
                    <a:lstStyle/>
                    <a:p>
                      <a:pPr algn="ctr">
                        <a:lnSpc>
                          <a:spcPct val="115000"/>
                        </a:lnSpc>
                        <a:spcAft>
                          <a:spcPts val="600"/>
                        </a:spcAft>
                      </a:pPr>
                      <a:r>
                        <a:rPr lang="nl-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c>
                  <a:txBody>
                    <a:bodyPr/>
                    <a:lstStyle/>
                    <a:p>
                      <a:pPr marL="0" algn="ctr" defTabSz="914400" rtl="0" eaLnBrk="1" latinLnBrk="0" hangingPunct="1">
                        <a:lnSpc>
                          <a:spcPct val="115000"/>
                        </a:lnSpc>
                        <a:spcAft>
                          <a:spcPts val="600"/>
                        </a:spcAft>
                      </a:pPr>
                      <a:r>
                        <a:rPr lang="nl-BE" sz="900" b="0" u="sng" kern="1200"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2013</a:t>
                      </a:r>
                      <a:endParaRPr lang="en-GB" sz="900" b="0" u="sng" kern="12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7941" marR="37941" marT="0" marB="0" anchor="ctr">
                    <a:lnL>
                      <a:noFill/>
                    </a:lnL>
                    <a:lnR>
                      <a:noFill/>
                    </a:lnR>
                    <a:lnT>
                      <a:noFill/>
                    </a:lnT>
                    <a:lnB>
                      <a:noFill/>
                    </a:lnB>
                  </a:tcPr>
                </a:tc>
                <a:tc>
                  <a:txBody>
                    <a:bodyPr/>
                    <a:lstStyle/>
                    <a:p>
                      <a:pPr marL="0" algn="ctr" defTabSz="914400" rtl="0" eaLnBrk="1" latinLnBrk="0" hangingPunct="1">
                        <a:lnSpc>
                          <a:spcPct val="115000"/>
                        </a:lnSpc>
                        <a:spcAft>
                          <a:spcPts val="600"/>
                        </a:spcAft>
                      </a:pPr>
                      <a:r>
                        <a:rPr lang="nl-BE" sz="900" b="1" u="sng" kern="1200"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lang="en-GB" sz="900" b="1" u="sng" kern="12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7941" marR="37941" marT="0" marB="0" anchor="ctr">
                    <a:lnL>
                      <a:noFill/>
                    </a:lnL>
                    <a:lnR>
                      <a:noFill/>
                    </a:lnR>
                    <a:lnT>
                      <a:noFill/>
                    </a:lnT>
                    <a:lnB>
                      <a:noFill/>
                    </a:lnB>
                  </a:tcPr>
                </a:tc>
              </a:tr>
              <a:tr h="472427">
                <a:tc>
                  <a:txBody>
                    <a:bodyPr/>
                    <a:lstStyle/>
                    <a:p>
                      <a:pPr algn="r">
                        <a:lnSpc>
                          <a:spcPct val="100000"/>
                        </a:lnSpc>
                        <a:spcAft>
                          <a:spcPts val="0"/>
                        </a:spcAft>
                      </a:pP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autorités belges vendent (vente aux enchères) des droits d’émission aux entreprises. Le résultat de ces ventes aux enchères doit être entièrement ajouté au budget existant pour la politique climatique.</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c>
                  <a:txBody>
                    <a:bodyPr/>
                    <a:lstStyle/>
                    <a:p>
                      <a:pPr algn="ctr">
                        <a:lnSpc>
                          <a:spcPct val="100000"/>
                        </a:lnSpc>
                        <a:spcAft>
                          <a:spcPts val="0"/>
                        </a:spcAft>
                      </a:pPr>
                      <a:r>
                        <a:rPr lang="nl-BE" sz="9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c>
                  <a:txBody>
                    <a:bodyPr/>
                    <a:lstStyle/>
                    <a:p>
                      <a:pPr algn="ctr">
                        <a:lnSpc>
                          <a:spcPct val="100000"/>
                        </a:lnSpc>
                        <a:spcAft>
                          <a:spcPts val="0"/>
                        </a:spcAft>
                      </a:pPr>
                      <a:r>
                        <a:rPr lang="nl-BE" sz="9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62</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r>
              <a:tr h="472427">
                <a:tc>
                  <a:txBody>
                    <a:bodyPr/>
                    <a:lstStyle/>
                    <a:p>
                      <a:pPr algn="r">
                        <a:lnSpc>
                          <a:spcPct val="100000"/>
                        </a:lnSpc>
                        <a:spcAft>
                          <a:spcPts val="0"/>
                        </a:spcAft>
                      </a:pP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 suis prêt à payer </a:t>
                      </a:r>
                      <a:r>
                        <a:rPr lang="fr-BE"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une taxe carbone pour mon ticket d’avion </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 façon à ce que le gouvernement puisse aider les pays en voie de développement à s’adapter aux impacts des changements climatiques.</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c>
                  <a:txBody>
                    <a:bodyPr/>
                    <a:lstStyle/>
                    <a:p>
                      <a:pPr algn="ctr">
                        <a:lnSpc>
                          <a:spcPct val="100000"/>
                        </a:lnSpc>
                        <a:spcAft>
                          <a:spcPts val="0"/>
                        </a:spcAft>
                      </a:pPr>
                      <a:r>
                        <a:rPr lang="nl-BE" sz="9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c>
                  <a:txBody>
                    <a:bodyPr/>
                    <a:lstStyle/>
                    <a:p>
                      <a:pPr algn="ctr">
                        <a:lnSpc>
                          <a:spcPct val="100000"/>
                        </a:lnSpc>
                        <a:spcAft>
                          <a:spcPts val="0"/>
                        </a:spcAft>
                      </a:pPr>
                      <a:r>
                        <a:rPr lang="nl-BE" sz="9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41</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r>
              <a:tr h="472427">
                <a:tc>
                  <a:txBody>
                    <a:bodyPr/>
                    <a:lstStyle/>
                    <a:p>
                      <a:pPr algn="r">
                        <a:lnSpc>
                          <a:spcPct val="100000"/>
                        </a:lnSpc>
                        <a:spcAft>
                          <a:spcPts val="0"/>
                        </a:spcAft>
                      </a:pP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coopération au développement belge devrait faire davantage d’efforts pour aider les pays en voie de développement à s’adapter aux impacts des changements climatiques.</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c>
                  <a:txBody>
                    <a:bodyPr/>
                    <a:lstStyle/>
                    <a:p>
                      <a:pPr algn="ctr">
                        <a:lnSpc>
                          <a:spcPct val="100000"/>
                        </a:lnSpc>
                        <a:spcAft>
                          <a:spcPts val="0"/>
                        </a:spcAft>
                      </a:pPr>
                      <a:r>
                        <a:rPr lang="nl-BE" sz="9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c>
                  <a:txBody>
                    <a:bodyPr/>
                    <a:lstStyle/>
                    <a:p>
                      <a:pPr algn="ctr">
                        <a:lnSpc>
                          <a:spcPct val="100000"/>
                        </a:lnSpc>
                        <a:spcAft>
                          <a:spcPts val="0"/>
                        </a:spcAft>
                      </a:pPr>
                      <a:r>
                        <a:rPr lang="nl-BE" sz="9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39</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r>
              <a:tr h="472427">
                <a:tc>
                  <a:txBody>
                    <a:bodyPr/>
                    <a:lstStyle/>
                    <a:p>
                      <a:pPr algn="r">
                        <a:lnSpc>
                          <a:spcPct val="100000"/>
                        </a:lnSpc>
                        <a:spcAft>
                          <a:spcPts val="0"/>
                        </a:spcAft>
                      </a:pP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gouvernement fédéral doit mettre en œuvre une </a:t>
                      </a:r>
                      <a:r>
                        <a:rPr lang="fr-BE"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réforme fiscale </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 façon à transférer les charges pesant sur le travail vers une taxe sur les émissions de gaz à effet de serre suite à l’utilisation de carburants fossiles.</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c>
                  <a:txBody>
                    <a:bodyPr/>
                    <a:lstStyle/>
                    <a:p>
                      <a:pPr algn="ctr">
                        <a:lnSpc>
                          <a:spcPct val="100000"/>
                        </a:lnSpc>
                        <a:spcAft>
                          <a:spcPts val="0"/>
                        </a:spcAft>
                      </a:pPr>
                      <a:r>
                        <a:rPr lang="nl-BE" sz="9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37</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c>
                  <a:txBody>
                    <a:bodyPr/>
                    <a:lstStyle/>
                    <a:p>
                      <a:pPr algn="ctr">
                        <a:lnSpc>
                          <a:spcPct val="100000"/>
                        </a:lnSpc>
                        <a:spcAft>
                          <a:spcPts val="0"/>
                        </a:spcAft>
                      </a:pPr>
                      <a:r>
                        <a:rPr lang="nl-BE" sz="9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39</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r>
              <a:tr h="462727">
                <a:tc>
                  <a:txBody>
                    <a:bodyPr/>
                    <a:lstStyle/>
                    <a:p>
                      <a:pPr algn="r">
                        <a:lnSpc>
                          <a:spcPct val="100000"/>
                        </a:lnSpc>
                        <a:spcAft>
                          <a:spcPts val="0"/>
                        </a:spcAft>
                      </a:pPr>
                      <a:r>
                        <a:rPr lang="fr-BE"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Entreprises et citoyens doivent payer équitablement </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pour les tonnes de CO2 qu’ils produisent.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c>
                  <a:txBody>
                    <a:bodyPr/>
                    <a:lstStyle/>
                    <a:p>
                      <a:pPr algn="ctr">
                        <a:lnSpc>
                          <a:spcPct val="100000"/>
                        </a:lnSpc>
                        <a:spcAft>
                          <a:spcPts val="0"/>
                        </a:spcAft>
                      </a:pPr>
                      <a:r>
                        <a:rPr lang="nl-BE" sz="9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c>
                  <a:txBody>
                    <a:bodyPr/>
                    <a:lstStyle/>
                    <a:p>
                      <a:pPr algn="ctr">
                        <a:lnSpc>
                          <a:spcPct val="100000"/>
                        </a:lnSpc>
                        <a:spcAft>
                          <a:spcPts val="0"/>
                        </a:spcAft>
                      </a:pPr>
                      <a:r>
                        <a:rPr lang="nl-BE" sz="9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r>
              <a:tr h="472427">
                <a:tc>
                  <a:txBody>
                    <a:bodyPr/>
                    <a:lstStyle/>
                    <a:p>
                      <a:pPr algn="r">
                        <a:lnSpc>
                          <a:spcPct val="100000"/>
                        </a:lnSpc>
                        <a:spcAft>
                          <a:spcPts val="0"/>
                        </a:spcAft>
                      </a:pP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 suis prêt à payer </a:t>
                      </a:r>
                      <a:r>
                        <a:rPr lang="fr-BE"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quelques pourcents de plus </a:t>
                      </a:r>
                      <a:r>
                        <a:rPr lang="fr-BE" sz="105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pour</a:t>
                      </a:r>
                      <a:r>
                        <a:rPr lang="fr-BE"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l’électricité/le gaz/le pétrole/le charbon </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 cela </a:t>
                      </a:r>
                      <a:r>
                        <a:rPr lang="fr-BE"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peut </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aider à lutter contre les conséquences de ma consommation d’énergie sur le climat.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c>
                  <a:txBody>
                    <a:bodyPr/>
                    <a:lstStyle/>
                    <a:p>
                      <a:pPr algn="ctr">
                        <a:lnSpc>
                          <a:spcPct val="100000"/>
                        </a:lnSpc>
                        <a:spcAft>
                          <a:spcPts val="0"/>
                        </a:spcAft>
                      </a:pPr>
                      <a:r>
                        <a:rPr lang="nl-BE" sz="9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c>
                  <a:txBody>
                    <a:bodyPr/>
                    <a:lstStyle/>
                    <a:p>
                      <a:pPr algn="ctr">
                        <a:lnSpc>
                          <a:spcPct val="100000"/>
                        </a:lnSpc>
                        <a:spcAft>
                          <a:spcPts val="0"/>
                        </a:spcAft>
                      </a:pPr>
                      <a:r>
                        <a:rPr lang="nl-BE" sz="9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r>
              <a:tr h="472427">
                <a:tc>
                  <a:txBody>
                    <a:bodyPr/>
                    <a:lstStyle/>
                    <a:p>
                      <a:pPr algn="r">
                        <a:lnSpc>
                          <a:spcPct val="100000"/>
                        </a:lnSpc>
                        <a:spcAft>
                          <a:spcPts val="0"/>
                        </a:spcAft>
                      </a:pP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 suis prêt à payer </a:t>
                      </a:r>
                      <a:r>
                        <a:rPr lang="fr-BE"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quelques pourcents de plus </a:t>
                      </a:r>
                      <a:r>
                        <a:rPr lang="fr-BE" sz="105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pour l’</a:t>
                      </a:r>
                      <a:r>
                        <a:rPr lang="fr-BE"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essence </a:t>
                      </a:r>
                      <a:r>
                        <a:rPr lang="fr-BE" sz="105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 le </a:t>
                      </a:r>
                      <a:r>
                        <a:rPr lang="fr-BE"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diesel </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 cela </a:t>
                      </a:r>
                      <a:r>
                        <a:rPr lang="fr-BE"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peut </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aider à lutter contre les conséquences de ma consommation de carburant sur le climat.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c>
                  <a:txBody>
                    <a:bodyPr/>
                    <a:lstStyle/>
                    <a:p>
                      <a:pPr algn="ctr">
                        <a:lnSpc>
                          <a:spcPct val="100000"/>
                        </a:lnSpc>
                        <a:spcAft>
                          <a:spcPts val="0"/>
                        </a:spcAft>
                      </a:pPr>
                      <a:r>
                        <a:rPr lang="nl-BE" sz="9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c>
                  <a:txBody>
                    <a:bodyPr/>
                    <a:lstStyle/>
                    <a:p>
                      <a:pPr algn="ctr">
                        <a:lnSpc>
                          <a:spcPct val="100000"/>
                        </a:lnSpc>
                        <a:spcAft>
                          <a:spcPts val="0"/>
                        </a:spcAft>
                      </a:pPr>
                      <a:r>
                        <a:rPr lang="nl-BE" sz="9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r>
              <a:tr h="472427">
                <a:tc>
                  <a:txBody>
                    <a:bodyPr/>
                    <a:lstStyle/>
                    <a:p>
                      <a:pPr algn="r">
                        <a:lnSpc>
                          <a:spcPct val="100000"/>
                        </a:lnSpc>
                        <a:spcAft>
                          <a:spcPts val="0"/>
                        </a:spcAft>
                      </a:pP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 trouve qu’une </a:t>
                      </a:r>
                      <a:r>
                        <a:rPr lang="fr-BE"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taxe européenne </a:t>
                      </a:r>
                      <a:r>
                        <a:rPr lang="fr-BE" sz="105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 les </a:t>
                      </a:r>
                      <a:r>
                        <a:rPr lang="fr-BE"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transactions financières </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devrait être utilisée pour soutenir la politique climatique dans les pays en voie de développement.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c>
                  <a:txBody>
                    <a:bodyPr/>
                    <a:lstStyle/>
                    <a:p>
                      <a:pPr algn="ctr">
                        <a:lnSpc>
                          <a:spcPct val="100000"/>
                        </a:lnSpc>
                        <a:spcAft>
                          <a:spcPts val="0"/>
                        </a:spcAft>
                      </a:pPr>
                      <a:r>
                        <a:rPr lang="nl-BE" sz="9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c>
                  <a:txBody>
                    <a:bodyPr/>
                    <a:lstStyle/>
                    <a:p>
                      <a:pPr algn="ctr">
                        <a:lnSpc>
                          <a:spcPct val="100000"/>
                        </a:lnSpc>
                        <a:spcAft>
                          <a:spcPts val="0"/>
                        </a:spcAft>
                      </a:pPr>
                      <a:r>
                        <a:rPr lang="nl-BE" sz="9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0" marR="41470" marT="0" marB="0" anchor="ctr">
                    <a:lnL>
                      <a:noFill/>
                    </a:lnL>
                    <a:lnR>
                      <a:noFill/>
                    </a:lnR>
                    <a:lnT>
                      <a:noFill/>
                    </a:lnT>
                    <a:lnB>
                      <a:noFill/>
                    </a:lnB>
                  </a:tcPr>
                </a:tc>
              </a:tr>
            </a:tbl>
          </a:graphicData>
        </a:graphic>
      </p:graphicFrame>
      <p:graphicFrame>
        <p:nvGraphicFramePr>
          <p:cNvPr id="22" name="Grafiek 10"/>
          <p:cNvGraphicFramePr/>
          <p:nvPr>
            <p:extLst>
              <p:ext uri="{D42A27DB-BD31-4B8C-83A1-F6EECF244321}">
                <p14:modId xmlns:p14="http://schemas.microsoft.com/office/powerpoint/2010/main" val="3892668072"/>
              </p:ext>
            </p:extLst>
          </p:nvPr>
        </p:nvGraphicFramePr>
        <p:xfrm>
          <a:off x="3707904" y="6045888"/>
          <a:ext cx="5534025" cy="247650"/>
        </p:xfrm>
        <a:graphic>
          <a:graphicData uri="http://schemas.openxmlformats.org/drawingml/2006/chart">
            <c:chart xmlns:c="http://schemas.openxmlformats.org/drawingml/2006/chart" xmlns:r="http://schemas.openxmlformats.org/officeDocument/2006/relationships" r:id="rId5"/>
          </a:graphicData>
        </a:graphic>
      </p:graphicFrame>
      <p:grpSp>
        <p:nvGrpSpPr>
          <p:cNvPr id="46" name="delta tax shift 2017"/>
          <p:cNvGrpSpPr/>
          <p:nvPr/>
        </p:nvGrpSpPr>
        <p:grpSpPr>
          <a:xfrm>
            <a:off x="4824028" y="3508024"/>
            <a:ext cx="3594675" cy="288000"/>
            <a:chOff x="4918079" y="2040831"/>
            <a:chExt cx="3594675" cy="288000"/>
          </a:xfrm>
        </p:grpSpPr>
        <p:sp>
          <p:nvSpPr>
            <p:cNvPr id="50" name="Oval 49"/>
            <p:cNvSpPr/>
            <p:nvPr/>
          </p:nvSpPr>
          <p:spPr>
            <a:xfrm>
              <a:off x="4918079" y="2040831"/>
              <a:ext cx="288001"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3" name="Oval 52"/>
            <p:cNvSpPr/>
            <p:nvPr/>
          </p:nvSpPr>
          <p:spPr>
            <a:xfrm>
              <a:off x="8224754" y="2040831"/>
              <a:ext cx="288000"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47" name="delta tax shift 2013" hidden="1"/>
          <p:cNvGrpSpPr/>
          <p:nvPr/>
        </p:nvGrpSpPr>
        <p:grpSpPr>
          <a:xfrm>
            <a:off x="4356795" y="3504019"/>
            <a:ext cx="4455229" cy="288000"/>
            <a:chOff x="4918079" y="2040831"/>
            <a:chExt cx="4455229" cy="288000"/>
          </a:xfrm>
        </p:grpSpPr>
        <p:sp>
          <p:nvSpPr>
            <p:cNvPr id="48" name="Oval 47"/>
            <p:cNvSpPr/>
            <p:nvPr/>
          </p:nvSpPr>
          <p:spPr>
            <a:xfrm>
              <a:off x="4918079" y="2040831"/>
              <a:ext cx="288001"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49" name="Oval 48"/>
            <p:cNvSpPr/>
            <p:nvPr/>
          </p:nvSpPr>
          <p:spPr>
            <a:xfrm>
              <a:off x="9085308" y="2040831"/>
              <a:ext cx="288000"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64" name="delta WTP elegas 2017"/>
          <p:cNvGrpSpPr/>
          <p:nvPr/>
        </p:nvGrpSpPr>
        <p:grpSpPr>
          <a:xfrm>
            <a:off x="4835743" y="4432226"/>
            <a:ext cx="3594675" cy="288000"/>
            <a:chOff x="4918079" y="2040831"/>
            <a:chExt cx="3594675" cy="288000"/>
          </a:xfrm>
        </p:grpSpPr>
        <p:sp>
          <p:nvSpPr>
            <p:cNvPr id="68" name="Oval 67"/>
            <p:cNvSpPr/>
            <p:nvPr/>
          </p:nvSpPr>
          <p:spPr>
            <a:xfrm>
              <a:off x="4918079" y="2040831"/>
              <a:ext cx="288001"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69" name="Oval 68"/>
            <p:cNvSpPr/>
            <p:nvPr/>
          </p:nvSpPr>
          <p:spPr>
            <a:xfrm>
              <a:off x="8224754" y="2040831"/>
              <a:ext cx="288000"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65" name="delta WTP elegas 2013" hidden="1"/>
          <p:cNvGrpSpPr/>
          <p:nvPr/>
        </p:nvGrpSpPr>
        <p:grpSpPr>
          <a:xfrm>
            <a:off x="4368510" y="4428221"/>
            <a:ext cx="4455229" cy="288000"/>
            <a:chOff x="4918079" y="2040831"/>
            <a:chExt cx="4455229" cy="288000"/>
          </a:xfrm>
        </p:grpSpPr>
        <p:sp>
          <p:nvSpPr>
            <p:cNvPr id="66" name="Oval 65"/>
            <p:cNvSpPr/>
            <p:nvPr/>
          </p:nvSpPr>
          <p:spPr>
            <a:xfrm>
              <a:off x="4918079" y="2040831"/>
              <a:ext cx="288001"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67" name="Oval 66"/>
            <p:cNvSpPr/>
            <p:nvPr/>
          </p:nvSpPr>
          <p:spPr>
            <a:xfrm>
              <a:off x="9085308" y="2040831"/>
              <a:ext cx="288000"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71" name="delta ind-burgers 2017"/>
          <p:cNvGrpSpPr/>
          <p:nvPr/>
        </p:nvGrpSpPr>
        <p:grpSpPr>
          <a:xfrm>
            <a:off x="4824028" y="3952811"/>
            <a:ext cx="3594675" cy="288000"/>
            <a:chOff x="4918079" y="2040831"/>
            <a:chExt cx="3594675" cy="288000"/>
          </a:xfrm>
        </p:grpSpPr>
        <p:sp>
          <p:nvSpPr>
            <p:cNvPr id="75" name="Oval 74"/>
            <p:cNvSpPr/>
            <p:nvPr/>
          </p:nvSpPr>
          <p:spPr>
            <a:xfrm>
              <a:off x="4918079" y="2040831"/>
              <a:ext cx="288001"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76" name="Oval 75"/>
            <p:cNvSpPr/>
            <p:nvPr/>
          </p:nvSpPr>
          <p:spPr>
            <a:xfrm>
              <a:off x="8224754" y="2040831"/>
              <a:ext cx="288000"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72" name="delta ind-burgers 2013" hidden="1"/>
          <p:cNvGrpSpPr/>
          <p:nvPr/>
        </p:nvGrpSpPr>
        <p:grpSpPr>
          <a:xfrm>
            <a:off x="4356795" y="3948806"/>
            <a:ext cx="4455229" cy="288000"/>
            <a:chOff x="4918079" y="2040831"/>
            <a:chExt cx="4455229" cy="288000"/>
          </a:xfrm>
        </p:grpSpPr>
        <p:sp>
          <p:nvSpPr>
            <p:cNvPr id="73" name="Oval 72"/>
            <p:cNvSpPr/>
            <p:nvPr/>
          </p:nvSpPr>
          <p:spPr>
            <a:xfrm>
              <a:off x="4918079" y="2040831"/>
              <a:ext cx="288001"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74" name="Oval 73"/>
            <p:cNvSpPr/>
            <p:nvPr/>
          </p:nvSpPr>
          <p:spPr>
            <a:xfrm>
              <a:off x="9085308" y="2040831"/>
              <a:ext cx="288000"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78" name="delta WTP auto 2017"/>
          <p:cNvGrpSpPr/>
          <p:nvPr/>
        </p:nvGrpSpPr>
        <p:grpSpPr>
          <a:xfrm>
            <a:off x="4824028" y="4904100"/>
            <a:ext cx="3594675" cy="288000"/>
            <a:chOff x="4918079" y="2040831"/>
            <a:chExt cx="3594675" cy="288000"/>
          </a:xfrm>
        </p:grpSpPr>
        <p:sp>
          <p:nvSpPr>
            <p:cNvPr id="82" name="Oval 81"/>
            <p:cNvSpPr/>
            <p:nvPr/>
          </p:nvSpPr>
          <p:spPr>
            <a:xfrm>
              <a:off x="4918079" y="2040831"/>
              <a:ext cx="288001"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3" name="Oval 82"/>
            <p:cNvSpPr/>
            <p:nvPr/>
          </p:nvSpPr>
          <p:spPr>
            <a:xfrm>
              <a:off x="8224754" y="2040831"/>
              <a:ext cx="288000"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79" name="delta WTP auto 2013" hidden="1"/>
          <p:cNvGrpSpPr/>
          <p:nvPr/>
        </p:nvGrpSpPr>
        <p:grpSpPr>
          <a:xfrm>
            <a:off x="4356795" y="4900095"/>
            <a:ext cx="4455229" cy="288000"/>
            <a:chOff x="4918079" y="2040831"/>
            <a:chExt cx="4455229" cy="288000"/>
          </a:xfrm>
        </p:grpSpPr>
        <p:sp>
          <p:nvSpPr>
            <p:cNvPr id="80" name="Oval 79"/>
            <p:cNvSpPr/>
            <p:nvPr/>
          </p:nvSpPr>
          <p:spPr>
            <a:xfrm>
              <a:off x="4918079" y="2040831"/>
              <a:ext cx="288001"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1" name="Oval 80"/>
            <p:cNvSpPr/>
            <p:nvPr/>
          </p:nvSpPr>
          <p:spPr>
            <a:xfrm>
              <a:off x="9085308" y="2040831"/>
              <a:ext cx="288000"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96" name="delta impact vliegtuigtaks 2017" hidden="1"/>
          <p:cNvGrpSpPr/>
          <p:nvPr/>
        </p:nvGrpSpPr>
        <p:grpSpPr>
          <a:xfrm>
            <a:off x="4837532" y="2549049"/>
            <a:ext cx="3604656" cy="326564"/>
            <a:chOff x="4918079" y="2040831"/>
            <a:chExt cx="3604656" cy="326564"/>
          </a:xfrm>
        </p:grpSpPr>
        <p:sp>
          <p:nvSpPr>
            <p:cNvPr id="97" name="Oval 96"/>
            <p:cNvSpPr/>
            <p:nvPr/>
          </p:nvSpPr>
          <p:spPr>
            <a:xfrm>
              <a:off x="4918079" y="2040831"/>
              <a:ext cx="288001"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98" name="Oval 97"/>
            <p:cNvSpPr/>
            <p:nvPr/>
          </p:nvSpPr>
          <p:spPr>
            <a:xfrm>
              <a:off x="8234735" y="2079395"/>
              <a:ext cx="288000"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99" name="delta impact vliegtuigtaks 2013" hidden="1"/>
          <p:cNvGrpSpPr/>
          <p:nvPr/>
        </p:nvGrpSpPr>
        <p:grpSpPr>
          <a:xfrm>
            <a:off x="4374032" y="2550132"/>
            <a:ext cx="4412827" cy="309265"/>
            <a:chOff x="5028668" y="2044498"/>
            <a:chExt cx="4412827" cy="309265"/>
          </a:xfrm>
        </p:grpSpPr>
        <p:sp>
          <p:nvSpPr>
            <p:cNvPr id="100" name="Oval 99"/>
            <p:cNvSpPr/>
            <p:nvPr/>
          </p:nvSpPr>
          <p:spPr>
            <a:xfrm>
              <a:off x="5028668" y="2044498"/>
              <a:ext cx="288001"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01" name="Oval 100"/>
            <p:cNvSpPr/>
            <p:nvPr/>
          </p:nvSpPr>
          <p:spPr>
            <a:xfrm>
              <a:off x="9153495" y="2065763"/>
              <a:ext cx="288000"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102" name="delta FTT 2017" hidden="1"/>
          <p:cNvGrpSpPr/>
          <p:nvPr/>
        </p:nvGrpSpPr>
        <p:grpSpPr>
          <a:xfrm>
            <a:off x="4848407" y="5399677"/>
            <a:ext cx="3582011" cy="288000"/>
            <a:chOff x="4918079" y="2040831"/>
            <a:chExt cx="3582011" cy="288000"/>
          </a:xfrm>
        </p:grpSpPr>
        <p:sp>
          <p:nvSpPr>
            <p:cNvPr id="103" name="Oval 102"/>
            <p:cNvSpPr/>
            <p:nvPr/>
          </p:nvSpPr>
          <p:spPr>
            <a:xfrm>
              <a:off x="4918079" y="2040831"/>
              <a:ext cx="288001"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04" name="Oval 103"/>
            <p:cNvSpPr/>
            <p:nvPr/>
          </p:nvSpPr>
          <p:spPr>
            <a:xfrm>
              <a:off x="8212090" y="2040831"/>
              <a:ext cx="288000"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105" name="delta FTT 2013" hidden="1"/>
          <p:cNvGrpSpPr/>
          <p:nvPr/>
        </p:nvGrpSpPr>
        <p:grpSpPr>
          <a:xfrm>
            <a:off x="4363549" y="5395672"/>
            <a:ext cx="4431326" cy="288000"/>
            <a:chOff x="5019722" y="2040831"/>
            <a:chExt cx="4431326" cy="288000"/>
          </a:xfrm>
        </p:grpSpPr>
        <p:sp>
          <p:nvSpPr>
            <p:cNvPr id="106" name="Oval 105"/>
            <p:cNvSpPr/>
            <p:nvPr/>
          </p:nvSpPr>
          <p:spPr>
            <a:xfrm>
              <a:off x="5019722" y="2040831"/>
              <a:ext cx="288001"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07" name="Oval 106"/>
            <p:cNvSpPr/>
            <p:nvPr/>
          </p:nvSpPr>
          <p:spPr>
            <a:xfrm>
              <a:off x="9163048" y="2040831"/>
              <a:ext cx="288000"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sp>
        <p:nvSpPr>
          <p:cNvPr id="20" name="industr-burgers"/>
          <p:cNvSpPr/>
          <p:nvPr/>
        </p:nvSpPr>
        <p:spPr>
          <a:xfrm>
            <a:off x="23078" y="1871142"/>
            <a:ext cx="8951954" cy="3889214"/>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35792 w 8343900"/>
              <a:gd name="connsiteY2" fmla="*/ 771350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84962 w 8343900"/>
              <a:gd name="connsiteY3" fmla="*/ 167628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50195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1298300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131603 w 8475503"/>
              <a:gd name="connsiteY8" fmla="*/ 3661897 h 3693315"/>
              <a:gd name="connsiteX9" fmla="*/ 0 w 8475503"/>
              <a:gd name="connsiteY9" fmla="*/ 0 h 3693315"/>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221446 w 8475503"/>
              <a:gd name="connsiteY0" fmla="*/ 143254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45554 w 8475503"/>
              <a:gd name="connsiteY1" fmla="*/ 2225196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62063 w 8475503"/>
              <a:gd name="connsiteY0" fmla="*/ 1778078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62063 w 8475503"/>
              <a:gd name="connsiteY4" fmla="*/ 1778078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8051 w 8471491"/>
              <a:gd name="connsiteY0" fmla="*/ 1753939 h 3669176"/>
              <a:gd name="connsiteX1" fmla="*/ 54561 w 8471491"/>
              <a:gd name="connsiteY1" fmla="*/ 2291727 h 3669176"/>
              <a:gd name="connsiteX2" fmla="*/ 8160507 w 8471491"/>
              <a:gd name="connsiteY2" fmla="*/ 2304420 h 3669176"/>
              <a:gd name="connsiteX3" fmla="*/ 8199395 w 8471491"/>
              <a:gd name="connsiteY3" fmla="*/ 1759584 h 3669176"/>
              <a:gd name="connsiteX4" fmla="*/ 58051 w 8471491"/>
              <a:gd name="connsiteY4" fmla="*/ 1753939 h 3669176"/>
              <a:gd name="connsiteX5" fmla="*/ 9007 w 8471491"/>
              <a:gd name="connsiteY5" fmla="*/ 0 h 3669176"/>
              <a:gd name="connsiteX6" fmla="*/ 8471491 w 8471491"/>
              <a:gd name="connsiteY6" fmla="*/ 6078 h 3669176"/>
              <a:gd name="connsiteX7" fmla="*/ 8459123 w 8471491"/>
              <a:gd name="connsiteY7" fmla="*/ 3669176 h 3669176"/>
              <a:gd name="connsiteX8" fmla="*/ 114 w 8471491"/>
              <a:gd name="connsiteY8" fmla="*/ 3660093 h 3669176"/>
              <a:gd name="connsiteX9" fmla="*/ 9007 w 8471491"/>
              <a:gd name="connsiteY9" fmla="*/ 0 h 3669176"/>
              <a:gd name="connsiteX0" fmla="*/ 58051 w 8484510"/>
              <a:gd name="connsiteY0" fmla="*/ 1753939 h 3669176"/>
              <a:gd name="connsiteX1" fmla="*/ 54561 w 8484510"/>
              <a:gd name="connsiteY1" fmla="*/ 2291727 h 3669176"/>
              <a:gd name="connsiteX2" fmla="*/ 8160507 w 8484510"/>
              <a:gd name="connsiteY2" fmla="*/ 2304420 h 3669176"/>
              <a:gd name="connsiteX3" fmla="*/ 8199395 w 8484510"/>
              <a:gd name="connsiteY3" fmla="*/ 1759584 h 3669176"/>
              <a:gd name="connsiteX4" fmla="*/ 58051 w 8484510"/>
              <a:gd name="connsiteY4" fmla="*/ 175393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54561 w 8484510"/>
              <a:gd name="connsiteY1" fmla="*/ 2291727 h 3669176"/>
              <a:gd name="connsiteX2" fmla="*/ 8160507 w 8484510"/>
              <a:gd name="connsiteY2" fmla="*/ 2304420 h 3669176"/>
              <a:gd name="connsiteX3" fmla="*/ 8199395 w 8484510"/>
              <a:gd name="connsiteY3" fmla="*/ 1759584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54561 w 8484510"/>
              <a:gd name="connsiteY1" fmla="*/ 2291727 h 3669176"/>
              <a:gd name="connsiteX2" fmla="*/ 8160507 w 8484510"/>
              <a:gd name="connsiteY2" fmla="*/ 2304420 h 3669176"/>
              <a:gd name="connsiteX3" fmla="*/ 8331800 w 8484510"/>
              <a:gd name="connsiteY3" fmla="*/ 1448065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54561 w 8484510"/>
              <a:gd name="connsiteY1" fmla="*/ 2291727 h 3669176"/>
              <a:gd name="connsiteX2" fmla="*/ 8341059 w 8484510"/>
              <a:gd name="connsiteY2" fmla="*/ 1861106 h 3669176"/>
              <a:gd name="connsiteX3" fmla="*/ 8331800 w 8484510"/>
              <a:gd name="connsiteY3" fmla="*/ 1448065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41626 w 8484510"/>
              <a:gd name="connsiteY1" fmla="*/ 1905458 h 3669176"/>
              <a:gd name="connsiteX2" fmla="*/ 8341059 w 8484510"/>
              <a:gd name="connsiteY2" fmla="*/ 1861106 h 3669176"/>
              <a:gd name="connsiteX3" fmla="*/ 8331800 w 8484510"/>
              <a:gd name="connsiteY3" fmla="*/ 1448065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41626 w 8484510"/>
              <a:gd name="connsiteY1" fmla="*/ 1905458 h 3669176"/>
              <a:gd name="connsiteX2" fmla="*/ 8328124 w 8484510"/>
              <a:gd name="connsiteY2" fmla="*/ 1925483 h 3669176"/>
              <a:gd name="connsiteX3" fmla="*/ 8331800 w 8484510"/>
              <a:gd name="connsiteY3" fmla="*/ 1448065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41626 w 8484510"/>
              <a:gd name="connsiteY1" fmla="*/ 1905458 h 3669176"/>
              <a:gd name="connsiteX2" fmla="*/ 8352198 w 8484510"/>
              <a:gd name="connsiteY2" fmla="*/ 2320872 h 3669176"/>
              <a:gd name="connsiteX3" fmla="*/ 8331800 w 8484510"/>
              <a:gd name="connsiteY3" fmla="*/ 1448065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41626 w 8484510"/>
              <a:gd name="connsiteY1" fmla="*/ 2300847 h 3669176"/>
              <a:gd name="connsiteX2" fmla="*/ 8352198 w 8484510"/>
              <a:gd name="connsiteY2" fmla="*/ 2320872 h 3669176"/>
              <a:gd name="connsiteX3" fmla="*/ 8331800 w 8484510"/>
              <a:gd name="connsiteY3" fmla="*/ 1448065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33977 w 8484510"/>
              <a:gd name="connsiteY0" fmla="*/ 1921680 h 3669176"/>
              <a:gd name="connsiteX1" fmla="*/ 41626 w 8484510"/>
              <a:gd name="connsiteY1" fmla="*/ 2300847 h 3669176"/>
              <a:gd name="connsiteX2" fmla="*/ 8352198 w 8484510"/>
              <a:gd name="connsiteY2" fmla="*/ 2320872 h 3669176"/>
              <a:gd name="connsiteX3" fmla="*/ 8331800 w 8484510"/>
              <a:gd name="connsiteY3" fmla="*/ 1448065 h 3669176"/>
              <a:gd name="connsiteX4" fmla="*/ 33977 w 8484510"/>
              <a:gd name="connsiteY4" fmla="*/ 1921680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33977 w 8484510"/>
              <a:gd name="connsiteY0" fmla="*/ 1921680 h 3669176"/>
              <a:gd name="connsiteX1" fmla="*/ 41626 w 8484510"/>
              <a:gd name="connsiteY1" fmla="*/ 2300847 h 3669176"/>
              <a:gd name="connsiteX2" fmla="*/ 8352198 w 8484510"/>
              <a:gd name="connsiteY2" fmla="*/ 2320872 h 3669176"/>
              <a:gd name="connsiteX3" fmla="*/ 8367911 w 8484510"/>
              <a:gd name="connsiteY3" fmla="*/ 1915343 h 3669176"/>
              <a:gd name="connsiteX4" fmla="*/ 33977 w 8484510"/>
              <a:gd name="connsiteY4" fmla="*/ 1921680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84510" h="3669176">
                <a:moveTo>
                  <a:pt x="33977" y="1921680"/>
                </a:moveTo>
                <a:cubicBezTo>
                  <a:pt x="29428" y="2652885"/>
                  <a:pt x="46175" y="1569642"/>
                  <a:pt x="41626" y="2300847"/>
                </a:cubicBezTo>
                <a:lnTo>
                  <a:pt x="8352198" y="2320872"/>
                </a:lnTo>
                <a:cubicBezTo>
                  <a:pt x="8353572" y="2246195"/>
                  <a:pt x="8366537" y="1990020"/>
                  <a:pt x="8367911" y="1915343"/>
                </a:cubicBezTo>
                <a:lnTo>
                  <a:pt x="33977" y="1921680"/>
                </a:lnTo>
                <a:close/>
                <a:moveTo>
                  <a:pt x="9007" y="0"/>
                </a:moveTo>
                <a:lnTo>
                  <a:pt x="8484510" y="42286"/>
                </a:lnTo>
                <a:cubicBezTo>
                  <a:pt x="8480387" y="1263319"/>
                  <a:pt x="8463246" y="2448143"/>
                  <a:pt x="8459123" y="3669176"/>
                </a:cubicBezTo>
                <a:lnTo>
                  <a:pt x="114" y="3660093"/>
                </a:lnTo>
                <a:cubicBezTo>
                  <a:pt x="-1261" y="2432016"/>
                  <a:pt x="10382" y="1228077"/>
                  <a:pt x="9007"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21" name="WTP"/>
          <p:cNvSpPr/>
          <p:nvPr/>
        </p:nvSpPr>
        <p:spPr>
          <a:xfrm>
            <a:off x="23078" y="1871142"/>
            <a:ext cx="8951954" cy="3889214"/>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35792 w 8343900"/>
              <a:gd name="connsiteY2" fmla="*/ 771350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84962 w 8343900"/>
              <a:gd name="connsiteY3" fmla="*/ 167628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50195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1298300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131603 w 8475503"/>
              <a:gd name="connsiteY8" fmla="*/ 3661897 h 3693315"/>
              <a:gd name="connsiteX9" fmla="*/ 0 w 8475503"/>
              <a:gd name="connsiteY9" fmla="*/ 0 h 3693315"/>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221446 w 8475503"/>
              <a:gd name="connsiteY0" fmla="*/ 143254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45554 w 8475503"/>
              <a:gd name="connsiteY1" fmla="*/ 2225196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62063 w 8475503"/>
              <a:gd name="connsiteY0" fmla="*/ 1778078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62063 w 8475503"/>
              <a:gd name="connsiteY4" fmla="*/ 1778078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8051 w 8471491"/>
              <a:gd name="connsiteY0" fmla="*/ 1753939 h 3669176"/>
              <a:gd name="connsiteX1" fmla="*/ 54561 w 8471491"/>
              <a:gd name="connsiteY1" fmla="*/ 2291727 h 3669176"/>
              <a:gd name="connsiteX2" fmla="*/ 8160507 w 8471491"/>
              <a:gd name="connsiteY2" fmla="*/ 2304420 h 3669176"/>
              <a:gd name="connsiteX3" fmla="*/ 8199395 w 8471491"/>
              <a:gd name="connsiteY3" fmla="*/ 1759584 h 3669176"/>
              <a:gd name="connsiteX4" fmla="*/ 58051 w 8471491"/>
              <a:gd name="connsiteY4" fmla="*/ 1753939 h 3669176"/>
              <a:gd name="connsiteX5" fmla="*/ 9007 w 8471491"/>
              <a:gd name="connsiteY5" fmla="*/ 0 h 3669176"/>
              <a:gd name="connsiteX6" fmla="*/ 8471491 w 8471491"/>
              <a:gd name="connsiteY6" fmla="*/ 6078 h 3669176"/>
              <a:gd name="connsiteX7" fmla="*/ 8459123 w 8471491"/>
              <a:gd name="connsiteY7" fmla="*/ 3669176 h 3669176"/>
              <a:gd name="connsiteX8" fmla="*/ 114 w 8471491"/>
              <a:gd name="connsiteY8" fmla="*/ 3660093 h 3669176"/>
              <a:gd name="connsiteX9" fmla="*/ 9007 w 8471491"/>
              <a:gd name="connsiteY9" fmla="*/ 0 h 3669176"/>
              <a:gd name="connsiteX0" fmla="*/ 58051 w 8484510"/>
              <a:gd name="connsiteY0" fmla="*/ 1753939 h 3669176"/>
              <a:gd name="connsiteX1" fmla="*/ 54561 w 8484510"/>
              <a:gd name="connsiteY1" fmla="*/ 2291727 h 3669176"/>
              <a:gd name="connsiteX2" fmla="*/ 8160507 w 8484510"/>
              <a:gd name="connsiteY2" fmla="*/ 2304420 h 3669176"/>
              <a:gd name="connsiteX3" fmla="*/ 8199395 w 8484510"/>
              <a:gd name="connsiteY3" fmla="*/ 1759584 h 3669176"/>
              <a:gd name="connsiteX4" fmla="*/ 58051 w 8484510"/>
              <a:gd name="connsiteY4" fmla="*/ 175393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54561 w 8484510"/>
              <a:gd name="connsiteY1" fmla="*/ 2291727 h 3669176"/>
              <a:gd name="connsiteX2" fmla="*/ 8160507 w 8484510"/>
              <a:gd name="connsiteY2" fmla="*/ 2304420 h 3669176"/>
              <a:gd name="connsiteX3" fmla="*/ 8199395 w 8484510"/>
              <a:gd name="connsiteY3" fmla="*/ 1759584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54561 w 8484510"/>
              <a:gd name="connsiteY1" fmla="*/ 2291727 h 3669176"/>
              <a:gd name="connsiteX2" fmla="*/ 8160507 w 8484510"/>
              <a:gd name="connsiteY2" fmla="*/ 2304420 h 3669176"/>
              <a:gd name="connsiteX3" fmla="*/ 8331800 w 8484510"/>
              <a:gd name="connsiteY3" fmla="*/ 1448065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54561 w 8484510"/>
              <a:gd name="connsiteY1" fmla="*/ 2291727 h 3669176"/>
              <a:gd name="connsiteX2" fmla="*/ 8341059 w 8484510"/>
              <a:gd name="connsiteY2" fmla="*/ 1861106 h 3669176"/>
              <a:gd name="connsiteX3" fmla="*/ 8331800 w 8484510"/>
              <a:gd name="connsiteY3" fmla="*/ 1448065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41626 w 8484510"/>
              <a:gd name="connsiteY1" fmla="*/ 1905458 h 3669176"/>
              <a:gd name="connsiteX2" fmla="*/ 8341059 w 8484510"/>
              <a:gd name="connsiteY2" fmla="*/ 1861106 h 3669176"/>
              <a:gd name="connsiteX3" fmla="*/ 8331800 w 8484510"/>
              <a:gd name="connsiteY3" fmla="*/ 1448065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41626 w 8484510"/>
              <a:gd name="connsiteY1" fmla="*/ 1905458 h 3669176"/>
              <a:gd name="connsiteX2" fmla="*/ 8328124 w 8484510"/>
              <a:gd name="connsiteY2" fmla="*/ 1925483 h 3669176"/>
              <a:gd name="connsiteX3" fmla="*/ 8331800 w 8484510"/>
              <a:gd name="connsiteY3" fmla="*/ 1448065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41626 w 8484510"/>
              <a:gd name="connsiteY1" fmla="*/ 1905458 h 3669176"/>
              <a:gd name="connsiteX2" fmla="*/ 8352198 w 8484510"/>
              <a:gd name="connsiteY2" fmla="*/ 3219483 h 3669176"/>
              <a:gd name="connsiteX3" fmla="*/ 8331800 w 8484510"/>
              <a:gd name="connsiteY3" fmla="*/ 1448065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41626 w 8484510"/>
              <a:gd name="connsiteY1" fmla="*/ 1905458 h 3669176"/>
              <a:gd name="connsiteX2" fmla="*/ 8352198 w 8484510"/>
              <a:gd name="connsiteY2" fmla="*/ 3219483 h 3669176"/>
              <a:gd name="connsiteX3" fmla="*/ 8355874 w 8484510"/>
              <a:gd name="connsiteY3" fmla="*/ 2406584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5515 w 8484510"/>
              <a:gd name="connsiteY1" fmla="*/ 3235402 h 3669176"/>
              <a:gd name="connsiteX2" fmla="*/ 8352198 w 8484510"/>
              <a:gd name="connsiteY2" fmla="*/ 3219483 h 3669176"/>
              <a:gd name="connsiteX3" fmla="*/ 8355874 w 8484510"/>
              <a:gd name="connsiteY3" fmla="*/ 2406584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2293106 h 3669176"/>
              <a:gd name="connsiteX1" fmla="*/ 5515 w 8484510"/>
              <a:gd name="connsiteY1" fmla="*/ 3235402 h 3669176"/>
              <a:gd name="connsiteX2" fmla="*/ 8352198 w 8484510"/>
              <a:gd name="connsiteY2" fmla="*/ 3219483 h 3669176"/>
              <a:gd name="connsiteX3" fmla="*/ 8355874 w 8484510"/>
              <a:gd name="connsiteY3" fmla="*/ 2406584 h 3669176"/>
              <a:gd name="connsiteX4" fmla="*/ 46014 w 8484510"/>
              <a:gd name="connsiteY4" fmla="*/ 2293106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2293106 h 3669176"/>
              <a:gd name="connsiteX1" fmla="*/ 5515 w 8484510"/>
              <a:gd name="connsiteY1" fmla="*/ 3235402 h 3669176"/>
              <a:gd name="connsiteX2" fmla="*/ 8352198 w 8484510"/>
              <a:gd name="connsiteY2" fmla="*/ 3219483 h 3669176"/>
              <a:gd name="connsiteX3" fmla="*/ 8367911 w 8484510"/>
              <a:gd name="connsiteY3" fmla="*/ 2346676 h 3669176"/>
              <a:gd name="connsiteX4" fmla="*/ 46014 w 8484510"/>
              <a:gd name="connsiteY4" fmla="*/ 2293106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84510" h="3669176">
                <a:moveTo>
                  <a:pt x="46014" y="2293106"/>
                </a:moveTo>
                <a:cubicBezTo>
                  <a:pt x="41465" y="3024311"/>
                  <a:pt x="10064" y="2504197"/>
                  <a:pt x="5515" y="3235402"/>
                </a:cubicBezTo>
                <a:lnTo>
                  <a:pt x="8352198" y="3219483"/>
                </a:lnTo>
                <a:cubicBezTo>
                  <a:pt x="8353572" y="3144806"/>
                  <a:pt x="8366537" y="2421353"/>
                  <a:pt x="8367911" y="2346676"/>
                </a:cubicBezTo>
                <a:lnTo>
                  <a:pt x="46014" y="2293106"/>
                </a:lnTo>
                <a:close/>
                <a:moveTo>
                  <a:pt x="9007" y="0"/>
                </a:moveTo>
                <a:lnTo>
                  <a:pt x="8484510" y="42286"/>
                </a:lnTo>
                <a:cubicBezTo>
                  <a:pt x="8480387" y="1263319"/>
                  <a:pt x="8463246" y="2448143"/>
                  <a:pt x="8459123" y="3669176"/>
                </a:cubicBezTo>
                <a:lnTo>
                  <a:pt x="114" y="3660093"/>
                </a:lnTo>
                <a:cubicBezTo>
                  <a:pt x="-1261" y="2432016"/>
                  <a:pt x="10382" y="1228077"/>
                  <a:pt x="9007"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24" name="tax shift"/>
          <p:cNvSpPr/>
          <p:nvPr/>
        </p:nvSpPr>
        <p:spPr>
          <a:xfrm>
            <a:off x="23078" y="1871142"/>
            <a:ext cx="8951954" cy="3889214"/>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35792 w 8343900"/>
              <a:gd name="connsiteY2" fmla="*/ 771350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84962 w 8343900"/>
              <a:gd name="connsiteY3" fmla="*/ 167628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50195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1298300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131603 w 8475503"/>
              <a:gd name="connsiteY8" fmla="*/ 3661897 h 3693315"/>
              <a:gd name="connsiteX9" fmla="*/ 0 w 8475503"/>
              <a:gd name="connsiteY9" fmla="*/ 0 h 3693315"/>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221446 w 8475503"/>
              <a:gd name="connsiteY0" fmla="*/ 143254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45554 w 8475503"/>
              <a:gd name="connsiteY1" fmla="*/ 2225196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62063 w 8475503"/>
              <a:gd name="connsiteY0" fmla="*/ 1778078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62063 w 8475503"/>
              <a:gd name="connsiteY4" fmla="*/ 1778078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8051 w 8471491"/>
              <a:gd name="connsiteY0" fmla="*/ 1753939 h 3669176"/>
              <a:gd name="connsiteX1" fmla="*/ 54561 w 8471491"/>
              <a:gd name="connsiteY1" fmla="*/ 2291727 h 3669176"/>
              <a:gd name="connsiteX2" fmla="*/ 8160507 w 8471491"/>
              <a:gd name="connsiteY2" fmla="*/ 2304420 h 3669176"/>
              <a:gd name="connsiteX3" fmla="*/ 8199395 w 8471491"/>
              <a:gd name="connsiteY3" fmla="*/ 1759584 h 3669176"/>
              <a:gd name="connsiteX4" fmla="*/ 58051 w 8471491"/>
              <a:gd name="connsiteY4" fmla="*/ 1753939 h 3669176"/>
              <a:gd name="connsiteX5" fmla="*/ 9007 w 8471491"/>
              <a:gd name="connsiteY5" fmla="*/ 0 h 3669176"/>
              <a:gd name="connsiteX6" fmla="*/ 8471491 w 8471491"/>
              <a:gd name="connsiteY6" fmla="*/ 6078 h 3669176"/>
              <a:gd name="connsiteX7" fmla="*/ 8459123 w 8471491"/>
              <a:gd name="connsiteY7" fmla="*/ 3669176 h 3669176"/>
              <a:gd name="connsiteX8" fmla="*/ 114 w 8471491"/>
              <a:gd name="connsiteY8" fmla="*/ 3660093 h 3669176"/>
              <a:gd name="connsiteX9" fmla="*/ 9007 w 8471491"/>
              <a:gd name="connsiteY9" fmla="*/ 0 h 3669176"/>
              <a:gd name="connsiteX0" fmla="*/ 58051 w 8484510"/>
              <a:gd name="connsiteY0" fmla="*/ 1753939 h 3669176"/>
              <a:gd name="connsiteX1" fmla="*/ 54561 w 8484510"/>
              <a:gd name="connsiteY1" fmla="*/ 2291727 h 3669176"/>
              <a:gd name="connsiteX2" fmla="*/ 8160507 w 8484510"/>
              <a:gd name="connsiteY2" fmla="*/ 2304420 h 3669176"/>
              <a:gd name="connsiteX3" fmla="*/ 8199395 w 8484510"/>
              <a:gd name="connsiteY3" fmla="*/ 1759584 h 3669176"/>
              <a:gd name="connsiteX4" fmla="*/ 58051 w 8484510"/>
              <a:gd name="connsiteY4" fmla="*/ 175393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54561 w 8484510"/>
              <a:gd name="connsiteY1" fmla="*/ 2291727 h 3669176"/>
              <a:gd name="connsiteX2" fmla="*/ 8160507 w 8484510"/>
              <a:gd name="connsiteY2" fmla="*/ 2304420 h 3669176"/>
              <a:gd name="connsiteX3" fmla="*/ 8199395 w 8484510"/>
              <a:gd name="connsiteY3" fmla="*/ 1759584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54561 w 8484510"/>
              <a:gd name="connsiteY1" fmla="*/ 2291727 h 3669176"/>
              <a:gd name="connsiteX2" fmla="*/ 8160507 w 8484510"/>
              <a:gd name="connsiteY2" fmla="*/ 2304420 h 3669176"/>
              <a:gd name="connsiteX3" fmla="*/ 8331800 w 8484510"/>
              <a:gd name="connsiteY3" fmla="*/ 1448065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54561 w 8484510"/>
              <a:gd name="connsiteY1" fmla="*/ 2291727 h 3669176"/>
              <a:gd name="connsiteX2" fmla="*/ 8341059 w 8484510"/>
              <a:gd name="connsiteY2" fmla="*/ 1861106 h 3669176"/>
              <a:gd name="connsiteX3" fmla="*/ 8331800 w 8484510"/>
              <a:gd name="connsiteY3" fmla="*/ 1448065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41626 w 8484510"/>
              <a:gd name="connsiteY1" fmla="*/ 1905458 h 3669176"/>
              <a:gd name="connsiteX2" fmla="*/ 8341059 w 8484510"/>
              <a:gd name="connsiteY2" fmla="*/ 1861106 h 3669176"/>
              <a:gd name="connsiteX3" fmla="*/ 8331800 w 8484510"/>
              <a:gd name="connsiteY3" fmla="*/ 1448065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6014 w 8484510"/>
              <a:gd name="connsiteY0" fmla="*/ 1418458 h 3669176"/>
              <a:gd name="connsiteX1" fmla="*/ 41626 w 8484510"/>
              <a:gd name="connsiteY1" fmla="*/ 1905458 h 3669176"/>
              <a:gd name="connsiteX2" fmla="*/ 8328124 w 8484510"/>
              <a:gd name="connsiteY2" fmla="*/ 1925483 h 3669176"/>
              <a:gd name="connsiteX3" fmla="*/ 8331800 w 8484510"/>
              <a:gd name="connsiteY3" fmla="*/ 1448065 h 3669176"/>
              <a:gd name="connsiteX4" fmla="*/ 46014 w 8484510"/>
              <a:gd name="connsiteY4" fmla="*/ 1418458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84510" h="3669176">
                <a:moveTo>
                  <a:pt x="46014" y="1418458"/>
                </a:moveTo>
                <a:cubicBezTo>
                  <a:pt x="41465" y="2149663"/>
                  <a:pt x="46175" y="1174253"/>
                  <a:pt x="41626" y="1905458"/>
                </a:cubicBezTo>
                <a:lnTo>
                  <a:pt x="8328124" y="1925483"/>
                </a:lnTo>
                <a:cubicBezTo>
                  <a:pt x="8329498" y="1850806"/>
                  <a:pt x="8330426" y="1522742"/>
                  <a:pt x="8331800" y="1448065"/>
                </a:cubicBezTo>
                <a:lnTo>
                  <a:pt x="46014" y="1418458"/>
                </a:lnTo>
                <a:close/>
                <a:moveTo>
                  <a:pt x="9007" y="0"/>
                </a:moveTo>
                <a:lnTo>
                  <a:pt x="8484510" y="42286"/>
                </a:lnTo>
                <a:cubicBezTo>
                  <a:pt x="8480387" y="1263319"/>
                  <a:pt x="8463246" y="2448143"/>
                  <a:pt x="8459123" y="3669176"/>
                </a:cubicBezTo>
                <a:lnTo>
                  <a:pt x="114" y="3660093"/>
                </a:lnTo>
                <a:cubicBezTo>
                  <a:pt x="-1261" y="2432016"/>
                  <a:pt x="10382" y="1228077"/>
                  <a:pt x="9007"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28" name="IntFi"/>
          <p:cNvSpPr/>
          <p:nvPr/>
        </p:nvSpPr>
        <p:spPr>
          <a:xfrm>
            <a:off x="-126267" y="1929196"/>
            <a:ext cx="9608186" cy="3846117"/>
          </a:xfrm>
          <a:custGeom>
            <a:avLst/>
            <a:gdLst>
              <a:gd name="connsiteX0" fmla="*/ 9068413 w 9458841"/>
              <a:gd name="connsiteY0" fmla="*/ 3306226 h 4049317"/>
              <a:gd name="connsiteX1" fmla="*/ 93746 w 9458841"/>
              <a:gd name="connsiteY1" fmla="*/ 3358054 h 4049317"/>
              <a:gd name="connsiteX2" fmla="*/ 89856 w 9458841"/>
              <a:gd name="connsiteY2" fmla="*/ 3791903 h 4049317"/>
              <a:gd name="connsiteX3" fmla="*/ 9083117 w 9458841"/>
              <a:gd name="connsiteY3" fmla="*/ 3747853 h 4049317"/>
              <a:gd name="connsiteX4" fmla="*/ 9068413 w 9458841"/>
              <a:gd name="connsiteY4" fmla="*/ 3306226 h 4049317"/>
              <a:gd name="connsiteX5" fmla="*/ 79232 w 9458841"/>
              <a:gd name="connsiteY5" fmla="*/ 498740 h 4049317"/>
              <a:gd name="connsiteX6" fmla="*/ 75342 w 9458841"/>
              <a:gd name="connsiteY6" fmla="*/ 1019673 h 4049317"/>
              <a:gd name="connsiteX7" fmla="*/ 9068603 w 9458841"/>
              <a:gd name="connsiteY7" fmla="*/ 1019166 h 4049317"/>
              <a:gd name="connsiteX8" fmla="*/ 9039384 w 9458841"/>
              <a:gd name="connsiteY8" fmla="*/ 563027 h 4049317"/>
              <a:gd name="connsiteX9" fmla="*/ 10041 w 9458841"/>
              <a:gd name="connsiteY9" fmla="*/ 0 h 4049317"/>
              <a:gd name="connsiteX10" fmla="*/ 9458841 w 9458841"/>
              <a:gd name="connsiteY10" fmla="*/ 46667 h 4049317"/>
              <a:gd name="connsiteX11" fmla="*/ 9430539 w 9458841"/>
              <a:gd name="connsiteY11" fmla="*/ 4049317 h 4049317"/>
              <a:gd name="connsiteX12" fmla="*/ 127 w 9458841"/>
              <a:gd name="connsiteY12" fmla="*/ 4039293 h 4049317"/>
              <a:gd name="connsiteX13" fmla="*/ 10041 w 9458841"/>
              <a:gd name="connsiteY13" fmla="*/ 0 h 4049317"/>
              <a:gd name="connsiteX0" fmla="*/ 9068413 w 9458841"/>
              <a:gd name="connsiteY0" fmla="*/ 3306226 h 4039334"/>
              <a:gd name="connsiteX1" fmla="*/ 93746 w 9458841"/>
              <a:gd name="connsiteY1" fmla="*/ 3358054 h 4039334"/>
              <a:gd name="connsiteX2" fmla="*/ 89856 w 9458841"/>
              <a:gd name="connsiteY2" fmla="*/ 3791903 h 4039334"/>
              <a:gd name="connsiteX3" fmla="*/ 9083117 w 9458841"/>
              <a:gd name="connsiteY3" fmla="*/ 3747853 h 4039334"/>
              <a:gd name="connsiteX4" fmla="*/ 9068413 w 9458841"/>
              <a:gd name="connsiteY4" fmla="*/ 3306226 h 4039334"/>
              <a:gd name="connsiteX5" fmla="*/ 79232 w 9458841"/>
              <a:gd name="connsiteY5" fmla="*/ 498740 h 4039334"/>
              <a:gd name="connsiteX6" fmla="*/ 75342 w 9458841"/>
              <a:gd name="connsiteY6" fmla="*/ 1019673 h 4039334"/>
              <a:gd name="connsiteX7" fmla="*/ 9068603 w 9458841"/>
              <a:gd name="connsiteY7" fmla="*/ 1019166 h 4039334"/>
              <a:gd name="connsiteX8" fmla="*/ 9039384 w 9458841"/>
              <a:gd name="connsiteY8" fmla="*/ 563027 h 4039334"/>
              <a:gd name="connsiteX9" fmla="*/ 79232 w 9458841"/>
              <a:gd name="connsiteY9" fmla="*/ 498740 h 4039334"/>
              <a:gd name="connsiteX10" fmla="*/ 10041 w 9458841"/>
              <a:gd name="connsiteY10" fmla="*/ 0 h 4039334"/>
              <a:gd name="connsiteX11" fmla="*/ 9458841 w 9458841"/>
              <a:gd name="connsiteY11" fmla="*/ 46667 h 4039334"/>
              <a:gd name="connsiteX12" fmla="*/ 9305646 w 9458841"/>
              <a:gd name="connsiteY12" fmla="*/ 3846117 h 4039334"/>
              <a:gd name="connsiteX13" fmla="*/ 127 w 9458841"/>
              <a:gd name="connsiteY13" fmla="*/ 4039293 h 4039334"/>
              <a:gd name="connsiteX14" fmla="*/ 10041 w 9458841"/>
              <a:gd name="connsiteY14" fmla="*/ 0 h 4039334"/>
              <a:gd name="connsiteX0" fmla="*/ 9058372 w 9448800"/>
              <a:gd name="connsiteY0" fmla="*/ 3306226 h 3846117"/>
              <a:gd name="connsiteX1" fmla="*/ 83705 w 9448800"/>
              <a:gd name="connsiteY1" fmla="*/ 3358054 h 3846117"/>
              <a:gd name="connsiteX2" fmla="*/ 79815 w 9448800"/>
              <a:gd name="connsiteY2" fmla="*/ 3791903 h 3846117"/>
              <a:gd name="connsiteX3" fmla="*/ 9073076 w 9448800"/>
              <a:gd name="connsiteY3" fmla="*/ 3747853 h 3846117"/>
              <a:gd name="connsiteX4" fmla="*/ 9058372 w 9448800"/>
              <a:gd name="connsiteY4" fmla="*/ 3306226 h 3846117"/>
              <a:gd name="connsiteX5" fmla="*/ 69191 w 9448800"/>
              <a:gd name="connsiteY5" fmla="*/ 498740 h 3846117"/>
              <a:gd name="connsiteX6" fmla="*/ 65301 w 9448800"/>
              <a:gd name="connsiteY6" fmla="*/ 1019673 h 3846117"/>
              <a:gd name="connsiteX7" fmla="*/ 9058562 w 9448800"/>
              <a:gd name="connsiteY7" fmla="*/ 1019166 h 3846117"/>
              <a:gd name="connsiteX8" fmla="*/ 9029343 w 9448800"/>
              <a:gd name="connsiteY8" fmla="*/ 563027 h 3846117"/>
              <a:gd name="connsiteX9" fmla="*/ 69191 w 9448800"/>
              <a:gd name="connsiteY9" fmla="*/ 498740 h 3846117"/>
              <a:gd name="connsiteX10" fmla="*/ 0 w 9448800"/>
              <a:gd name="connsiteY10" fmla="*/ 0 h 3846117"/>
              <a:gd name="connsiteX11" fmla="*/ 9448800 w 9448800"/>
              <a:gd name="connsiteY11" fmla="*/ 46667 h 3846117"/>
              <a:gd name="connsiteX12" fmla="*/ 9295605 w 9448800"/>
              <a:gd name="connsiteY12" fmla="*/ 3846117 h 3846117"/>
              <a:gd name="connsiteX13" fmla="*/ 2575 w 9448800"/>
              <a:gd name="connsiteY13" fmla="*/ 3823393 h 3846117"/>
              <a:gd name="connsiteX14" fmla="*/ 0 w 9448800"/>
              <a:gd name="connsiteY14" fmla="*/ 0 h 384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48800" h="3846117">
                <a:moveTo>
                  <a:pt x="9058372" y="3306226"/>
                </a:moveTo>
                <a:lnTo>
                  <a:pt x="83705" y="3358054"/>
                </a:lnTo>
                <a:cubicBezTo>
                  <a:pt x="78633" y="4165015"/>
                  <a:pt x="84886" y="2984942"/>
                  <a:pt x="79815" y="3791903"/>
                </a:cubicBezTo>
                <a:lnTo>
                  <a:pt x="9073076" y="3747853"/>
                </a:lnTo>
                <a:cubicBezTo>
                  <a:pt x="9074607" y="3665440"/>
                  <a:pt x="9056840" y="3388640"/>
                  <a:pt x="9058372" y="3306226"/>
                </a:cubicBezTo>
                <a:close/>
                <a:moveTo>
                  <a:pt x="69191" y="498740"/>
                </a:moveTo>
                <a:cubicBezTo>
                  <a:pt x="64119" y="1305700"/>
                  <a:pt x="70372" y="212712"/>
                  <a:pt x="65301" y="1019673"/>
                </a:cubicBezTo>
                <a:lnTo>
                  <a:pt x="9058562" y="1019166"/>
                </a:lnTo>
                <a:cubicBezTo>
                  <a:pt x="9060093" y="936752"/>
                  <a:pt x="9027811" y="645441"/>
                  <a:pt x="9029343" y="563027"/>
                </a:cubicBezTo>
                <a:lnTo>
                  <a:pt x="69191" y="498740"/>
                </a:lnTo>
                <a:close/>
                <a:moveTo>
                  <a:pt x="0" y="0"/>
                </a:moveTo>
                <a:lnTo>
                  <a:pt x="9448800" y="46667"/>
                </a:lnTo>
                <a:cubicBezTo>
                  <a:pt x="9444204" y="1394204"/>
                  <a:pt x="9300201" y="2498580"/>
                  <a:pt x="9295605" y="3846117"/>
                </a:cubicBezTo>
                <a:lnTo>
                  <a:pt x="2575" y="3823393"/>
                </a:lnTo>
                <a:cubicBezTo>
                  <a:pt x="1042" y="2468083"/>
                  <a:pt x="1533" y="1355311"/>
                  <a:pt x="0"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black"/>
              </a:solidFill>
            </a:endParaRPr>
          </a:p>
        </p:txBody>
      </p:sp>
      <p:sp>
        <p:nvSpPr>
          <p:cNvPr id="108" name="Callout tax shift"/>
          <p:cNvSpPr/>
          <p:nvPr/>
        </p:nvSpPr>
        <p:spPr>
          <a:xfrm>
            <a:off x="5000866" y="2984121"/>
            <a:ext cx="1656000" cy="430887"/>
          </a:xfrm>
          <a:prstGeom prst="wedgeRectCallout">
            <a:avLst>
              <a:gd name="adj1" fmla="val -41440"/>
              <a:gd name="adj2" fmla="val 73318"/>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l-BE" sz="1000" dirty="0" smtClean="0"/>
              <a:t>Stijging met </a:t>
            </a:r>
            <a:r>
              <a:rPr lang="en-GB" sz="1200" b="1" dirty="0" smtClean="0"/>
              <a:t>2 </a:t>
            </a:r>
            <a:r>
              <a:rPr lang="nl-BE" sz="1200" b="1" dirty="0" smtClean="0"/>
              <a:t>%</a:t>
            </a:r>
          </a:p>
          <a:p>
            <a:pPr algn="ctr"/>
            <a:r>
              <a:rPr lang="nl-BE" sz="1000" dirty="0" smtClean="0"/>
              <a:t>(</a:t>
            </a:r>
            <a:r>
              <a:rPr lang="en-GB" sz="1000" dirty="0" smtClean="0"/>
              <a:t>5,4 </a:t>
            </a:r>
            <a:r>
              <a:rPr lang="nl-BE" sz="1000" dirty="0" smtClean="0"/>
              <a:t>% in relatieve termen) </a:t>
            </a:r>
          </a:p>
        </p:txBody>
      </p:sp>
      <p:sp>
        <p:nvSpPr>
          <p:cNvPr id="110" name="Callout WTP elegas"/>
          <p:cNvSpPr/>
          <p:nvPr/>
        </p:nvSpPr>
        <p:spPr>
          <a:xfrm>
            <a:off x="5000866" y="3832723"/>
            <a:ext cx="1656000" cy="430887"/>
          </a:xfrm>
          <a:prstGeom prst="wedgeRectCallout">
            <a:avLst>
              <a:gd name="adj1" fmla="val -43239"/>
              <a:gd name="adj2" fmla="val 98712"/>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l-BE" sz="1000" dirty="0" smtClean="0"/>
              <a:t>Stijging met </a:t>
            </a:r>
            <a:r>
              <a:rPr lang="nl-BE" sz="1200" b="1" dirty="0" smtClean="0"/>
              <a:t>15 %</a:t>
            </a:r>
          </a:p>
          <a:p>
            <a:pPr algn="ctr"/>
            <a:r>
              <a:rPr lang="nl-BE" sz="1000" dirty="0" smtClean="0"/>
              <a:t>(71,4 % in relatieve termen) </a:t>
            </a:r>
          </a:p>
        </p:txBody>
      </p:sp>
      <p:sp>
        <p:nvSpPr>
          <p:cNvPr id="111" name="Callout WTP auto"/>
          <p:cNvSpPr/>
          <p:nvPr/>
        </p:nvSpPr>
        <p:spPr>
          <a:xfrm>
            <a:off x="5026485" y="5267875"/>
            <a:ext cx="1656000" cy="430887"/>
          </a:xfrm>
          <a:prstGeom prst="wedgeRectCallout">
            <a:avLst>
              <a:gd name="adj1" fmla="val -42472"/>
              <a:gd name="adj2" fmla="val -82213"/>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l-BE" sz="1000" dirty="0" smtClean="0"/>
              <a:t>Stijging met </a:t>
            </a:r>
            <a:r>
              <a:rPr lang="nl-BE" sz="1200" b="1" dirty="0" smtClean="0"/>
              <a:t>15 %</a:t>
            </a:r>
          </a:p>
          <a:p>
            <a:pPr algn="ctr"/>
            <a:r>
              <a:rPr lang="nl-BE" sz="1000" dirty="0" smtClean="0"/>
              <a:t>(78,9 % in relatieve termen) </a:t>
            </a:r>
          </a:p>
        </p:txBody>
      </p:sp>
      <p:sp>
        <p:nvSpPr>
          <p:cNvPr id="112" name="Callout ind-burg"/>
          <p:cNvSpPr/>
          <p:nvPr/>
        </p:nvSpPr>
        <p:spPr>
          <a:xfrm>
            <a:off x="5026485" y="4349372"/>
            <a:ext cx="1656000" cy="430887"/>
          </a:xfrm>
          <a:prstGeom prst="wedgeRectCallout">
            <a:avLst>
              <a:gd name="adj1" fmla="val -42472"/>
              <a:gd name="adj2" fmla="val -82213"/>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l-BE" sz="1000" dirty="0" smtClean="0"/>
              <a:t>Stijging met </a:t>
            </a:r>
            <a:r>
              <a:rPr lang="nl-BE" sz="1200" b="1" dirty="0" smtClean="0"/>
              <a:t>15%</a:t>
            </a:r>
          </a:p>
          <a:p>
            <a:pPr algn="ctr"/>
            <a:r>
              <a:rPr lang="nl-BE" sz="1000" dirty="0" smtClean="0"/>
              <a:t>(18,8 % in relatieve termen) </a:t>
            </a:r>
          </a:p>
        </p:txBody>
      </p:sp>
    </p:spTree>
    <p:extLst>
      <p:ext uri="{BB962C8B-B14F-4D97-AF65-F5344CB8AC3E}">
        <p14:creationId xmlns:p14="http://schemas.microsoft.com/office/powerpoint/2010/main" val="87965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right)">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right)">
                                      <p:cBhvr>
                                        <p:cTn id="22" dur="50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1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0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right)">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0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4"/>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par>
                          <p:cTn id="53" fill="hold">
                            <p:stCondLst>
                              <p:cond delay="0"/>
                            </p:stCondLst>
                            <p:childTnLst>
                              <p:par>
                                <p:cTn id="54" presetID="22" presetClass="entr" presetSubtype="2"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wipe(right)">
                                      <p:cBhvr>
                                        <p:cTn id="56" dur="500"/>
                                        <p:tgtEl>
                                          <p:spTgt spid="71"/>
                                        </p:tgtEl>
                                      </p:cBhvr>
                                    </p:animEffect>
                                  </p:childTnLst>
                                </p:cTn>
                              </p:par>
                            </p:childTnLst>
                          </p:cTn>
                        </p:par>
                        <p:par>
                          <p:cTn id="57" fill="hold">
                            <p:stCondLst>
                              <p:cond delay="500"/>
                            </p:stCondLst>
                            <p:childTnLst>
                              <p:par>
                                <p:cTn id="58" presetID="1" presetClass="entr" presetSubtype="0" fill="hold" grpId="0" nodeType="afterEffect">
                                  <p:stCondLst>
                                    <p:cond delay="500"/>
                                  </p:stCondLst>
                                  <p:childTnLst>
                                    <p:set>
                                      <p:cBhvr>
                                        <p:cTn id="59"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1" grpId="1" animBg="1"/>
      <p:bldP spid="24" grpId="0" animBg="1"/>
      <p:bldP spid="24" grpId="1" animBg="1"/>
      <p:bldP spid="28" grpId="1" animBg="1"/>
      <p:bldP spid="108" grpId="0" animBg="1"/>
      <p:bldP spid="108" grpId="1" animBg="1"/>
      <p:bldP spid="110" grpId="0" animBg="1"/>
      <p:bldP spid="110" grpId="1" animBg="1"/>
      <p:bldP spid="111" grpId="0" animBg="1"/>
      <p:bldP spid="111" grpId="1" animBg="1"/>
      <p:bldP spid="1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59E30BA-54AA-AE46-AD8D-D68E0B6B4E64}" type="slidenum">
              <a:rPr lang="en-US" smtClean="0"/>
              <a:t>35</a:t>
            </a:fld>
            <a:endParaRPr lang="en-US" dirty="0"/>
          </a:p>
        </p:txBody>
      </p:sp>
      <p:graphicFrame>
        <p:nvGraphicFramePr>
          <p:cNvPr id="10" name="Grafiek 19"/>
          <p:cNvGraphicFramePr/>
          <p:nvPr>
            <p:extLst>
              <p:ext uri="{D42A27DB-BD31-4B8C-83A1-F6EECF244321}">
                <p14:modId xmlns:p14="http://schemas.microsoft.com/office/powerpoint/2010/main" val="874852946"/>
              </p:ext>
            </p:extLst>
          </p:nvPr>
        </p:nvGraphicFramePr>
        <p:xfrm>
          <a:off x="360000" y="1600200"/>
          <a:ext cx="8028424" cy="46990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kstvak 6"/>
          <p:cNvSpPr txBox="1"/>
          <p:nvPr/>
        </p:nvSpPr>
        <p:spPr>
          <a:xfrm>
            <a:off x="611560" y="1052736"/>
            <a:ext cx="8424936" cy="323493"/>
          </a:xfrm>
          <a:prstGeom prst="roundRect">
            <a:avLst/>
          </a:prstGeom>
          <a:solidFill>
            <a:sysClr val="window" lastClr="FFFFFF"/>
          </a:solidFill>
          <a:ln w="28575">
            <a:solidFill>
              <a:srgbClr val="3E7800"/>
            </a:solidFill>
          </a:ln>
        </p:spPr>
        <p:txBody>
          <a:bodyPr wrap="square" rtlCol="0">
            <a:spAutoFit/>
          </a:bodyPr>
          <a:lstStyle/>
          <a:p>
            <a:pPr marL="216000" marR="0" lvl="0" indent="0" defTabSz="914400" eaLnBrk="1" fontAlgn="auto" latinLnBrk="0" hangingPunct="1">
              <a:lnSpc>
                <a:spcPct val="100000"/>
              </a:lnSpc>
              <a:spcBef>
                <a:spcPts val="0"/>
              </a:spcBef>
              <a:spcAft>
                <a:spcPts val="0"/>
              </a:spcAft>
              <a:buClrTx/>
              <a:buSzTx/>
              <a:buFontTx/>
              <a:buNone/>
              <a:tabLst/>
              <a:defRPr/>
            </a:pPr>
            <a:r>
              <a:rPr kumimoji="0" lang="nl-BE" sz="1300" b="0" i="0" u="none" strike="noStrike" kern="0" cap="none" spc="0" normalizeH="0" baseline="0" noProof="0" dirty="0" smtClean="0">
                <a:ln>
                  <a:noFill/>
                </a:ln>
                <a:solidFill>
                  <a:srgbClr val="003300"/>
                </a:solidFill>
                <a:effectLst/>
                <a:uLnTx/>
                <a:uFillTx/>
                <a:latin typeface="Arial" pitchFamily="34" charset="0"/>
                <a:cs typeface="Arial" pitchFamily="34" charset="0"/>
              </a:rPr>
              <a:t>V22. Persoonlijk ben ik voorstander van …</a:t>
            </a:r>
          </a:p>
        </p:txBody>
      </p:sp>
      <p:sp>
        <p:nvSpPr>
          <p:cNvPr id="14" name="Tijdelijke aanduiding voor tekst 13"/>
          <p:cNvSpPr txBox="1">
            <a:spLocks/>
          </p:cNvSpPr>
          <p:nvPr/>
        </p:nvSpPr>
        <p:spPr>
          <a:xfrm rot="5400000">
            <a:off x="539552" y="1196752"/>
            <a:ext cx="504056"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sp>
        <p:nvSpPr>
          <p:cNvPr id="15" name="Text Box 28"/>
          <p:cNvSpPr txBox="1">
            <a:spLocks noChangeArrowheads="1"/>
          </p:cNvSpPr>
          <p:nvPr/>
        </p:nvSpPr>
        <p:spPr bwMode="auto">
          <a:xfrm>
            <a:off x="107504" y="5990451"/>
            <a:ext cx="3600400"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b="0" dirty="0" smtClean="0">
                <a:solidFill>
                  <a:srgbClr val="0000FF"/>
                </a:solidFill>
                <a:ea typeface="Verdana" pitchFamily="34" charset="0"/>
                <a:cs typeface="Arial" pitchFamily="34" charset="0"/>
              </a:rPr>
              <a:t>Basis: alle respondenten (N=1.540)</a:t>
            </a:r>
            <a:endParaRPr lang="nl-BE" sz="1000" b="0" dirty="0">
              <a:solidFill>
                <a:srgbClr val="0000FF"/>
              </a:solidFill>
              <a:ea typeface="Verdana" pitchFamily="34" charset="0"/>
              <a:cs typeface="Arial" pitchFamily="34" charset="0"/>
            </a:endParaRP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3378698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smtClean="0"/>
              <a:t>“</a:t>
            </a:r>
            <a:r>
              <a:rPr lang="nl-BE" dirty="0" err="1" smtClean="0"/>
              <a:t>Governance</a:t>
            </a:r>
            <a:r>
              <a:rPr lang="nl-BE" dirty="0" smtClean="0"/>
              <a:t>”</a:t>
            </a:r>
            <a:endParaRPr lang="en-GB" dirty="0"/>
          </a:p>
        </p:txBody>
      </p:sp>
      <p:sp>
        <p:nvSpPr>
          <p:cNvPr id="2" name="Text Placeholder 1"/>
          <p:cNvSpPr>
            <a:spLocks noGrp="1"/>
          </p:cNvSpPr>
          <p:nvPr>
            <p:ph type="body" idx="1"/>
          </p:nvPr>
        </p:nvSpPr>
        <p:spPr/>
        <p:txBody>
          <a:bodyPr/>
          <a:lstStyle/>
          <a:p>
            <a:endParaRPr lang="en-GB"/>
          </a:p>
        </p:txBody>
      </p:sp>
      <p:sp>
        <p:nvSpPr>
          <p:cNvPr id="3" name="Slide Number Placeholder 2"/>
          <p:cNvSpPr>
            <a:spLocks noGrp="1"/>
          </p:cNvSpPr>
          <p:nvPr>
            <p:ph type="sldNum" sz="quarter" idx="12"/>
          </p:nvPr>
        </p:nvSpPr>
        <p:spPr/>
        <p:txBody>
          <a:bodyPr/>
          <a:lstStyle/>
          <a:p>
            <a:pPr>
              <a:defRPr/>
            </a:pPr>
            <a:fld id="{5AE471F9-139A-4499-862C-68D0F1D6253E}" type="slidenum">
              <a:rPr lang="nl-NL" smtClean="0"/>
              <a:pPr>
                <a:defRPr/>
              </a:pPr>
              <a:t>36</a:t>
            </a:fld>
            <a:endParaRPr lang="nl-NL"/>
          </a:p>
        </p:txBody>
      </p:sp>
    </p:spTree>
    <p:extLst>
      <p:ext uri="{BB962C8B-B14F-4D97-AF65-F5344CB8AC3E}">
        <p14:creationId xmlns:p14="http://schemas.microsoft.com/office/powerpoint/2010/main" val="3411077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7" name="Tekstvak 6"/>
          <p:cNvSpPr txBox="1"/>
          <p:nvPr/>
        </p:nvSpPr>
        <p:spPr>
          <a:xfrm>
            <a:off x="611560" y="945267"/>
            <a:ext cx="8424936" cy="323493"/>
          </a:xfrm>
          <a:prstGeom prst="roundRect">
            <a:avLst/>
          </a:prstGeom>
          <a:solidFill>
            <a:schemeClr val="bg1"/>
          </a:solidFill>
          <a:ln w="28575">
            <a:solidFill>
              <a:srgbClr val="3E7800"/>
            </a:solidFill>
          </a:ln>
        </p:spPr>
        <p:txBody>
          <a:bodyPr wrap="square" rtlCol="0">
            <a:spAutoFit/>
          </a:bodyPr>
          <a:lstStyle/>
          <a:p>
            <a:pPr marL="216000"/>
            <a:r>
              <a:rPr lang="nl-BE" sz="1300" dirty="0" smtClean="0">
                <a:solidFill>
                  <a:srgbClr val="003300"/>
                </a:solidFill>
                <a:latin typeface="Arial" pitchFamily="34" charset="0"/>
                <a:cs typeface="Arial" pitchFamily="34" charset="0"/>
              </a:rPr>
              <a:t>V12. In welke mate bent u akkoord met de volgende uitspraken over het klimaatbeleid in België?</a:t>
            </a:r>
          </a:p>
        </p:txBody>
      </p:sp>
      <p:sp>
        <p:nvSpPr>
          <p:cNvPr id="8" name="Tijdelijke aanduiding voor tekst 13"/>
          <p:cNvSpPr txBox="1">
            <a:spLocks/>
          </p:cNvSpPr>
          <p:nvPr/>
        </p:nvSpPr>
        <p:spPr>
          <a:xfrm rot="5400000">
            <a:off x="503548" y="1088740"/>
            <a:ext cx="576064"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sp>
        <p:nvSpPr>
          <p:cNvPr id="24" name="Rechthoek 23"/>
          <p:cNvSpPr/>
          <p:nvPr/>
        </p:nvSpPr>
        <p:spPr>
          <a:xfrm>
            <a:off x="5436096" y="347855"/>
            <a:ext cx="3610176" cy="261610"/>
          </a:xfrm>
          <a:prstGeom prst="rect">
            <a:avLst/>
          </a:prstGeom>
        </p:spPr>
        <p:txBody>
          <a:bodyPr wrap="square">
            <a:noAutofit/>
          </a:bodyPr>
          <a:lstStyle/>
          <a:p>
            <a:pPr algn="r"/>
            <a:r>
              <a:rPr lang="nl-BE" sz="1400" b="1" dirty="0" smtClean="0">
                <a:solidFill>
                  <a:prstClr val="white"/>
                </a:solidFill>
                <a:latin typeface="Arial" pitchFamily="34" charset="0"/>
                <a:cs typeface="Arial" pitchFamily="34" charset="0"/>
              </a:rPr>
              <a:t>België - algemeen</a:t>
            </a:r>
          </a:p>
        </p:txBody>
      </p:sp>
      <p:sp>
        <p:nvSpPr>
          <p:cNvPr id="28"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smtClean="0"/>
              <a:t>Klimaatbeleid</a:t>
            </a:r>
            <a:endParaRPr lang="nl-BE" sz="1400" dirty="0"/>
          </a:p>
        </p:txBody>
      </p:sp>
      <p:sp>
        <p:nvSpPr>
          <p:cNvPr id="30" name="Text Box 28"/>
          <p:cNvSpPr txBox="1">
            <a:spLocks noChangeArrowheads="1"/>
          </p:cNvSpPr>
          <p:nvPr/>
        </p:nvSpPr>
        <p:spPr bwMode="auto">
          <a:xfrm>
            <a:off x="0" y="6021288"/>
            <a:ext cx="3600400"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Basis: alle respondenten (N=1.540).</a:t>
            </a:r>
            <a:endParaRPr lang="nl-BE" sz="1000" dirty="0">
              <a:solidFill>
                <a:srgbClr val="0000FF"/>
              </a:solidFill>
              <a:ea typeface="Verdana" pitchFamily="34" charset="0"/>
              <a:cs typeface="Arial" pitchFamily="34" charset="0"/>
            </a:endParaRPr>
          </a:p>
        </p:txBody>
      </p:sp>
      <p:graphicFrame>
        <p:nvGraphicFramePr>
          <p:cNvPr id="31" name="Grafiek 30"/>
          <p:cNvGraphicFramePr/>
          <p:nvPr/>
        </p:nvGraphicFramePr>
        <p:xfrm>
          <a:off x="3635896" y="5445224"/>
          <a:ext cx="4824536" cy="792088"/>
        </p:xfrm>
        <a:graphic>
          <a:graphicData uri="http://schemas.openxmlformats.org/drawingml/2006/chart">
            <c:chart xmlns:c="http://schemas.openxmlformats.org/drawingml/2006/chart" xmlns:r="http://schemas.openxmlformats.org/officeDocument/2006/relationships" r:id="rId4"/>
          </a:graphicData>
        </a:graphic>
      </p:graphicFrame>
      <p:sp>
        <p:nvSpPr>
          <p:cNvPr id="33" name="Rectangle 5"/>
          <p:cNvSpPr>
            <a:spLocks noChangeArrowheads="1"/>
          </p:cNvSpPr>
          <p:nvPr/>
        </p:nvSpPr>
        <p:spPr bwMode="auto">
          <a:xfrm>
            <a:off x="7956376" y="1330350"/>
            <a:ext cx="936104" cy="298450"/>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dirty="0" smtClean="0">
                <a:solidFill>
                  <a:srgbClr val="FFFFFF"/>
                </a:solidFill>
                <a:cs typeface="Arial" pitchFamily="34" charset="0"/>
              </a:rPr>
              <a:t>BOTTOM2 (%)</a:t>
            </a:r>
            <a:endParaRPr lang="nl-BE" dirty="0" smtClean="0">
              <a:solidFill>
                <a:prstClr val="black"/>
              </a:solidFill>
              <a:latin typeface="Arial" pitchFamily="34" charset="0"/>
              <a:cs typeface="Arial" pitchFamily="34" charset="0"/>
            </a:endParaRPr>
          </a:p>
        </p:txBody>
      </p:sp>
      <p:sp>
        <p:nvSpPr>
          <p:cNvPr id="34" name="Rectangle 10"/>
          <p:cNvSpPr>
            <a:spLocks noChangeArrowheads="1"/>
          </p:cNvSpPr>
          <p:nvPr/>
        </p:nvSpPr>
        <p:spPr bwMode="auto">
          <a:xfrm>
            <a:off x="3563888" y="1325588"/>
            <a:ext cx="787400" cy="298450"/>
          </a:xfrm>
          <a:prstGeom prst="rect">
            <a:avLst/>
          </a:prstGeom>
          <a:solidFill>
            <a:srgbClr val="3E7800"/>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dirty="0" smtClean="0">
                <a:solidFill>
                  <a:srgbClr val="FFFFFF"/>
                </a:solidFill>
                <a:cs typeface="Arial" pitchFamily="34" charset="0"/>
              </a:rPr>
              <a:t>TOP2 (%)</a:t>
            </a:r>
            <a:endParaRPr lang="nl-BE" dirty="0" smtClean="0">
              <a:solidFill>
                <a:prstClr val="black"/>
              </a:solidFill>
              <a:latin typeface="Arial" pitchFamily="34" charset="0"/>
              <a:cs typeface="Arial" pitchFamily="34" charset="0"/>
            </a:endParaRPr>
          </a:p>
        </p:txBody>
      </p:sp>
      <p:graphicFrame>
        <p:nvGraphicFramePr>
          <p:cNvPr id="18" name="Grafiek 17"/>
          <p:cNvGraphicFramePr/>
          <p:nvPr/>
        </p:nvGraphicFramePr>
        <p:xfrm>
          <a:off x="4283968" y="1916832"/>
          <a:ext cx="3751384" cy="44020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Tabel 18"/>
          <p:cNvGraphicFramePr>
            <a:graphicFrameLocks noGrp="1"/>
          </p:cNvGraphicFramePr>
          <p:nvPr>
            <p:extLst>
              <p:ext uri="{D42A27DB-BD31-4B8C-83A1-F6EECF244321}">
                <p14:modId xmlns:p14="http://schemas.microsoft.com/office/powerpoint/2010/main" val="890700361"/>
              </p:ext>
            </p:extLst>
          </p:nvPr>
        </p:nvGraphicFramePr>
        <p:xfrm>
          <a:off x="179511" y="1556794"/>
          <a:ext cx="4315839" cy="3942806"/>
        </p:xfrm>
        <a:graphic>
          <a:graphicData uri="http://schemas.openxmlformats.org/drawingml/2006/table">
            <a:tbl>
              <a:tblPr/>
              <a:tblGrid>
                <a:gridCol w="3286945"/>
                <a:gridCol w="514447"/>
                <a:gridCol w="514447"/>
              </a:tblGrid>
              <a:tr h="411152">
                <a:tc>
                  <a:txBody>
                    <a:bodyPr/>
                    <a:lstStyle/>
                    <a:p>
                      <a:pPr algn="ctr">
                        <a:lnSpc>
                          <a:spcPct val="115000"/>
                        </a:lnSpc>
                        <a:spcAft>
                          <a:spcPts val="0"/>
                        </a:spcAft>
                      </a:pPr>
                      <a:endParaRPr lang="nl-NL" sz="1100" b="0" dirty="0">
                        <a:solidFill>
                          <a:srgbClr val="000000"/>
                        </a:solidFill>
                        <a:latin typeface="Calibri"/>
                        <a:ea typeface="Times New Roman"/>
                      </a:endParaRPr>
                    </a:p>
                  </a:txBody>
                  <a:tcPr marL="41421" marR="41421" marT="0" marB="0" anchor="ctr">
                    <a:lnL>
                      <a:noFill/>
                    </a:lnL>
                    <a:lnR>
                      <a:noFill/>
                    </a:lnR>
                    <a:lnT>
                      <a:noFill/>
                    </a:lnT>
                    <a:lnB>
                      <a:noFill/>
                    </a:lnB>
                  </a:tcPr>
                </a:tc>
                <a:tc>
                  <a:txBody>
                    <a:bodyPr/>
                    <a:lstStyle/>
                    <a:p>
                      <a:pPr algn="ctr">
                        <a:lnSpc>
                          <a:spcPct val="115000"/>
                        </a:lnSpc>
                        <a:spcBef>
                          <a:spcPts val="600"/>
                        </a:spcBef>
                        <a:spcAft>
                          <a:spcPts val="0"/>
                        </a:spcAft>
                      </a:pPr>
                      <a:r>
                        <a:rPr lang="nl-NL" sz="1100" b="0" u="sng" dirty="0" smtClean="0">
                          <a:solidFill>
                            <a:srgbClr val="0000FF"/>
                          </a:solidFill>
                          <a:latin typeface="Calibri"/>
                          <a:ea typeface="Times New Roman"/>
                        </a:rPr>
                        <a:t>2013</a:t>
                      </a:r>
                      <a:endParaRPr lang="nl-BE" sz="1100" b="0" u="sng" dirty="0">
                        <a:solidFill>
                          <a:srgbClr val="0000FF"/>
                        </a:solidFill>
                        <a:latin typeface="Times New Roman"/>
                        <a:ea typeface="Times New Roman"/>
                      </a:endParaRPr>
                    </a:p>
                  </a:txBody>
                  <a:tcPr marL="41421" marR="41421" marT="0" marB="0" anchor="ctr">
                    <a:lnL>
                      <a:noFill/>
                    </a:lnL>
                    <a:lnR>
                      <a:noFill/>
                    </a:lnR>
                    <a:lnT>
                      <a:noFill/>
                    </a:lnT>
                    <a:lnB>
                      <a:noFill/>
                    </a:lnB>
                  </a:tcPr>
                </a:tc>
                <a:tc>
                  <a:txBody>
                    <a:bodyPr/>
                    <a:lstStyle/>
                    <a:p>
                      <a:pPr algn="ctr">
                        <a:lnSpc>
                          <a:spcPct val="115000"/>
                        </a:lnSpc>
                        <a:spcBef>
                          <a:spcPts val="600"/>
                        </a:spcBef>
                        <a:spcAft>
                          <a:spcPts val="0"/>
                        </a:spcAft>
                      </a:pPr>
                      <a:r>
                        <a:rPr lang="nl-NL" sz="1100" b="0" u="sng" dirty="0" smtClean="0">
                          <a:solidFill>
                            <a:srgbClr val="0000FF"/>
                          </a:solidFill>
                          <a:latin typeface="Calibri"/>
                          <a:ea typeface="Times New Roman"/>
                        </a:rPr>
                        <a:t>2017</a:t>
                      </a:r>
                      <a:endParaRPr lang="nl-BE" sz="1100" b="0" u="sng" dirty="0">
                        <a:solidFill>
                          <a:srgbClr val="0000FF"/>
                        </a:solidFill>
                        <a:latin typeface="Times New Roman"/>
                        <a:ea typeface="Times New Roman"/>
                      </a:endParaRPr>
                    </a:p>
                  </a:txBody>
                  <a:tcPr marL="41421" marR="41421" marT="0" marB="0" anchor="ctr">
                    <a:lnL>
                      <a:noFill/>
                    </a:lnL>
                    <a:lnR>
                      <a:noFill/>
                    </a:lnR>
                    <a:lnT>
                      <a:noFill/>
                    </a:lnT>
                    <a:lnB>
                      <a:noFill/>
                    </a:lnB>
                  </a:tcPr>
                </a:tc>
              </a:tr>
              <a:tr h="709858">
                <a:tc>
                  <a:txBody>
                    <a:bodyPr/>
                    <a:lstStyle/>
                    <a:p>
                      <a:pPr algn="r">
                        <a:lnSpc>
                          <a:spcPct val="115000"/>
                        </a:lnSpc>
                        <a:spcAft>
                          <a:spcPts val="0"/>
                        </a:spcAft>
                      </a:pPr>
                      <a:r>
                        <a:rPr lang="nl-NL" sz="1100" b="0" dirty="0">
                          <a:solidFill>
                            <a:srgbClr val="000000"/>
                          </a:solidFill>
                          <a:latin typeface="Calibri"/>
                          <a:ea typeface="Times New Roman"/>
                        </a:rPr>
                        <a:t>De verschillende overheden (lokaal, regionaal, federaal) moeten </a:t>
                      </a:r>
                      <a:r>
                        <a:rPr lang="nl-NL" sz="1400" b="1" dirty="0">
                          <a:solidFill>
                            <a:srgbClr val="000000"/>
                          </a:solidFill>
                          <a:latin typeface="Calibri"/>
                          <a:ea typeface="Times New Roman"/>
                        </a:rPr>
                        <a:t>meer samenwerken </a:t>
                      </a:r>
                      <a:r>
                        <a:rPr lang="nl-NL" sz="1100" b="0" dirty="0">
                          <a:solidFill>
                            <a:srgbClr val="000000"/>
                          </a:solidFill>
                          <a:latin typeface="Calibri"/>
                          <a:ea typeface="Times New Roman"/>
                        </a:rPr>
                        <a:t>op het vlak van het Belgische klimaatbeleid.</a:t>
                      </a:r>
                      <a:endParaRPr lang="nl-BE" sz="1100" b="0" dirty="0">
                        <a:latin typeface="Times New Roman"/>
                        <a:ea typeface="Times New Roman"/>
                      </a:endParaRPr>
                    </a:p>
                  </a:txBody>
                  <a:tcPr marL="41421" marR="41421" marT="0" marB="0" anchor="ctr">
                    <a:lnL>
                      <a:noFill/>
                    </a:lnL>
                    <a:lnR>
                      <a:noFill/>
                    </a:lnR>
                    <a:lnT>
                      <a:noFill/>
                    </a:lnT>
                    <a:lnB>
                      <a:noFill/>
                    </a:lnB>
                  </a:tcPr>
                </a:tc>
                <a:tc>
                  <a:txBody>
                    <a:bodyPr/>
                    <a:lstStyle/>
                    <a:p>
                      <a:pPr algn="ctr">
                        <a:lnSpc>
                          <a:spcPct val="115000"/>
                        </a:lnSpc>
                        <a:spcAft>
                          <a:spcPts val="0"/>
                        </a:spcAft>
                      </a:pPr>
                      <a:r>
                        <a:rPr lang="nl-NL" sz="1100" b="0" dirty="0">
                          <a:solidFill>
                            <a:srgbClr val="00B050"/>
                          </a:solidFill>
                          <a:latin typeface="Calibri"/>
                          <a:ea typeface="Times New Roman"/>
                        </a:rPr>
                        <a:t>63</a:t>
                      </a:r>
                      <a:endParaRPr lang="nl-BE" sz="1100" b="0" dirty="0">
                        <a:latin typeface="Times New Roman"/>
                        <a:ea typeface="Times New Roman"/>
                      </a:endParaRPr>
                    </a:p>
                  </a:txBody>
                  <a:tcPr marL="41421" marR="41421" marT="0" marB="0" anchor="ctr">
                    <a:lnL>
                      <a:noFill/>
                    </a:lnL>
                    <a:lnR>
                      <a:noFill/>
                    </a:lnR>
                    <a:lnT>
                      <a:noFill/>
                    </a:lnT>
                    <a:lnB>
                      <a:noFill/>
                    </a:lnB>
                  </a:tcPr>
                </a:tc>
                <a:tc>
                  <a:txBody>
                    <a:bodyPr/>
                    <a:lstStyle/>
                    <a:p>
                      <a:pPr algn="ctr">
                        <a:lnSpc>
                          <a:spcPct val="115000"/>
                        </a:lnSpc>
                        <a:spcAft>
                          <a:spcPts val="0"/>
                        </a:spcAft>
                      </a:pPr>
                      <a:r>
                        <a:rPr lang="nl-NL" sz="1100" b="0" dirty="0">
                          <a:solidFill>
                            <a:srgbClr val="00B050"/>
                          </a:solidFill>
                          <a:latin typeface="Calibri"/>
                          <a:ea typeface="Times New Roman"/>
                        </a:rPr>
                        <a:t>70</a:t>
                      </a:r>
                      <a:endParaRPr lang="nl-BE" sz="1100" b="0" dirty="0">
                        <a:latin typeface="Times New Roman"/>
                        <a:ea typeface="Times New Roman"/>
                      </a:endParaRPr>
                    </a:p>
                  </a:txBody>
                  <a:tcPr marL="41421" marR="41421" marT="0" marB="0" anchor="ctr">
                    <a:lnL>
                      <a:noFill/>
                    </a:lnL>
                    <a:lnR>
                      <a:noFill/>
                    </a:lnR>
                    <a:lnT>
                      <a:noFill/>
                    </a:lnT>
                    <a:lnB>
                      <a:noFill/>
                    </a:lnB>
                  </a:tcPr>
                </a:tc>
              </a:tr>
              <a:tr h="709858">
                <a:tc>
                  <a:txBody>
                    <a:bodyPr/>
                    <a:lstStyle/>
                    <a:p>
                      <a:pPr algn="r">
                        <a:lnSpc>
                          <a:spcPct val="115000"/>
                        </a:lnSpc>
                        <a:spcAft>
                          <a:spcPts val="0"/>
                        </a:spcAft>
                      </a:pPr>
                      <a:r>
                        <a:rPr lang="nl-NL" sz="1100" b="0" dirty="0">
                          <a:solidFill>
                            <a:srgbClr val="000000"/>
                          </a:solidFill>
                          <a:latin typeface="Calibri"/>
                          <a:ea typeface="Times New Roman"/>
                        </a:rPr>
                        <a:t>De rol van de </a:t>
                      </a:r>
                      <a:r>
                        <a:rPr lang="nl-NL" sz="1400" b="1" dirty="0">
                          <a:solidFill>
                            <a:srgbClr val="000000"/>
                          </a:solidFill>
                          <a:latin typeface="Calibri"/>
                          <a:ea typeface="Times New Roman"/>
                        </a:rPr>
                        <a:t>federale overheid </a:t>
                      </a:r>
                      <a:r>
                        <a:rPr lang="nl-NL" sz="1100" b="0" dirty="0">
                          <a:solidFill>
                            <a:srgbClr val="000000"/>
                          </a:solidFill>
                          <a:latin typeface="Calibri"/>
                          <a:ea typeface="Times New Roman"/>
                        </a:rPr>
                        <a:t>in het </a:t>
                      </a:r>
                      <a:r>
                        <a:rPr lang="nl-NL" sz="1400" b="1" dirty="0">
                          <a:solidFill>
                            <a:srgbClr val="000000"/>
                          </a:solidFill>
                          <a:latin typeface="Calibri"/>
                          <a:ea typeface="Times New Roman"/>
                        </a:rPr>
                        <a:t>coördineren </a:t>
                      </a:r>
                      <a:r>
                        <a:rPr lang="nl-NL" sz="1100" b="0" dirty="0">
                          <a:solidFill>
                            <a:srgbClr val="000000"/>
                          </a:solidFill>
                          <a:latin typeface="Calibri"/>
                          <a:ea typeface="Times New Roman"/>
                        </a:rPr>
                        <a:t>van het Belgische klimaatbeleid moet worden versterkt.</a:t>
                      </a:r>
                      <a:endParaRPr lang="nl-BE" sz="1100" b="0" dirty="0">
                        <a:latin typeface="Times New Roman"/>
                        <a:ea typeface="Times New Roman"/>
                      </a:endParaRPr>
                    </a:p>
                  </a:txBody>
                  <a:tcPr marL="41421" marR="41421" marT="0" marB="0" anchor="ctr">
                    <a:lnL>
                      <a:noFill/>
                    </a:lnL>
                    <a:lnR>
                      <a:noFill/>
                    </a:lnR>
                    <a:lnT>
                      <a:noFill/>
                    </a:lnT>
                    <a:lnB>
                      <a:noFill/>
                    </a:lnB>
                  </a:tcPr>
                </a:tc>
                <a:tc>
                  <a:txBody>
                    <a:bodyPr/>
                    <a:lstStyle/>
                    <a:p>
                      <a:pPr algn="ctr">
                        <a:lnSpc>
                          <a:spcPct val="115000"/>
                        </a:lnSpc>
                        <a:spcAft>
                          <a:spcPts val="0"/>
                        </a:spcAft>
                      </a:pPr>
                      <a:r>
                        <a:rPr lang="nl-NL" sz="1100" b="0" dirty="0">
                          <a:solidFill>
                            <a:srgbClr val="00B050"/>
                          </a:solidFill>
                          <a:latin typeface="Calibri"/>
                          <a:ea typeface="Times New Roman"/>
                        </a:rPr>
                        <a:t>51</a:t>
                      </a:r>
                      <a:endParaRPr lang="nl-BE" sz="1100" b="0" dirty="0">
                        <a:latin typeface="Times New Roman"/>
                        <a:ea typeface="Times New Roman"/>
                      </a:endParaRPr>
                    </a:p>
                  </a:txBody>
                  <a:tcPr marL="41421" marR="41421" marT="0" marB="0" anchor="ctr">
                    <a:lnL>
                      <a:noFill/>
                    </a:lnL>
                    <a:lnR>
                      <a:noFill/>
                    </a:lnR>
                    <a:lnT>
                      <a:noFill/>
                    </a:lnT>
                    <a:lnB>
                      <a:noFill/>
                    </a:lnB>
                  </a:tcPr>
                </a:tc>
                <a:tc>
                  <a:txBody>
                    <a:bodyPr/>
                    <a:lstStyle/>
                    <a:p>
                      <a:pPr algn="ctr">
                        <a:lnSpc>
                          <a:spcPct val="115000"/>
                        </a:lnSpc>
                        <a:spcAft>
                          <a:spcPts val="0"/>
                        </a:spcAft>
                      </a:pPr>
                      <a:r>
                        <a:rPr lang="nl-NL" sz="1100" b="0" dirty="0">
                          <a:solidFill>
                            <a:srgbClr val="00B050"/>
                          </a:solidFill>
                          <a:latin typeface="Calibri"/>
                          <a:ea typeface="Times New Roman"/>
                        </a:rPr>
                        <a:t>57</a:t>
                      </a:r>
                      <a:endParaRPr lang="nl-BE" sz="1100" b="0" dirty="0">
                        <a:latin typeface="Times New Roman"/>
                        <a:ea typeface="Times New Roman"/>
                      </a:endParaRPr>
                    </a:p>
                  </a:txBody>
                  <a:tcPr marL="41421" marR="41421" marT="0" marB="0" anchor="ctr">
                    <a:lnL>
                      <a:noFill/>
                    </a:lnL>
                    <a:lnR>
                      <a:noFill/>
                    </a:lnR>
                    <a:lnT>
                      <a:noFill/>
                    </a:lnT>
                    <a:lnB>
                      <a:noFill/>
                    </a:lnB>
                  </a:tcPr>
                </a:tc>
              </a:tr>
              <a:tr h="583837">
                <a:tc>
                  <a:txBody>
                    <a:bodyPr/>
                    <a:lstStyle/>
                    <a:p>
                      <a:pPr algn="r">
                        <a:lnSpc>
                          <a:spcPct val="115000"/>
                        </a:lnSpc>
                        <a:spcAft>
                          <a:spcPts val="0"/>
                        </a:spcAft>
                      </a:pPr>
                      <a:r>
                        <a:rPr lang="nl-NL" sz="1100" b="0" dirty="0">
                          <a:solidFill>
                            <a:srgbClr val="000000"/>
                          </a:solidFill>
                          <a:latin typeface="Calibri"/>
                          <a:ea typeface="Times New Roman"/>
                        </a:rPr>
                        <a:t>Er moet </a:t>
                      </a:r>
                      <a:r>
                        <a:rPr lang="nl-NL" sz="1400" b="1" dirty="0">
                          <a:solidFill>
                            <a:srgbClr val="000000"/>
                          </a:solidFill>
                          <a:latin typeface="Calibri"/>
                          <a:ea typeface="Times New Roman"/>
                        </a:rPr>
                        <a:t>een wet </a:t>
                      </a:r>
                      <a:r>
                        <a:rPr lang="nl-NL" sz="1100" b="0" dirty="0">
                          <a:solidFill>
                            <a:srgbClr val="000000"/>
                          </a:solidFill>
                          <a:latin typeface="Calibri"/>
                          <a:ea typeface="Times New Roman"/>
                        </a:rPr>
                        <a:t>komen die de doelstellingen, het kader en de instrumenten voor het Belgische klimaatbeleid vastlegt.</a:t>
                      </a:r>
                      <a:endParaRPr lang="nl-BE" sz="1100" b="0" dirty="0">
                        <a:latin typeface="Times New Roman"/>
                        <a:ea typeface="Times New Roman"/>
                      </a:endParaRPr>
                    </a:p>
                  </a:txBody>
                  <a:tcPr marL="41421" marR="41421" marT="0" marB="0" anchor="ctr">
                    <a:lnL>
                      <a:noFill/>
                    </a:lnL>
                    <a:lnR>
                      <a:noFill/>
                    </a:lnR>
                    <a:lnT>
                      <a:noFill/>
                    </a:lnT>
                    <a:lnB>
                      <a:noFill/>
                    </a:lnB>
                  </a:tcPr>
                </a:tc>
                <a:tc>
                  <a:txBody>
                    <a:bodyPr/>
                    <a:lstStyle/>
                    <a:p>
                      <a:pPr algn="ctr">
                        <a:lnSpc>
                          <a:spcPct val="115000"/>
                        </a:lnSpc>
                        <a:spcAft>
                          <a:spcPts val="0"/>
                        </a:spcAft>
                      </a:pPr>
                      <a:r>
                        <a:rPr lang="nl-NL" sz="1100" b="0" dirty="0">
                          <a:solidFill>
                            <a:srgbClr val="00B050"/>
                          </a:solidFill>
                          <a:latin typeface="Calibri"/>
                          <a:ea typeface="Times New Roman"/>
                        </a:rPr>
                        <a:t>45</a:t>
                      </a:r>
                      <a:endParaRPr lang="nl-BE" sz="1100" b="0" dirty="0">
                        <a:latin typeface="Times New Roman"/>
                        <a:ea typeface="Times New Roman"/>
                      </a:endParaRPr>
                    </a:p>
                  </a:txBody>
                  <a:tcPr marL="41421" marR="41421" marT="0" marB="0" anchor="ctr">
                    <a:lnL>
                      <a:noFill/>
                    </a:lnL>
                    <a:lnR>
                      <a:noFill/>
                    </a:lnR>
                    <a:lnT>
                      <a:noFill/>
                    </a:lnT>
                    <a:lnB>
                      <a:noFill/>
                    </a:lnB>
                  </a:tcPr>
                </a:tc>
                <a:tc>
                  <a:txBody>
                    <a:bodyPr/>
                    <a:lstStyle/>
                    <a:p>
                      <a:pPr algn="ctr">
                        <a:lnSpc>
                          <a:spcPct val="115000"/>
                        </a:lnSpc>
                        <a:spcAft>
                          <a:spcPts val="0"/>
                        </a:spcAft>
                      </a:pPr>
                      <a:r>
                        <a:rPr lang="nl-NL" sz="1100" b="0" dirty="0">
                          <a:solidFill>
                            <a:srgbClr val="00B050"/>
                          </a:solidFill>
                          <a:latin typeface="Calibri"/>
                          <a:ea typeface="Times New Roman"/>
                        </a:rPr>
                        <a:t>51</a:t>
                      </a:r>
                      <a:endParaRPr lang="nl-BE" sz="1100" b="0" dirty="0">
                        <a:latin typeface="Times New Roman"/>
                        <a:ea typeface="Times New Roman"/>
                      </a:endParaRPr>
                    </a:p>
                  </a:txBody>
                  <a:tcPr marL="41421" marR="41421" marT="0" marB="0" anchor="ctr">
                    <a:lnL>
                      <a:noFill/>
                    </a:lnL>
                    <a:lnR>
                      <a:noFill/>
                    </a:lnR>
                    <a:lnT>
                      <a:noFill/>
                    </a:lnT>
                    <a:lnB>
                      <a:noFill/>
                    </a:lnB>
                  </a:tcPr>
                </a:tc>
              </a:tr>
              <a:tr h="709858">
                <a:tc>
                  <a:txBody>
                    <a:bodyPr/>
                    <a:lstStyle/>
                    <a:p>
                      <a:pPr algn="r">
                        <a:lnSpc>
                          <a:spcPct val="115000"/>
                        </a:lnSpc>
                        <a:spcAft>
                          <a:spcPts val="0"/>
                        </a:spcAft>
                      </a:pPr>
                      <a:r>
                        <a:rPr lang="nl-NL" sz="1100" b="0" dirty="0">
                          <a:solidFill>
                            <a:srgbClr val="000000"/>
                          </a:solidFill>
                          <a:latin typeface="Calibri"/>
                          <a:ea typeface="Times New Roman"/>
                        </a:rPr>
                        <a:t>Bij de volgende verkiezingen zal ik zeker rekening houden met de standpunten van de verschillende partijen met betrekking tot het probleem van de klimaatverandering.</a:t>
                      </a:r>
                      <a:endParaRPr lang="nl-BE" sz="1100" b="0" dirty="0">
                        <a:latin typeface="Times New Roman"/>
                        <a:ea typeface="Times New Roman"/>
                      </a:endParaRPr>
                    </a:p>
                  </a:txBody>
                  <a:tcPr marL="41421" marR="41421" marT="0" marB="0" anchor="ctr">
                    <a:lnL>
                      <a:noFill/>
                    </a:lnL>
                    <a:lnR>
                      <a:noFill/>
                    </a:lnR>
                    <a:lnT>
                      <a:noFill/>
                    </a:lnT>
                    <a:lnB>
                      <a:noFill/>
                    </a:lnB>
                  </a:tcPr>
                </a:tc>
                <a:tc>
                  <a:txBody>
                    <a:bodyPr/>
                    <a:lstStyle/>
                    <a:p>
                      <a:pPr algn="ctr">
                        <a:lnSpc>
                          <a:spcPct val="115000"/>
                        </a:lnSpc>
                        <a:spcAft>
                          <a:spcPts val="0"/>
                        </a:spcAft>
                      </a:pPr>
                      <a:endParaRPr lang="nl-NL" sz="1100" b="0" dirty="0" smtClean="0">
                        <a:solidFill>
                          <a:srgbClr val="00B050"/>
                        </a:solidFill>
                        <a:latin typeface="Calibri"/>
                        <a:ea typeface="Times New Roman"/>
                      </a:endParaRPr>
                    </a:p>
                    <a:p>
                      <a:pPr algn="ctr">
                        <a:lnSpc>
                          <a:spcPct val="115000"/>
                        </a:lnSpc>
                        <a:spcAft>
                          <a:spcPts val="0"/>
                        </a:spcAft>
                      </a:pPr>
                      <a:r>
                        <a:rPr lang="nl-NL" sz="1100" b="0" dirty="0" smtClean="0">
                          <a:solidFill>
                            <a:srgbClr val="00B050"/>
                          </a:solidFill>
                          <a:latin typeface="Calibri"/>
                          <a:ea typeface="Times New Roman"/>
                        </a:rPr>
                        <a:t>38</a:t>
                      </a:r>
                      <a:endParaRPr lang="nl-BE" sz="1100" b="0" dirty="0">
                        <a:latin typeface="Times New Roman"/>
                        <a:ea typeface="Times New Roman"/>
                      </a:endParaRPr>
                    </a:p>
                  </a:txBody>
                  <a:tcPr marL="41421" marR="41421" marT="0" marB="0">
                    <a:lnL>
                      <a:noFill/>
                    </a:lnL>
                    <a:lnR>
                      <a:noFill/>
                    </a:lnR>
                    <a:lnT>
                      <a:noFill/>
                    </a:lnT>
                    <a:lnB>
                      <a:noFill/>
                    </a:lnB>
                  </a:tcPr>
                </a:tc>
                <a:tc>
                  <a:txBody>
                    <a:bodyPr/>
                    <a:lstStyle/>
                    <a:p>
                      <a:pPr algn="ctr">
                        <a:lnSpc>
                          <a:spcPct val="115000"/>
                        </a:lnSpc>
                        <a:spcAft>
                          <a:spcPts val="0"/>
                        </a:spcAft>
                      </a:pPr>
                      <a:endParaRPr lang="nl-NL" sz="1100" b="0" dirty="0" smtClean="0">
                        <a:solidFill>
                          <a:srgbClr val="00B050"/>
                        </a:solidFill>
                        <a:latin typeface="Calibri"/>
                        <a:ea typeface="Times New Roman"/>
                      </a:endParaRPr>
                    </a:p>
                    <a:p>
                      <a:pPr algn="ctr">
                        <a:lnSpc>
                          <a:spcPct val="115000"/>
                        </a:lnSpc>
                        <a:spcAft>
                          <a:spcPts val="0"/>
                        </a:spcAft>
                      </a:pPr>
                      <a:r>
                        <a:rPr lang="nl-NL" sz="1100" b="0" dirty="0" smtClean="0">
                          <a:solidFill>
                            <a:srgbClr val="00B050"/>
                          </a:solidFill>
                          <a:latin typeface="Calibri"/>
                          <a:ea typeface="Times New Roman"/>
                        </a:rPr>
                        <a:t>47</a:t>
                      </a:r>
                      <a:endParaRPr lang="nl-BE" sz="1100" b="0" dirty="0">
                        <a:latin typeface="Times New Roman"/>
                        <a:ea typeface="Times New Roman"/>
                      </a:endParaRPr>
                    </a:p>
                  </a:txBody>
                  <a:tcPr marL="41421" marR="41421" marT="0" marB="0">
                    <a:lnL>
                      <a:noFill/>
                    </a:lnL>
                    <a:lnR>
                      <a:noFill/>
                    </a:lnR>
                    <a:lnT>
                      <a:noFill/>
                    </a:lnT>
                    <a:lnB>
                      <a:noFill/>
                    </a:lnB>
                  </a:tcPr>
                </a:tc>
              </a:tr>
              <a:tr h="709858">
                <a:tc>
                  <a:txBody>
                    <a:bodyPr/>
                    <a:lstStyle/>
                    <a:p>
                      <a:pPr algn="r">
                        <a:lnSpc>
                          <a:spcPct val="115000"/>
                        </a:lnSpc>
                        <a:spcAft>
                          <a:spcPts val="0"/>
                        </a:spcAft>
                      </a:pPr>
                      <a:r>
                        <a:rPr lang="nl-NL" sz="1100" b="0" dirty="0">
                          <a:solidFill>
                            <a:srgbClr val="000000"/>
                          </a:solidFill>
                          <a:latin typeface="Calibri"/>
                          <a:ea typeface="Times New Roman"/>
                        </a:rPr>
                        <a:t>De </a:t>
                      </a:r>
                      <a:r>
                        <a:rPr lang="nl-NL" sz="1400" b="1" dirty="0">
                          <a:solidFill>
                            <a:srgbClr val="000000"/>
                          </a:solidFill>
                          <a:latin typeface="Calibri"/>
                          <a:ea typeface="Times New Roman"/>
                        </a:rPr>
                        <a:t>organisatie van het Belgisch klimaatbeleid </a:t>
                      </a:r>
                      <a:r>
                        <a:rPr lang="nl-NL" sz="1100" b="0" dirty="0">
                          <a:solidFill>
                            <a:srgbClr val="000000"/>
                          </a:solidFill>
                          <a:latin typeface="Calibri"/>
                          <a:ea typeface="Times New Roman"/>
                        </a:rPr>
                        <a:t>moet herzien worden. </a:t>
                      </a:r>
                      <a:endParaRPr lang="nl-BE" sz="1100" b="0" dirty="0">
                        <a:latin typeface="Times New Roman"/>
                        <a:ea typeface="Times New Roman"/>
                      </a:endParaRPr>
                    </a:p>
                  </a:txBody>
                  <a:tcPr marL="41421" marR="41421" marT="0" marB="0" anchor="ctr">
                    <a:lnL>
                      <a:noFill/>
                    </a:lnL>
                    <a:lnR>
                      <a:noFill/>
                    </a:lnR>
                    <a:lnT>
                      <a:noFill/>
                    </a:lnT>
                    <a:lnB>
                      <a:noFill/>
                    </a:lnB>
                    <a:noFill/>
                  </a:tcPr>
                </a:tc>
                <a:tc>
                  <a:txBody>
                    <a:bodyPr/>
                    <a:lstStyle/>
                    <a:p>
                      <a:pPr algn="ctr">
                        <a:lnSpc>
                          <a:spcPct val="115000"/>
                        </a:lnSpc>
                        <a:spcAft>
                          <a:spcPts val="0"/>
                        </a:spcAft>
                      </a:pPr>
                      <a:r>
                        <a:rPr lang="nl-NL" sz="1100" b="0" dirty="0">
                          <a:solidFill>
                            <a:srgbClr val="00B050"/>
                          </a:solidFill>
                          <a:latin typeface="Calibri"/>
                          <a:ea typeface="Times New Roman"/>
                        </a:rPr>
                        <a:t>/</a:t>
                      </a:r>
                      <a:endParaRPr lang="nl-BE" sz="1100" b="0" dirty="0">
                        <a:latin typeface="Times New Roman"/>
                        <a:ea typeface="Times New Roman"/>
                      </a:endParaRPr>
                    </a:p>
                  </a:txBody>
                  <a:tcPr marL="41421" marR="41421" marT="0" marB="0" anchor="ctr">
                    <a:lnL>
                      <a:noFill/>
                    </a:lnL>
                    <a:lnR>
                      <a:noFill/>
                    </a:lnR>
                    <a:lnT>
                      <a:noFill/>
                    </a:lnT>
                    <a:lnB>
                      <a:noFill/>
                    </a:lnB>
                  </a:tcPr>
                </a:tc>
                <a:tc>
                  <a:txBody>
                    <a:bodyPr/>
                    <a:lstStyle/>
                    <a:p>
                      <a:pPr algn="ctr">
                        <a:lnSpc>
                          <a:spcPct val="115000"/>
                        </a:lnSpc>
                        <a:spcAft>
                          <a:spcPts val="0"/>
                        </a:spcAft>
                      </a:pPr>
                      <a:r>
                        <a:rPr lang="nl-NL" sz="1100" b="0" dirty="0">
                          <a:solidFill>
                            <a:srgbClr val="00B050"/>
                          </a:solidFill>
                          <a:latin typeface="Calibri"/>
                          <a:ea typeface="Times New Roman"/>
                        </a:rPr>
                        <a:t>45</a:t>
                      </a:r>
                      <a:endParaRPr lang="nl-BE" sz="1100" b="0" dirty="0">
                        <a:latin typeface="Times New Roman"/>
                        <a:ea typeface="Times New Roman"/>
                      </a:endParaRPr>
                    </a:p>
                  </a:txBody>
                  <a:tcPr marL="41421" marR="41421" marT="0" marB="0" anchor="ctr">
                    <a:lnL>
                      <a:noFill/>
                    </a:lnL>
                    <a:lnR>
                      <a:noFill/>
                    </a:lnR>
                    <a:lnT>
                      <a:noFill/>
                    </a:lnT>
                    <a:lnB>
                      <a:noFill/>
                    </a:lnB>
                  </a:tcPr>
                </a:tc>
              </a:tr>
            </a:tbl>
          </a:graphicData>
        </a:graphic>
      </p:graphicFrame>
      <p:graphicFrame>
        <p:nvGraphicFramePr>
          <p:cNvPr id="20" name="Tabel 19"/>
          <p:cNvGraphicFramePr>
            <a:graphicFrameLocks noGrp="1"/>
          </p:cNvGraphicFramePr>
          <p:nvPr>
            <p:extLst/>
          </p:nvPr>
        </p:nvGraphicFramePr>
        <p:xfrm>
          <a:off x="8028384" y="1556792"/>
          <a:ext cx="789449" cy="3888434"/>
        </p:xfrm>
        <a:graphic>
          <a:graphicData uri="http://schemas.openxmlformats.org/drawingml/2006/table">
            <a:tbl>
              <a:tblPr/>
              <a:tblGrid>
                <a:gridCol w="394422"/>
                <a:gridCol w="395027"/>
              </a:tblGrid>
              <a:tr h="412689">
                <a:tc>
                  <a:txBody>
                    <a:bodyPr/>
                    <a:lstStyle/>
                    <a:p>
                      <a:pPr algn="ctr">
                        <a:lnSpc>
                          <a:spcPct val="115000"/>
                        </a:lnSpc>
                        <a:spcAft>
                          <a:spcPts val="0"/>
                        </a:spcAft>
                      </a:pPr>
                      <a:r>
                        <a:rPr lang="nl-NL" sz="1000" b="1" u="sng" dirty="0" smtClean="0">
                          <a:solidFill>
                            <a:srgbClr val="0000FF"/>
                          </a:solidFill>
                          <a:latin typeface="Calibri"/>
                          <a:ea typeface="Times New Roman"/>
                        </a:rPr>
                        <a:t>2017</a:t>
                      </a:r>
                      <a:endParaRPr lang="nl-BE" sz="1000" u="sng" dirty="0">
                        <a:solidFill>
                          <a:srgbClr val="0000FF"/>
                        </a:solidFill>
                        <a:latin typeface="Times New Roman"/>
                        <a:ea typeface="Times New Roman"/>
                      </a:endParaRPr>
                    </a:p>
                  </a:txBody>
                  <a:tcPr marL="42346" marR="42346" marT="0" marB="0" anchor="ctr">
                    <a:lnL>
                      <a:noFill/>
                    </a:lnL>
                    <a:lnR>
                      <a:noFill/>
                    </a:lnR>
                    <a:lnT>
                      <a:noFill/>
                    </a:lnT>
                    <a:lnB>
                      <a:noFill/>
                    </a:lnB>
                  </a:tcPr>
                </a:tc>
                <a:tc>
                  <a:txBody>
                    <a:bodyPr/>
                    <a:lstStyle/>
                    <a:p>
                      <a:pPr algn="ctr">
                        <a:lnSpc>
                          <a:spcPct val="115000"/>
                        </a:lnSpc>
                        <a:spcAft>
                          <a:spcPts val="0"/>
                        </a:spcAft>
                      </a:pPr>
                      <a:r>
                        <a:rPr lang="nl-NL" sz="1000" u="sng" dirty="0" smtClean="0">
                          <a:solidFill>
                            <a:srgbClr val="0000FF"/>
                          </a:solidFill>
                          <a:latin typeface="Calibri"/>
                          <a:ea typeface="Times New Roman"/>
                        </a:rPr>
                        <a:t>2013</a:t>
                      </a:r>
                      <a:endParaRPr lang="nl-BE" sz="1000" u="sng" dirty="0">
                        <a:solidFill>
                          <a:srgbClr val="0000FF"/>
                        </a:solidFill>
                        <a:latin typeface="Times New Roman"/>
                        <a:ea typeface="Times New Roman"/>
                      </a:endParaRPr>
                    </a:p>
                  </a:txBody>
                  <a:tcPr marL="42346" marR="42346" marT="0" marB="0" anchor="ctr">
                    <a:lnL>
                      <a:noFill/>
                    </a:lnL>
                    <a:lnR>
                      <a:noFill/>
                    </a:lnR>
                    <a:lnT>
                      <a:noFill/>
                    </a:lnT>
                    <a:lnB>
                      <a:noFill/>
                    </a:lnB>
                  </a:tcPr>
                </a:tc>
              </a:tr>
              <a:tr h="695149">
                <a:tc>
                  <a:txBody>
                    <a:bodyPr/>
                    <a:lstStyle/>
                    <a:p>
                      <a:pPr algn="ctr">
                        <a:lnSpc>
                          <a:spcPct val="115000"/>
                        </a:lnSpc>
                        <a:spcAft>
                          <a:spcPts val="0"/>
                        </a:spcAft>
                      </a:pPr>
                      <a:r>
                        <a:rPr lang="nl-NL" sz="1000" b="1" dirty="0">
                          <a:solidFill>
                            <a:srgbClr val="FF0000"/>
                          </a:solidFill>
                          <a:latin typeface="Calibri"/>
                          <a:ea typeface="Times New Roman"/>
                        </a:rPr>
                        <a:t>9</a:t>
                      </a:r>
                      <a:endParaRPr lang="nl-BE" sz="1000" dirty="0">
                        <a:latin typeface="Times New Roman"/>
                        <a:ea typeface="Times New Roman"/>
                      </a:endParaRPr>
                    </a:p>
                  </a:txBody>
                  <a:tcPr marL="42346" marR="4234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9</a:t>
                      </a:r>
                      <a:endParaRPr lang="nl-BE" sz="1000" dirty="0">
                        <a:latin typeface="Times New Roman"/>
                        <a:ea typeface="Times New Roman"/>
                      </a:endParaRPr>
                    </a:p>
                  </a:txBody>
                  <a:tcPr marL="42346" marR="42346" marT="0" marB="0" anchor="ctr">
                    <a:lnL>
                      <a:noFill/>
                    </a:lnL>
                    <a:lnR>
                      <a:noFill/>
                    </a:lnR>
                    <a:lnT>
                      <a:noFill/>
                    </a:lnT>
                    <a:lnB>
                      <a:noFill/>
                    </a:lnB>
                  </a:tcPr>
                </a:tc>
              </a:tr>
              <a:tr h="695149">
                <a:tc>
                  <a:txBody>
                    <a:bodyPr/>
                    <a:lstStyle/>
                    <a:p>
                      <a:pPr algn="ctr">
                        <a:lnSpc>
                          <a:spcPct val="115000"/>
                        </a:lnSpc>
                        <a:spcAft>
                          <a:spcPts val="0"/>
                        </a:spcAft>
                      </a:pPr>
                      <a:r>
                        <a:rPr lang="nl-NL" sz="1000" b="1">
                          <a:solidFill>
                            <a:srgbClr val="FF0000"/>
                          </a:solidFill>
                          <a:latin typeface="Calibri"/>
                          <a:ea typeface="Times New Roman"/>
                        </a:rPr>
                        <a:t>12</a:t>
                      </a:r>
                      <a:endParaRPr lang="nl-BE" sz="1000">
                        <a:latin typeface="Times New Roman"/>
                        <a:ea typeface="Times New Roman"/>
                      </a:endParaRPr>
                    </a:p>
                  </a:txBody>
                  <a:tcPr marL="42346" marR="4234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11</a:t>
                      </a:r>
                      <a:endParaRPr lang="nl-BE" sz="1000" dirty="0">
                        <a:latin typeface="Times New Roman"/>
                        <a:ea typeface="Times New Roman"/>
                      </a:endParaRPr>
                    </a:p>
                  </a:txBody>
                  <a:tcPr marL="42346" marR="42346" marT="0" marB="0" anchor="ctr">
                    <a:lnL>
                      <a:noFill/>
                    </a:lnL>
                    <a:lnR>
                      <a:noFill/>
                    </a:lnR>
                    <a:lnT>
                      <a:noFill/>
                    </a:lnT>
                    <a:lnB>
                      <a:noFill/>
                    </a:lnB>
                  </a:tcPr>
                </a:tc>
              </a:tr>
              <a:tr h="695149">
                <a:tc>
                  <a:txBody>
                    <a:bodyPr/>
                    <a:lstStyle/>
                    <a:p>
                      <a:pPr algn="ctr">
                        <a:lnSpc>
                          <a:spcPct val="115000"/>
                        </a:lnSpc>
                        <a:spcAft>
                          <a:spcPts val="0"/>
                        </a:spcAft>
                      </a:pPr>
                      <a:r>
                        <a:rPr lang="nl-NL" sz="1000" b="1" dirty="0">
                          <a:solidFill>
                            <a:srgbClr val="FF0000"/>
                          </a:solidFill>
                          <a:latin typeface="Calibri"/>
                          <a:ea typeface="Times New Roman"/>
                        </a:rPr>
                        <a:t>15</a:t>
                      </a:r>
                      <a:endParaRPr lang="nl-BE" sz="1000" dirty="0">
                        <a:latin typeface="Times New Roman"/>
                        <a:ea typeface="Times New Roman"/>
                      </a:endParaRPr>
                    </a:p>
                  </a:txBody>
                  <a:tcPr marL="42346" marR="4234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14</a:t>
                      </a:r>
                      <a:endParaRPr lang="nl-BE" sz="1000" dirty="0">
                        <a:latin typeface="Times New Roman"/>
                        <a:ea typeface="Times New Roman"/>
                      </a:endParaRPr>
                    </a:p>
                  </a:txBody>
                  <a:tcPr marL="42346" marR="42346" marT="0" marB="0" anchor="ctr">
                    <a:lnL>
                      <a:noFill/>
                    </a:lnL>
                    <a:lnR>
                      <a:noFill/>
                    </a:lnR>
                    <a:lnT>
                      <a:noFill/>
                    </a:lnT>
                    <a:lnB>
                      <a:noFill/>
                    </a:lnB>
                  </a:tcPr>
                </a:tc>
              </a:tr>
              <a:tr h="695149">
                <a:tc>
                  <a:txBody>
                    <a:bodyPr/>
                    <a:lstStyle/>
                    <a:p>
                      <a:pPr algn="ctr">
                        <a:lnSpc>
                          <a:spcPct val="115000"/>
                        </a:lnSpc>
                        <a:spcAft>
                          <a:spcPts val="0"/>
                        </a:spcAft>
                      </a:pPr>
                      <a:r>
                        <a:rPr lang="nl-NL" sz="1000" b="1">
                          <a:solidFill>
                            <a:srgbClr val="FF0000"/>
                          </a:solidFill>
                          <a:latin typeface="Calibri"/>
                          <a:ea typeface="Times New Roman"/>
                        </a:rPr>
                        <a:t>18</a:t>
                      </a:r>
                      <a:endParaRPr lang="nl-BE" sz="1000">
                        <a:latin typeface="Times New Roman"/>
                        <a:ea typeface="Times New Roman"/>
                      </a:endParaRPr>
                    </a:p>
                  </a:txBody>
                  <a:tcPr marL="42346" marR="4234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21</a:t>
                      </a:r>
                      <a:endParaRPr lang="nl-BE" sz="1000" dirty="0">
                        <a:latin typeface="Times New Roman"/>
                        <a:ea typeface="Times New Roman"/>
                      </a:endParaRPr>
                    </a:p>
                  </a:txBody>
                  <a:tcPr marL="42346" marR="42346" marT="0" marB="0" anchor="ctr">
                    <a:lnL>
                      <a:noFill/>
                    </a:lnL>
                    <a:lnR>
                      <a:noFill/>
                    </a:lnR>
                    <a:lnT>
                      <a:noFill/>
                    </a:lnT>
                    <a:lnB>
                      <a:noFill/>
                    </a:lnB>
                  </a:tcPr>
                </a:tc>
              </a:tr>
              <a:tr h="695149">
                <a:tc>
                  <a:txBody>
                    <a:bodyPr/>
                    <a:lstStyle/>
                    <a:p>
                      <a:pPr algn="ctr">
                        <a:lnSpc>
                          <a:spcPct val="115000"/>
                        </a:lnSpc>
                        <a:spcAft>
                          <a:spcPts val="0"/>
                        </a:spcAft>
                      </a:pPr>
                      <a:r>
                        <a:rPr lang="nl-NL" sz="1000" b="1" dirty="0">
                          <a:solidFill>
                            <a:srgbClr val="FF0000"/>
                          </a:solidFill>
                          <a:latin typeface="Calibri"/>
                          <a:ea typeface="Times New Roman"/>
                        </a:rPr>
                        <a:t>12</a:t>
                      </a:r>
                      <a:endParaRPr lang="nl-BE" sz="1000" dirty="0">
                        <a:latin typeface="Times New Roman"/>
                        <a:ea typeface="Times New Roman"/>
                      </a:endParaRPr>
                    </a:p>
                  </a:txBody>
                  <a:tcPr marL="42346" marR="4234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a:t>
                      </a:r>
                      <a:endParaRPr lang="nl-BE" sz="1000" dirty="0">
                        <a:latin typeface="Times New Roman"/>
                        <a:ea typeface="Times New Roman"/>
                      </a:endParaRPr>
                    </a:p>
                  </a:txBody>
                  <a:tcPr marL="42346" marR="42346" marT="0" marB="0" anchor="ctr">
                    <a:lnL>
                      <a:noFill/>
                    </a:lnL>
                    <a:lnR>
                      <a:noFill/>
                    </a:lnR>
                    <a:lnT>
                      <a:noFill/>
                    </a:lnT>
                    <a:lnB>
                      <a:noFill/>
                    </a:lnB>
                    <a:noFill/>
                  </a:tcPr>
                </a:tc>
              </a:tr>
            </a:tbl>
          </a:graphicData>
        </a:graphic>
      </p:graphicFrame>
      <p:grpSp>
        <p:nvGrpSpPr>
          <p:cNvPr id="9" name="delta 50%"/>
          <p:cNvGrpSpPr/>
          <p:nvPr/>
        </p:nvGrpSpPr>
        <p:grpSpPr>
          <a:xfrm>
            <a:off x="3474244" y="3512188"/>
            <a:ext cx="690562" cy="390312"/>
            <a:chOff x="3474244" y="3512188"/>
            <a:chExt cx="690562" cy="390312"/>
          </a:xfrm>
        </p:grpSpPr>
        <p:sp>
          <p:nvSpPr>
            <p:cNvPr id="51" name="Up Arrow 50"/>
            <p:cNvSpPr/>
            <p:nvPr/>
          </p:nvSpPr>
          <p:spPr>
            <a:xfrm flipH="1">
              <a:off x="4002477" y="3512188"/>
              <a:ext cx="108189" cy="185631"/>
            </a:xfrm>
            <a:prstGeom prst="upArrow">
              <a:avLst>
                <a:gd name="adj1" fmla="val 100000"/>
                <a:gd name="adj2" fmla="val 29649"/>
              </a:avLst>
            </a:prstGeom>
            <a:solidFill>
              <a:srgbClr val="00FF00"/>
            </a:solidFill>
            <a:ln w="12700">
              <a:solidFill>
                <a:srgbClr val="00FF00"/>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r"/>
              <a:endParaRPr lang="en-GB" sz="1600" dirty="0">
                <a:solidFill>
                  <a:srgbClr val="22B14C"/>
                </a:solidFill>
                <a:latin typeface="Segoe UI Semilight" panose="020B0402040204020203" pitchFamily="34" charset="0"/>
                <a:cs typeface="Segoe UI Semilight" panose="020B0402040204020203" pitchFamily="34" charset="0"/>
              </a:endParaRPr>
            </a:p>
          </p:txBody>
        </p:sp>
        <p:sp>
          <p:nvSpPr>
            <p:cNvPr id="52" name="Up Arrow 51"/>
            <p:cNvSpPr/>
            <p:nvPr/>
          </p:nvSpPr>
          <p:spPr>
            <a:xfrm flipH="1" flipV="1">
              <a:off x="3501487" y="3716869"/>
              <a:ext cx="108189" cy="185631"/>
            </a:xfrm>
            <a:prstGeom prst="upArrow">
              <a:avLst>
                <a:gd name="adj1" fmla="val 100000"/>
                <a:gd name="adj2" fmla="val 29649"/>
              </a:avLst>
            </a:prstGeom>
            <a:solidFill>
              <a:srgbClr val="FF0000"/>
            </a:solidFill>
            <a:ln w="12700">
              <a:solidFill>
                <a:srgbClr val="FF0000"/>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r"/>
              <a:endParaRPr lang="en-GB" sz="1600" dirty="0">
                <a:solidFill>
                  <a:srgbClr val="22B14C"/>
                </a:solidFill>
                <a:latin typeface="Segoe UI Semilight" panose="020B0402040204020203" pitchFamily="34" charset="0"/>
                <a:cs typeface="Segoe UI Semilight" panose="020B0402040204020203" pitchFamily="34" charset="0"/>
              </a:endParaRPr>
            </a:p>
          </p:txBody>
        </p:sp>
        <p:cxnSp>
          <p:nvCxnSpPr>
            <p:cNvPr id="3" name="Straight Connector 2"/>
            <p:cNvCxnSpPr/>
            <p:nvPr/>
          </p:nvCxnSpPr>
          <p:spPr>
            <a:xfrm>
              <a:off x="3474244" y="3707345"/>
              <a:ext cx="161652" cy="0"/>
            </a:xfrm>
            <a:prstGeom prst="line">
              <a:avLst/>
            </a:prstGeom>
            <a:ln>
              <a:solidFill>
                <a:schemeClr val="bg1">
                  <a:lumMod val="85000"/>
                </a:schemeClr>
              </a:solidFill>
              <a:prstDash val="sysDot"/>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3821906" y="3707345"/>
              <a:ext cx="342900" cy="0"/>
            </a:xfrm>
            <a:prstGeom prst="line">
              <a:avLst/>
            </a:prstGeom>
            <a:ln>
              <a:solidFill>
                <a:schemeClr val="bg1">
                  <a:lumMod val="85000"/>
                </a:schemeClr>
              </a:solidFill>
              <a:prstDash val="sysDot"/>
            </a:ln>
          </p:spPr>
          <p:style>
            <a:lnRef idx="1">
              <a:schemeClr val="dk1"/>
            </a:lnRef>
            <a:fillRef idx="0">
              <a:schemeClr val="dk1"/>
            </a:fillRef>
            <a:effectRef idx="0">
              <a:schemeClr val="dk1"/>
            </a:effectRef>
            <a:fontRef idx="minor">
              <a:schemeClr val="tx1"/>
            </a:fontRef>
          </p:style>
        </p:cxnSp>
      </p:grpSp>
      <p:grpSp>
        <p:nvGrpSpPr>
          <p:cNvPr id="57" name="delta organisatie 2017"/>
          <p:cNvGrpSpPr/>
          <p:nvPr/>
        </p:nvGrpSpPr>
        <p:grpSpPr>
          <a:xfrm>
            <a:off x="4082091" y="4963512"/>
            <a:ext cx="4289613" cy="317271"/>
            <a:chOff x="4918079" y="2011560"/>
            <a:chExt cx="4289613" cy="317271"/>
          </a:xfrm>
        </p:grpSpPr>
        <p:sp>
          <p:nvSpPr>
            <p:cNvPr id="58" name="Oval 57"/>
            <p:cNvSpPr/>
            <p:nvPr/>
          </p:nvSpPr>
          <p:spPr>
            <a:xfrm>
              <a:off x="4918079" y="2040831"/>
              <a:ext cx="288001"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9" name="Oval 58"/>
            <p:cNvSpPr/>
            <p:nvPr/>
          </p:nvSpPr>
          <p:spPr>
            <a:xfrm>
              <a:off x="8919692" y="2011560"/>
              <a:ext cx="288000"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sp>
        <p:nvSpPr>
          <p:cNvPr id="14" name="samenwerken"/>
          <p:cNvSpPr/>
          <p:nvPr/>
        </p:nvSpPr>
        <p:spPr>
          <a:xfrm>
            <a:off x="87087" y="1890718"/>
            <a:ext cx="8938767" cy="3900031"/>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99372 w 8343900"/>
              <a:gd name="connsiteY1" fmla="*/ 2392706 h 3682148"/>
              <a:gd name="connsiteX2" fmla="*/ 8201025 w 8343900"/>
              <a:gd name="connsiteY2" fmla="*/ 242412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47093 w 8343900"/>
              <a:gd name="connsiteY1" fmla="*/ 2634464 h 3682148"/>
              <a:gd name="connsiteX2" fmla="*/ 8201025 w 8343900"/>
              <a:gd name="connsiteY2" fmla="*/ 242412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47093 w 8343900"/>
              <a:gd name="connsiteY1" fmla="*/ 2634464 h 3682148"/>
              <a:gd name="connsiteX2" fmla="*/ 8292513 w 8343900"/>
              <a:gd name="connsiteY2" fmla="*/ 2652453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47093 w 8343900"/>
              <a:gd name="connsiteY1" fmla="*/ 2634464 h 3682148"/>
              <a:gd name="connsiteX2" fmla="*/ 8253303 w 8343900"/>
              <a:gd name="connsiteY2" fmla="*/ 2571868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73233 w 8343900"/>
              <a:gd name="connsiteY1" fmla="*/ 2997100 h 3682148"/>
              <a:gd name="connsiteX2" fmla="*/ 8253303 w 8343900"/>
              <a:gd name="connsiteY2" fmla="*/ 2571868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73233 w 8343900"/>
              <a:gd name="connsiteY1" fmla="*/ 2997100 h 3682148"/>
              <a:gd name="connsiteX2" fmla="*/ 8305582 w 8343900"/>
              <a:gd name="connsiteY2" fmla="*/ 270617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125512 w 8343900"/>
              <a:gd name="connsiteY1" fmla="*/ 2849360 h 3682148"/>
              <a:gd name="connsiteX2" fmla="*/ 8305582 w 8343900"/>
              <a:gd name="connsiteY2" fmla="*/ 270617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125512 w 8343900"/>
              <a:gd name="connsiteY1" fmla="*/ 2849360 h 3682148"/>
              <a:gd name="connsiteX2" fmla="*/ 8227164 w 8343900"/>
              <a:gd name="connsiteY2" fmla="*/ 2759901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112443 w 8343900"/>
              <a:gd name="connsiteY1" fmla="*/ 2835929 h 3682148"/>
              <a:gd name="connsiteX2" fmla="*/ 8227164 w 8343900"/>
              <a:gd name="connsiteY2" fmla="*/ 2759901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99950 w 8343900"/>
              <a:gd name="connsiteY0" fmla="*/ 1882507 h 3682148"/>
              <a:gd name="connsiteX1" fmla="*/ 112443 w 8343900"/>
              <a:gd name="connsiteY1" fmla="*/ 2835929 h 3682148"/>
              <a:gd name="connsiteX2" fmla="*/ 8227164 w 8343900"/>
              <a:gd name="connsiteY2" fmla="*/ 2759901 h 3682148"/>
              <a:gd name="connsiteX3" fmla="*/ 8257427 w 8343900"/>
              <a:gd name="connsiteY3" fmla="*/ 2038926 h 3682148"/>
              <a:gd name="connsiteX4" fmla="*/ 99950 w 8343900"/>
              <a:gd name="connsiteY4" fmla="*/ 188250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99950 w 8343900"/>
              <a:gd name="connsiteY0" fmla="*/ 1882507 h 3682148"/>
              <a:gd name="connsiteX1" fmla="*/ 112443 w 8343900"/>
              <a:gd name="connsiteY1" fmla="*/ 2835929 h 3682148"/>
              <a:gd name="connsiteX2" fmla="*/ 8227164 w 8343900"/>
              <a:gd name="connsiteY2" fmla="*/ 2759901 h 3682148"/>
              <a:gd name="connsiteX3" fmla="*/ 8244357 w 8343900"/>
              <a:gd name="connsiteY3" fmla="*/ 1891185 h 3682148"/>
              <a:gd name="connsiteX4" fmla="*/ 99950 w 8343900"/>
              <a:gd name="connsiteY4" fmla="*/ 188250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99950 w 8343900"/>
              <a:gd name="connsiteY0" fmla="*/ 2032486 h 3832127"/>
              <a:gd name="connsiteX1" fmla="*/ 112443 w 8343900"/>
              <a:gd name="connsiteY1" fmla="*/ 2985908 h 3832127"/>
              <a:gd name="connsiteX2" fmla="*/ 8227164 w 8343900"/>
              <a:gd name="connsiteY2" fmla="*/ 2909880 h 3832127"/>
              <a:gd name="connsiteX3" fmla="*/ 8244357 w 8343900"/>
              <a:gd name="connsiteY3" fmla="*/ 2041164 h 3832127"/>
              <a:gd name="connsiteX4" fmla="*/ 99950 w 8343900"/>
              <a:gd name="connsiteY4" fmla="*/ 2032486 h 3832127"/>
              <a:gd name="connsiteX5" fmla="*/ 19050 w 8343900"/>
              <a:gd name="connsiteY5" fmla="*/ 0 h 3832127"/>
              <a:gd name="connsiteX6" fmla="*/ 8343900 w 8343900"/>
              <a:gd name="connsiteY6" fmla="*/ 169029 h 3832127"/>
              <a:gd name="connsiteX7" fmla="*/ 8331532 w 8343900"/>
              <a:gd name="connsiteY7" fmla="*/ 3832127 h 3832127"/>
              <a:gd name="connsiteX8" fmla="*/ 0 w 8343900"/>
              <a:gd name="connsiteY8" fmla="*/ 3800709 h 3832127"/>
              <a:gd name="connsiteX9" fmla="*/ 19050 w 8343900"/>
              <a:gd name="connsiteY9" fmla="*/ 0 h 3832127"/>
              <a:gd name="connsiteX0" fmla="*/ 99950 w 8343900"/>
              <a:gd name="connsiteY0" fmla="*/ 2038432 h 3838073"/>
              <a:gd name="connsiteX1" fmla="*/ 112443 w 8343900"/>
              <a:gd name="connsiteY1" fmla="*/ 2991854 h 3838073"/>
              <a:gd name="connsiteX2" fmla="*/ 8227164 w 8343900"/>
              <a:gd name="connsiteY2" fmla="*/ 2915826 h 3838073"/>
              <a:gd name="connsiteX3" fmla="*/ 8244357 w 8343900"/>
              <a:gd name="connsiteY3" fmla="*/ 2047110 h 3838073"/>
              <a:gd name="connsiteX4" fmla="*/ 99950 w 8343900"/>
              <a:gd name="connsiteY4" fmla="*/ 2038432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12443 w 8343900"/>
              <a:gd name="connsiteY1" fmla="*/ 2991854 h 3838073"/>
              <a:gd name="connsiteX2" fmla="*/ 8227164 w 8343900"/>
              <a:gd name="connsiteY2" fmla="*/ 2915826 h 3838073"/>
              <a:gd name="connsiteX3" fmla="*/ 8244357 w 8343900"/>
              <a:gd name="connsiteY3" fmla="*/ 204711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12443 w 8343900"/>
              <a:gd name="connsiteY1" fmla="*/ 2991854 h 3838073"/>
              <a:gd name="connsiteX2" fmla="*/ 8227164 w 8343900"/>
              <a:gd name="connsiteY2" fmla="*/ 2915826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00588 w 8343900"/>
              <a:gd name="connsiteY1" fmla="*/ 717175 h 3838073"/>
              <a:gd name="connsiteX2" fmla="*/ 8227164 w 8343900"/>
              <a:gd name="connsiteY2" fmla="*/ 2915826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00588 w 8343900"/>
              <a:gd name="connsiteY1" fmla="*/ 717175 h 3838073"/>
              <a:gd name="connsiteX2" fmla="*/ 8227164 w 8343900"/>
              <a:gd name="connsiteY2" fmla="*/ 77862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00588 w 8343900"/>
              <a:gd name="connsiteY1" fmla="*/ 717175 h 3838073"/>
              <a:gd name="connsiteX2" fmla="*/ 8227164 w 8343900"/>
              <a:gd name="connsiteY2" fmla="*/ 134104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27164 w 8343900"/>
              <a:gd name="connsiteY2" fmla="*/ 134104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27164 w 8343900"/>
              <a:gd name="connsiteY2" fmla="*/ 1403539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98293 w 8343900"/>
              <a:gd name="connsiteY2" fmla="*/ 134104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50874 w 8343900"/>
              <a:gd name="connsiteY2" fmla="*/ 666142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76878 w 8343900"/>
              <a:gd name="connsiteY1" fmla="*/ 779666 h 3838073"/>
              <a:gd name="connsiteX2" fmla="*/ 8250874 w 8343900"/>
              <a:gd name="connsiteY2" fmla="*/ 666142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76878 w 8343900"/>
              <a:gd name="connsiteY1" fmla="*/ 779666 h 3838073"/>
              <a:gd name="connsiteX2" fmla="*/ 8250874 w 8343900"/>
              <a:gd name="connsiteY2" fmla="*/ 753630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3900" h="3838073">
                <a:moveTo>
                  <a:pt x="99950" y="101204"/>
                </a:moveTo>
                <a:cubicBezTo>
                  <a:pt x="99757" y="307087"/>
                  <a:pt x="77071" y="573783"/>
                  <a:pt x="76878" y="779666"/>
                </a:cubicBezTo>
                <a:lnTo>
                  <a:pt x="8250874" y="753630"/>
                </a:lnTo>
                <a:cubicBezTo>
                  <a:pt x="8252248" y="678953"/>
                  <a:pt x="8242983" y="209557"/>
                  <a:pt x="8244357" y="134880"/>
                </a:cubicBezTo>
                <a:lnTo>
                  <a:pt x="99950" y="101204"/>
                </a:lnTo>
                <a:close/>
                <a:moveTo>
                  <a:pt x="19050" y="5946"/>
                </a:moveTo>
                <a:lnTo>
                  <a:pt x="8343900" y="0"/>
                </a:lnTo>
                <a:cubicBezTo>
                  <a:pt x="8339777" y="1221033"/>
                  <a:pt x="8335655" y="2617040"/>
                  <a:pt x="8331532" y="3838073"/>
                </a:cubicBezTo>
                <a:lnTo>
                  <a:pt x="0" y="3806655"/>
                </a:lnTo>
                <a:cubicBezTo>
                  <a:pt x="6350" y="2589745"/>
                  <a:pt x="12700" y="1222856"/>
                  <a:pt x="19050" y="5946"/>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16" name="federale coördinatie"/>
          <p:cNvSpPr/>
          <p:nvPr/>
        </p:nvSpPr>
        <p:spPr>
          <a:xfrm>
            <a:off x="87087" y="1890718"/>
            <a:ext cx="8938767" cy="3900031"/>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99372 w 8343900"/>
              <a:gd name="connsiteY1" fmla="*/ 2392706 h 3682148"/>
              <a:gd name="connsiteX2" fmla="*/ 8201025 w 8343900"/>
              <a:gd name="connsiteY2" fmla="*/ 242412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47093 w 8343900"/>
              <a:gd name="connsiteY1" fmla="*/ 2634464 h 3682148"/>
              <a:gd name="connsiteX2" fmla="*/ 8201025 w 8343900"/>
              <a:gd name="connsiteY2" fmla="*/ 242412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47093 w 8343900"/>
              <a:gd name="connsiteY1" fmla="*/ 2634464 h 3682148"/>
              <a:gd name="connsiteX2" fmla="*/ 8292513 w 8343900"/>
              <a:gd name="connsiteY2" fmla="*/ 2652453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47093 w 8343900"/>
              <a:gd name="connsiteY1" fmla="*/ 2634464 h 3682148"/>
              <a:gd name="connsiteX2" fmla="*/ 8253303 w 8343900"/>
              <a:gd name="connsiteY2" fmla="*/ 2571868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73233 w 8343900"/>
              <a:gd name="connsiteY1" fmla="*/ 2997100 h 3682148"/>
              <a:gd name="connsiteX2" fmla="*/ 8253303 w 8343900"/>
              <a:gd name="connsiteY2" fmla="*/ 2571868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73233 w 8343900"/>
              <a:gd name="connsiteY1" fmla="*/ 2997100 h 3682148"/>
              <a:gd name="connsiteX2" fmla="*/ 8305582 w 8343900"/>
              <a:gd name="connsiteY2" fmla="*/ 270617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125512 w 8343900"/>
              <a:gd name="connsiteY1" fmla="*/ 2849360 h 3682148"/>
              <a:gd name="connsiteX2" fmla="*/ 8305582 w 8343900"/>
              <a:gd name="connsiteY2" fmla="*/ 270617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125512 w 8343900"/>
              <a:gd name="connsiteY1" fmla="*/ 2849360 h 3682148"/>
              <a:gd name="connsiteX2" fmla="*/ 8227164 w 8343900"/>
              <a:gd name="connsiteY2" fmla="*/ 2759901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112443 w 8343900"/>
              <a:gd name="connsiteY1" fmla="*/ 2835929 h 3682148"/>
              <a:gd name="connsiteX2" fmla="*/ 8227164 w 8343900"/>
              <a:gd name="connsiteY2" fmla="*/ 2759901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99950 w 8343900"/>
              <a:gd name="connsiteY0" fmla="*/ 1882507 h 3682148"/>
              <a:gd name="connsiteX1" fmla="*/ 112443 w 8343900"/>
              <a:gd name="connsiteY1" fmla="*/ 2835929 h 3682148"/>
              <a:gd name="connsiteX2" fmla="*/ 8227164 w 8343900"/>
              <a:gd name="connsiteY2" fmla="*/ 2759901 h 3682148"/>
              <a:gd name="connsiteX3" fmla="*/ 8257427 w 8343900"/>
              <a:gd name="connsiteY3" fmla="*/ 2038926 h 3682148"/>
              <a:gd name="connsiteX4" fmla="*/ 99950 w 8343900"/>
              <a:gd name="connsiteY4" fmla="*/ 188250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99950 w 8343900"/>
              <a:gd name="connsiteY0" fmla="*/ 1882507 h 3682148"/>
              <a:gd name="connsiteX1" fmla="*/ 112443 w 8343900"/>
              <a:gd name="connsiteY1" fmla="*/ 2835929 h 3682148"/>
              <a:gd name="connsiteX2" fmla="*/ 8227164 w 8343900"/>
              <a:gd name="connsiteY2" fmla="*/ 2759901 h 3682148"/>
              <a:gd name="connsiteX3" fmla="*/ 8244357 w 8343900"/>
              <a:gd name="connsiteY3" fmla="*/ 1891185 h 3682148"/>
              <a:gd name="connsiteX4" fmla="*/ 99950 w 8343900"/>
              <a:gd name="connsiteY4" fmla="*/ 188250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99950 w 8343900"/>
              <a:gd name="connsiteY0" fmla="*/ 2032486 h 3832127"/>
              <a:gd name="connsiteX1" fmla="*/ 112443 w 8343900"/>
              <a:gd name="connsiteY1" fmla="*/ 2985908 h 3832127"/>
              <a:gd name="connsiteX2" fmla="*/ 8227164 w 8343900"/>
              <a:gd name="connsiteY2" fmla="*/ 2909880 h 3832127"/>
              <a:gd name="connsiteX3" fmla="*/ 8244357 w 8343900"/>
              <a:gd name="connsiteY3" fmla="*/ 2041164 h 3832127"/>
              <a:gd name="connsiteX4" fmla="*/ 99950 w 8343900"/>
              <a:gd name="connsiteY4" fmla="*/ 2032486 h 3832127"/>
              <a:gd name="connsiteX5" fmla="*/ 19050 w 8343900"/>
              <a:gd name="connsiteY5" fmla="*/ 0 h 3832127"/>
              <a:gd name="connsiteX6" fmla="*/ 8343900 w 8343900"/>
              <a:gd name="connsiteY6" fmla="*/ 169029 h 3832127"/>
              <a:gd name="connsiteX7" fmla="*/ 8331532 w 8343900"/>
              <a:gd name="connsiteY7" fmla="*/ 3832127 h 3832127"/>
              <a:gd name="connsiteX8" fmla="*/ 0 w 8343900"/>
              <a:gd name="connsiteY8" fmla="*/ 3800709 h 3832127"/>
              <a:gd name="connsiteX9" fmla="*/ 19050 w 8343900"/>
              <a:gd name="connsiteY9" fmla="*/ 0 h 3832127"/>
              <a:gd name="connsiteX0" fmla="*/ 99950 w 8343900"/>
              <a:gd name="connsiteY0" fmla="*/ 2038432 h 3838073"/>
              <a:gd name="connsiteX1" fmla="*/ 112443 w 8343900"/>
              <a:gd name="connsiteY1" fmla="*/ 2991854 h 3838073"/>
              <a:gd name="connsiteX2" fmla="*/ 8227164 w 8343900"/>
              <a:gd name="connsiteY2" fmla="*/ 2915826 h 3838073"/>
              <a:gd name="connsiteX3" fmla="*/ 8244357 w 8343900"/>
              <a:gd name="connsiteY3" fmla="*/ 2047110 h 3838073"/>
              <a:gd name="connsiteX4" fmla="*/ 99950 w 8343900"/>
              <a:gd name="connsiteY4" fmla="*/ 2038432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12443 w 8343900"/>
              <a:gd name="connsiteY1" fmla="*/ 2991854 h 3838073"/>
              <a:gd name="connsiteX2" fmla="*/ 8227164 w 8343900"/>
              <a:gd name="connsiteY2" fmla="*/ 2915826 h 3838073"/>
              <a:gd name="connsiteX3" fmla="*/ 8244357 w 8343900"/>
              <a:gd name="connsiteY3" fmla="*/ 204711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12443 w 8343900"/>
              <a:gd name="connsiteY1" fmla="*/ 2991854 h 3838073"/>
              <a:gd name="connsiteX2" fmla="*/ 8227164 w 8343900"/>
              <a:gd name="connsiteY2" fmla="*/ 2915826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00588 w 8343900"/>
              <a:gd name="connsiteY1" fmla="*/ 717175 h 3838073"/>
              <a:gd name="connsiteX2" fmla="*/ 8227164 w 8343900"/>
              <a:gd name="connsiteY2" fmla="*/ 2915826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00588 w 8343900"/>
              <a:gd name="connsiteY1" fmla="*/ 717175 h 3838073"/>
              <a:gd name="connsiteX2" fmla="*/ 8227164 w 8343900"/>
              <a:gd name="connsiteY2" fmla="*/ 77862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00588 w 8343900"/>
              <a:gd name="connsiteY1" fmla="*/ 717175 h 3838073"/>
              <a:gd name="connsiteX2" fmla="*/ 8227164 w 8343900"/>
              <a:gd name="connsiteY2" fmla="*/ 134104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27164 w 8343900"/>
              <a:gd name="connsiteY2" fmla="*/ 134104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27164 w 8343900"/>
              <a:gd name="connsiteY2" fmla="*/ 1403539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98293 w 8343900"/>
              <a:gd name="connsiteY2" fmla="*/ 134104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50874 w 8343900"/>
              <a:gd name="connsiteY2" fmla="*/ 666142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76878 w 8343900"/>
              <a:gd name="connsiteY1" fmla="*/ 779666 h 3838073"/>
              <a:gd name="connsiteX2" fmla="*/ 8250874 w 8343900"/>
              <a:gd name="connsiteY2" fmla="*/ 666142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76878 w 8343900"/>
              <a:gd name="connsiteY1" fmla="*/ 779666 h 3838073"/>
              <a:gd name="connsiteX2" fmla="*/ 8250874 w 8343900"/>
              <a:gd name="connsiteY2" fmla="*/ 753630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76878 w 8343900"/>
              <a:gd name="connsiteY1" fmla="*/ 1379581 h 3838073"/>
              <a:gd name="connsiteX2" fmla="*/ 8250874 w 8343900"/>
              <a:gd name="connsiteY2" fmla="*/ 753630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76878 w 8343900"/>
              <a:gd name="connsiteY1" fmla="*/ 1379581 h 3838073"/>
              <a:gd name="connsiteX2" fmla="*/ 8250874 w 8343900"/>
              <a:gd name="connsiteY2" fmla="*/ 1382113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72853 w 8343900"/>
              <a:gd name="connsiteY0" fmla="*/ 829674 h 3838073"/>
              <a:gd name="connsiteX1" fmla="*/ 76878 w 8343900"/>
              <a:gd name="connsiteY1" fmla="*/ 1379581 h 3838073"/>
              <a:gd name="connsiteX2" fmla="*/ 8250874 w 8343900"/>
              <a:gd name="connsiteY2" fmla="*/ 1382113 h 3838073"/>
              <a:gd name="connsiteX3" fmla="*/ 8244357 w 8343900"/>
              <a:gd name="connsiteY3" fmla="*/ 134880 h 3838073"/>
              <a:gd name="connsiteX4" fmla="*/ 72853 w 8343900"/>
              <a:gd name="connsiteY4" fmla="*/ 82967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72853 w 8343900"/>
              <a:gd name="connsiteY0" fmla="*/ 829674 h 3838073"/>
              <a:gd name="connsiteX1" fmla="*/ 76878 w 8343900"/>
              <a:gd name="connsiteY1" fmla="*/ 1379581 h 3838073"/>
              <a:gd name="connsiteX2" fmla="*/ 8250874 w 8343900"/>
              <a:gd name="connsiteY2" fmla="*/ 1382113 h 3838073"/>
              <a:gd name="connsiteX3" fmla="*/ 8257905 w 8343900"/>
              <a:gd name="connsiteY3" fmla="*/ 820498 h 3838073"/>
              <a:gd name="connsiteX4" fmla="*/ 72853 w 8343900"/>
              <a:gd name="connsiteY4" fmla="*/ 82967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72853 w 8343900"/>
              <a:gd name="connsiteY0" fmla="*/ 829674 h 3838073"/>
              <a:gd name="connsiteX1" fmla="*/ 76878 w 8343900"/>
              <a:gd name="connsiteY1" fmla="*/ 1493851 h 3838073"/>
              <a:gd name="connsiteX2" fmla="*/ 8250874 w 8343900"/>
              <a:gd name="connsiteY2" fmla="*/ 1382113 h 3838073"/>
              <a:gd name="connsiteX3" fmla="*/ 8257905 w 8343900"/>
              <a:gd name="connsiteY3" fmla="*/ 820498 h 3838073"/>
              <a:gd name="connsiteX4" fmla="*/ 72853 w 8343900"/>
              <a:gd name="connsiteY4" fmla="*/ 82967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72853 w 8343900"/>
              <a:gd name="connsiteY0" fmla="*/ 829674 h 3838073"/>
              <a:gd name="connsiteX1" fmla="*/ 76878 w 8343900"/>
              <a:gd name="connsiteY1" fmla="*/ 1493851 h 3838073"/>
              <a:gd name="connsiteX2" fmla="*/ 8250874 w 8343900"/>
              <a:gd name="connsiteY2" fmla="*/ 1510667 h 3838073"/>
              <a:gd name="connsiteX3" fmla="*/ 8257905 w 8343900"/>
              <a:gd name="connsiteY3" fmla="*/ 820498 h 3838073"/>
              <a:gd name="connsiteX4" fmla="*/ 72853 w 8343900"/>
              <a:gd name="connsiteY4" fmla="*/ 82967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72853 w 8343900"/>
              <a:gd name="connsiteY0" fmla="*/ 829674 h 3838073"/>
              <a:gd name="connsiteX1" fmla="*/ 76878 w 8343900"/>
              <a:gd name="connsiteY1" fmla="*/ 1493851 h 3838073"/>
              <a:gd name="connsiteX2" fmla="*/ 8277971 w 8343900"/>
              <a:gd name="connsiteY2" fmla="*/ 1467816 h 3838073"/>
              <a:gd name="connsiteX3" fmla="*/ 8257905 w 8343900"/>
              <a:gd name="connsiteY3" fmla="*/ 820498 h 3838073"/>
              <a:gd name="connsiteX4" fmla="*/ 72853 w 8343900"/>
              <a:gd name="connsiteY4" fmla="*/ 82967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3900" h="3838073">
                <a:moveTo>
                  <a:pt x="72853" y="829674"/>
                </a:moveTo>
                <a:cubicBezTo>
                  <a:pt x="72660" y="1035557"/>
                  <a:pt x="77071" y="1287968"/>
                  <a:pt x="76878" y="1493851"/>
                </a:cubicBezTo>
                <a:lnTo>
                  <a:pt x="8277971" y="1467816"/>
                </a:lnTo>
                <a:cubicBezTo>
                  <a:pt x="8279345" y="1393139"/>
                  <a:pt x="8256531" y="895175"/>
                  <a:pt x="8257905" y="820498"/>
                </a:cubicBezTo>
                <a:lnTo>
                  <a:pt x="72853" y="829674"/>
                </a:lnTo>
                <a:close/>
                <a:moveTo>
                  <a:pt x="19050" y="5946"/>
                </a:moveTo>
                <a:lnTo>
                  <a:pt x="8343900" y="0"/>
                </a:lnTo>
                <a:cubicBezTo>
                  <a:pt x="8339777" y="1221033"/>
                  <a:pt x="8335655" y="2617040"/>
                  <a:pt x="8331532" y="3838073"/>
                </a:cubicBezTo>
                <a:lnTo>
                  <a:pt x="0" y="3806655"/>
                </a:lnTo>
                <a:cubicBezTo>
                  <a:pt x="6350" y="2589745"/>
                  <a:pt x="12700" y="1222856"/>
                  <a:pt x="19050" y="5946"/>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17" name="organisatie herzien"/>
          <p:cNvSpPr/>
          <p:nvPr/>
        </p:nvSpPr>
        <p:spPr>
          <a:xfrm>
            <a:off x="87087" y="1890718"/>
            <a:ext cx="8938767" cy="3900031"/>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99372 w 8343900"/>
              <a:gd name="connsiteY1" fmla="*/ 2392706 h 3682148"/>
              <a:gd name="connsiteX2" fmla="*/ 8201025 w 8343900"/>
              <a:gd name="connsiteY2" fmla="*/ 242412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47093 w 8343900"/>
              <a:gd name="connsiteY1" fmla="*/ 2634464 h 3682148"/>
              <a:gd name="connsiteX2" fmla="*/ 8201025 w 8343900"/>
              <a:gd name="connsiteY2" fmla="*/ 242412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47093 w 8343900"/>
              <a:gd name="connsiteY1" fmla="*/ 2634464 h 3682148"/>
              <a:gd name="connsiteX2" fmla="*/ 8292513 w 8343900"/>
              <a:gd name="connsiteY2" fmla="*/ 2652453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47093 w 8343900"/>
              <a:gd name="connsiteY1" fmla="*/ 2634464 h 3682148"/>
              <a:gd name="connsiteX2" fmla="*/ 8253303 w 8343900"/>
              <a:gd name="connsiteY2" fmla="*/ 2571868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73233 w 8343900"/>
              <a:gd name="connsiteY1" fmla="*/ 2997100 h 3682148"/>
              <a:gd name="connsiteX2" fmla="*/ 8253303 w 8343900"/>
              <a:gd name="connsiteY2" fmla="*/ 2571868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73233 w 8343900"/>
              <a:gd name="connsiteY1" fmla="*/ 2997100 h 3682148"/>
              <a:gd name="connsiteX2" fmla="*/ 8305582 w 8343900"/>
              <a:gd name="connsiteY2" fmla="*/ 270617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125512 w 8343900"/>
              <a:gd name="connsiteY1" fmla="*/ 2849360 h 3682148"/>
              <a:gd name="connsiteX2" fmla="*/ 8305582 w 8343900"/>
              <a:gd name="connsiteY2" fmla="*/ 270617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125512 w 8343900"/>
              <a:gd name="connsiteY1" fmla="*/ 2849360 h 3682148"/>
              <a:gd name="connsiteX2" fmla="*/ 8227164 w 8343900"/>
              <a:gd name="connsiteY2" fmla="*/ 2759901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112443 w 8343900"/>
              <a:gd name="connsiteY1" fmla="*/ 2835929 h 3682148"/>
              <a:gd name="connsiteX2" fmla="*/ 8227164 w 8343900"/>
              <a:gd name="connsiteY2" fmla="*/ 2759901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99950 w 8343900"/>
              <a:gd name="connsiteY0" fmla="*/ 1882507 h 3682148"/>
              <a:gd name="connsiteX1" fmla="*/ 112443 w 8343900"/>
              <a:gd name="connsiteY1" fmla="*/ 2835929 h 3682148"/>
              <a:gd name="connsiteX2" fmla="*/ 8227164 w 8343900"/>
              <a:gd name="connsiteY2" fmla="*/ 2759901 h 3682148"/>
              <a:gd name="connsiteX3" fmla="*/ 8257427 w 8343900"/>
              <a:gd name="connsiteY3" fmla="*/ 2038926 h 3682148"/>
              <a:gd name="connsiteX4" fmla="*/ 99950 w 8343900"/>
              <a:gd name="connsiteY4" fmla="*/ 188250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99950 w 8343900"/>
              <a:gd name="connsiteY0" fmla="*/ 1882507 h 3682148"/>
              <a:gd name="connsiteX1" fmla="*/ 112443 w 8343900"/>
              <a:gd name="connsiteY1" fmla="*/ 2835929 h 3682148"/>
              <a:gd name="connsiteX2" fmla="*/ 8227164 w 8343900"/>
              <a:gd name="connsiteY2" fmla="*/ 2759901 h 3682148"/>
              <a:gd name="connsiteX3" fmla="*/ 8244357 w 8343900"/>
              <a:gd name="connsiteY3" fmla="*/ 1891185 h 3682148"/>
              <a:gd name="connsiteX4" fmla="*/ 99950 w 8343900"/>
              <a:gd name="connsiteY4" fmla="*/ 188250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99950 w 8343900"/>
              <a:gd name="connsiteY0" fmla="*/ 2032486 h 3832127"/>
              <a:gd name="connsiteX1" fmla="*/ 112443 w 8343900"/>
              <a:gd name="connsiteY1" fmla="*/ 2985908 h 3832127"/>
              <a:gd name="connsiteX2" fmla="*/ 8227164 w 8343900"/>
              <a:gd name="connsiteY2" fmla="*/ 2909880 h 3832127"/>
              <a:gd name="connsiteX3" fmla="*/ 8244357 w 8343900"/>
              <a:gd name="connsiteY3" fmla="*/ 2041164 h 3832127"/>
              <a:gd name="connsiteX4" fmla="*/ 99950 w 8343900"/>
              <a:gd name="connsiteY4" fmla="*/ 2032486 h 3832127"/>
              <a:gd name="connsiteX5" fmla="*/ 19050 w 8343900"/>
              <a:gd name="connsiteY5" fmla="*/ 0 h 3832127"/>
              <a:gd name="connsiteX6" fmla="*/ 8343900 w 8343900"/>
              <a:gd name="connsiteY6" fmla="*/ 169029 h 3832127"/>
              <a:gd name="connsiteX7" fmla="*/ 8331532 w 8343900"/>
              <a:gd name="connsiteY7" fmla="*/ 3832127 h 3832127"/>
              <a:gd name="connsiteX8" fmla="*/ 0 w 8343900"/>
              <a:gd name="connsiteY8" fmla="*/ 3800709 h 3832127"/>
              <a:gd name="connsiteX9" fmla="*/ 19050 w 8343900"/>
              <a:gd name="connsiteY9" fmla="*/ 0 h 3832127"/>
              <a:gd name="connsiteX0" fmla="*/ 99950 w 8343900"/>
              <a:gd name="connsiteY0" fmla="*/ 2038432 h 3838073"/>
              <a:gd name="connsiteX1" fmla="*/ 112443 w 8343900"/>
              <a:gd name="connsiteY1" fmla="*/ 2991854 h 3838073"/>
              <a:gd name="connsiteX2" fmla="*/ 8227164 w 8343900"/>
              <a:gd name="connsiteY2" fmla="*/ 2915826 h 3838073"/>
              <a:gd name="connsiteX3" fmla="*/ 8244357 w 8343900"/>
              <a:gd name="connsiteY3" fmla="*/ 2047110 h 3838073"/>
              <a:gd name="connsiteX4" fmla="*/ 99950 w 8343900"/>
              <a:gd name="connsiteY4" fmla="*/ 2038432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12443 w 8343900"/>
              <a:gd name="connsiteY1" fmla="*/ 2991854 h 3838073"/>
              <a:gd name="connsiteX2" fmla="*/ 8227164 w 8343900"/>
              <a:gd name="connsiteY2" fmla="*/ 2915826 h 3838073"/>
              <a:gd name="connsiteX3" fmla="*/ 8244357 w 8343900"/>
              <a:gd name="connsiteY3" fmla="*/ 204711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12443 w 8343900"/>
              <a:gd name="connsiteY1" fmla="*/ 2991854 h 3838073"/>
              <a:gd name="connsiteX2" fmla="*/ 8227164 w 8343900"/>
              <a:gd name="connsiteY2" fmla="*/ 2915826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00588 w 8343900"/>
              <a:gd name="connsiteY1" fmla="*/ 717175 h 3838073"/>
              <a:gd name="connsiteX2" fmla="*/ 8227164 w 8343900"/>
              <a:gd name="connsiteY2" fmla="*/ 2915826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00588 w 8343900"/>
              <a:gd name="connsiteY1" fmla="*/ 717175 h 3838073"/>
              <a:gd name="connsiteX2" fmla="*/ 8227164 w 8343900"/>
              <a:gd name="connsiteY2" fmla="*/ 77862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00588 w 8343900"/>
              <a:gd name="connsiteY1" fmla="*/ 717175 h 3838073"/>
              <a:gd name="connsiteX2" fmla="*/ 8227164 w 8343900"/>
              <a:gd name="connsiteY2" fmla="*/ 134104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27164 w 8343900"/>
              <a:gd name="connsiteY2" fmla="*/ 134104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27164 w 8343900"/>
              <a:gd name="connsiteY2" fmla="*/ 1403539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98293 w 8343900"/>
              <a:gd name="connsiteY2" fmla="*/ 134104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50874 w 8343900"/>
              <a:gd name="connsiteY2" fmla="*/ 666142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76878 w 8343900"/>
              <a:gd name="connsiteY1" fmla="*/ 779666 h 3838073"/>
              <a:gd name="connsiteX2" fmla="*/ 8250874 w 8343900"/>
              <a:gd name="connsiteY2" fmla="*/ 666142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76878 w 8343900"/>
              <a:gd name="connsiteY1" fmla="*/ 779666 h 3838073"/>
              <a:gd name="connsiteX2" fmla="*/ 8250874 w 8343900"/>
              <a:gd name="connsiteY2" fmla="*/ 753630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76878 w 8343900"/>
              <a:gd name="connsiteY1" fmla="*/ 1379581 h 3838073"/>
              <a:gd name="connsiteX2" fmla="*/ 8250874 w 8343900"/>
              <a:gd name="connsiteY2" fmla="*/ 753630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76878 w 8343900"/>
              <a:gd name="connsiteY1" fmla="*/ 1379581 h 3838073"/>
              <a:gd name="connsiteX2" fmla="*/ 8250874 w 8343900"/>
              <a:gd name="connsiteY2" fmla="*/ 1382113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72853 w 8343900"/>
              <a:gd name="connsiteY0" fmla="*/ 829674 h 3838073"/>
              <a:gd name="connsiteX1" fmla="*/ 76878 w 8343900"/>
              <a:gd name="connsiteY1" fmla="*/ 1379581 h 3838073"/>
              <a:gd name="connsiteX2" fmla="*/ 8250874 w 8343900"/>
              <a:gd name="connsiteY2" fmla="*/ 1382113 h 3838073"/>
              <a:gd name="connsiteX3" fmla="*/ 8244357 w 8343900"/>
              <a:gd name="connsiteY3" fmla="*/ 134880 h 3838073"/>
              <a:gd name="connsiteX4" fmla="*/ 72853 w 8343900"/>
              <a:gd name="connsiteY4" fmla="*/ 82967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72853 w 8343900"/>
              <a:gd name="connsiteY0" fmla="*/ 829674 h 3838073"/>
              <a:gd name="connsiteX1" fmla="*/ 76878 w 8343900"/>
              <a:gd name="connsiteY1" fmla="*/ 1379581 h 3838073"/>
              <a:gd name="connsiteX2" fmla="*/ 8250874 w 8343900"/>
              <a:gd name="connsiteY2" fmla="*/ 1382113 h 3838073"/>
              <a:gd name="connsiteX3" fmla="*/ 8257905 w 8343900"/>
              <a:gd name="connsiteY3" fmla="*/ 820498 h 3838073"/>
              <a:gd name="connsiteX4" fmla="*/ 72853 w 8343900"/>
              <a:gd name="connsiteY4" fmla="*/ 82967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113498 w 8343900"/>
              <a:gd name="connsiteY0" fmla="*/ 2986513 h 3838073"/>
              <a:gd name="connsiteX1" fmla="*/ 76878 w 8343900"/>
              <a:gd name="connsiteY1" fmla="*/ 1379581 h 3838073"/>
              <a:gd name="connsiteX2" fmla="*/ 8250874 w 8343900"/>
              <a:gd name="connsiteY2" fmla="*/ 1382113 h 3838073"/>
              <a:gd name="connsiteX3" fmla="*/ 8257905 w 8343900"/>
              <a:gd name="connsiteY3" fmla="*/ 820498 h 3838073"/>
              <a:gd name="connsiteX4" fmla="*/ 113498 w 8343900"/>
              <a:gd name="connsiteY4" fmla="*/ 2986513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76878 w 8343900"/>
              <a:gd name="connsiteY1" fmla="*/ 1379581 h 3838073"/>
              <a:gd name="connsiteX2" fmla="*/ 8250874 w 8343900"/>
              <a:gd name="connsiteY2" fmla="*/ 1382113 h 3838073"/>
              <a:gd name="connsiteX3" fmla="*/ 8257905 w 8343900"/>
              <a:gd name="connsiteY3" fmla="*/ 820498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76878 w 8343900"/>
              <a:gd name="connsiteY1" fmla="*/ 1379581 h 3838073"/>
              <a:gd name="connsiteX2" fmla="*/ 8250874 w 8343900"/>
              <a:gd name="connsiteY2" fmla="*/ 1382113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131071 w 8343900"/>
              <a:gd name="connsiteY1" fmla="*/ 3022208 h 3838073"/>
              <a:gd name="connsiteX2" fmla="*/ 8250874 w 8343900"/>
              <a:gd name="connsiteY2" fmla="*/ 1382113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131071 w 8343900"/>
              <a:gd name="connsiteY1" fmla="*/ 3022208 h 3838073"/>
              <a:gd name="connsiteX2" fmla="*/ 8264423 w 8343900"/>
              <a:gd name="connsiteY2" fmla="*/ 2810483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103975 w 8343900"/>
              <a:gd name="connsiteY1" fmla="*/ 2865088 h 3838073"/>
              <a:gd name="connsiteX2" fmla="*/ 8264423 w 8343900"/>
              <a:gd name="connsiteY2" fmla="*/ 2810483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103975 w 8343900"/>
              <a:gd name="connsiteY1" fmla="*/ 2865088 h 3838073"/>
              <a:gd name="connsiteX2" fmla="*/ 8277971 w 8343900"/>
              <a:gd name="connsiteY2" fmla="*/ 2867618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3900" h="3838073">
                <a:moveTo>
                  <a:pt x="99949" y="3472159"/>
                </a:moveTo>
                <a:cubicBezTo>
                  <a:pt x="99756" y="3678042"/>
                  <a:pt x="104168" y="2659205"/>
                  <a:pt x="103975" y="2865088"/>
                </a:cubicBezTo>
                <a:lnTo>
                  <a:pt x="8277971" y="2867618"/>
                </a:lnTo>
                <a:cubicBezTo>
                  <a:pt x="8279345" y="2792941"/>
                  <a:pt x="8229434" y="3537660"/>
                  <a:pt x="8230808" y="3462983"/>
                </a:cubicBezTo>
                <a:lnTo>
                  <a:pt x="99949" y="3472159"/>
                </a:lnTo>
                <a:close/>
                <a:moveTo>
                  <a:pt x="19050" y="5946"/>
                </a:moveTo>
                <a:lnTo>
                  <a:pt x="8343900" y="0"/>
                </a:lnTo>
                <a:cubicBezTo>
                  <a:pt x="8339777" y="1221033"/>
                  <a:pt x="8335655" y="2617040"/>
                  <a:pt x="8331532" y="3838073"/>
                </a:cubicBezTo>
                <a:lnTo>
                  <a:pt x="0" y="3806655"/>
                </a:lnTo>
                <a:cubicBezTo>
                  <a:pt x="6350" y="2589745"/>
                  <a:pt x="12700" y="1222856"/>
                  <a:pt x="19050" y="5946"/>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21" name="klimaatwet"/>
          <p:cNvSpPr/>
          <p:nvPr/>
        </p:nvSpPr>
        <p:spPr>
          <a:xfrm>
            <a:off x="87087" y="1890718"/>
            <a:ext cx="8938767" cy="3900031"/>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99372 w 8343900"/>
              <a:gd name="connsiteY1" fmla="*/ 2392706 h 3682148"/>
              <a:gd name="connsiteX2" fmla="*/ 8201025 w 8343900"/>
              <a:gd name="connsiteY2" fmla="*/ 242412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47093 w 8343900"/>
              <a:gd name="connsiteY1" fmla="*/ 2634464 h 3682148"/>
              <a:gd name="connsiteX2" fmla="*/ 8201025 w 8343900"/>
              <a:gd name="connsiteY2" fmla="*/ 242412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47093 w 8343900"/>
              <a:gd name="connsiteY1" fmla="*/ 2634464 h 3682148"/>
              <a:gd name="connsiteX2" fmla="*/ 8292513 w 8343900"/>
              <a:gd name="connsiteY2" fmla="*/ 2652453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47093 w 8343900"/>
              <a:gd name="connsiteY1" fmla="*/ 2634464 h 3682148"/>
              <a:gd name="connsiteX2" fmla="*/ 8253303 w 8343900"/>
              <a:gd name="connsiteY2" fmla="*/ 2571868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73233 w 8343900"/>
              <a:gd name="connsiteY1" fmla="*/ 2997100 h 3682148"/>
              <a:gd name="connsiteX2" fmla="*/ 8253303 w 8343900"/>
              <a:gd name="connsiteY2" fmla="*/ 2571868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73233 w 8343900"/>
              <a:gd name="connsiteY1" fmla="*/ 2997100 h 3682148"/>
              <a:gd name="connsiteX2" fmla="*/ 8305582 w 8343900"/>
              <a:gd name="connsiteY2" fmla="*/ 270617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125512 w 8343900"/>
              <a:gd name="connsiteY1" fmla="*/ 2849360 h 3682148"/>
              <a:gd name="connsiteX2" fmla="*/ 8305582 w 8343900"/>
              <a:gd name="connsiteY2" fmla="*/ 270617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125512 w 8343900"/>
              <a:gd name="connsiteY1" fmla="*/ 2849360 h 3682148"/>
              <a:gd name="connsiteX2" fmla="*/ 8227164 w 8343900"/>
              <a:gd name="connsiteY2" fmla="*/ 2759901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112443 w 8343900"/>
              <a:gd name="connsiteY1" fmla="*/ 2835929 h 3682148"/>
              <a:gd name="connsiteX2" fmla="*/ 8227164 w 8343900"/>
              <a:gd name="connsiteY2" fmla="*/ 2759901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99950 w 8343900"/>
              <a:gd name="connsiteY0" fmla="*/ 1882507 h 3682148"/>
              <a:gd name="connsiteX1" fmla="*/ 112443 w 8343900"/>
              <a:gd name="connsiteY1" fmla="*/ 2835929 h 3682148"/>
              <a:gd name="connsiteX2" fmla="*/ 8227164 w 8343900"/>
              <a:gd name="connsiteY2" fmla="*/ 2759901 h 3682148"/>
              <a:gd name="connsiteX3" fmla="*/ 8257427 w 8343900"/>
              <a:gd name="connsiteY3" fmla="*/ 2038926 h 3682148"/>
              <a:gd name="connsiteX4" fmla="*/ 99950 w 8343900"/>
              <a:gd name="connsiteY4" fmla="*/ 188250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99950 w 8343900"/>
              <a:gd name="connsiteY0" fmla="*/ 1882507 h 3682148"/>
              <a:gd name="connsiteX1" fmla="*/ 112443 w 8343900"/>
              <a:gd name="connsiteY1" fmla="*/ 2835929 h 3682148"/>
              <a:gd name="connsiteX2" fmla="*/ 8227164 w 8343900"/>
              <a:gd name="connsiteY2" fmla="*/ 2759901 h 3682148"/>
              <a:gd name="connsiteX3" fmla="*/ 8244357 w 8343900"/>
              <a:gd name="connsiteY3" fmla="*/ 1891185 h 3682148"/>
              <a:gd name="connsiteX4" fmla="*/ 99950 w 8343900"/>
              <a:gd name="connsiteY4" fmla="*/ 188250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99950 w 8343900"/>
              <a:gd name="connsiteY0" fmla="*/ 2032486 h 3832127"/>
              <a:gd name="connsiteX1" fmla="*/ 112443 w 8343900"/>
              <a:gd name="connsiteY1" fmla="*/ 2985908 h 3832127"/>
              <a:gd name="connsiteX2" fmla="*/ 8227164 w 8343900"/>
              <a:gd name="connsiteY2" fmla="*/ 2909880 h 3832127"/>
              <a:gd name="connsiteX3" fmla="*/ 8244357 w 8343900"/>
              <a:gd name="connsiteY3" fmla="*/ 2041164 h 3832127"/>
              <a:gd name="connsiteX4" fmla="*/ 99950 w 8343900"/>
              <a:gd name="connsiteY4" fmla="*/ 2032486 h 3832127"/>
              <a:gd name="connsiteX5" fmla="*/ 19050 w 8343900"/>
              <a:gd name="connsiteY5" fmla="*/ 0 h 3832127"/>
              <a:gd name="connsiteX6" fmla="*/ 8343900 w 8343900"/>
              <a:gd name="connsiteY6" fmla="*/ 169029 h 3832127"/>
              <a:gd name="connsiteX7" fmla="*/ 8331532 w 8343900"/>
              <a:gd name="connsiteY7" fmla="*/ 3832127 h 3832127"/>
              <a:gd name="connsiteX8" fmla="*/ 0 w 8343900"/>
              <a:gd name="connsiteY8" fmla="*/ 3800709 h 3832127"/>
              <a:gd name="connsiteX9" fmla="*/ 19050 w 8343900"/>
              <a:gd name="connsiteY9" fmla="*/ 0 h 3832127"/>
              <a:gd name="connsiteX0" fmla="*/ 99950 w 8343900"/>
              <a:gd name="connsiteY0" fmla="*/ 2038432 h 3838073"/>
              <a:gd name="connsiteX1" fmla="*/ 112443 w 8343900"/>
              <a:gd name="connsiteY1" fmla="*/ 2991854 h 3838073"/>
              <a:gd name="connsiteX2" fmla="*/ 8227164 w 8343900"/>
              <a:gd name="connsiteY2" fmla="*/ 2915826 h 3838073"/>
              <a:gd name="connsiteX3" fmla="*/ 8244357 w 8343900"/>
              <a:gd name="connsiteY3" fmla="*/ 2047110 h 3838073"/>
              <a:gd name="connsiteX4" fmla="*/ 99950 w 8343900"/>
              <a:gd name="connsiteY4" fmla="*/ 2038432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12443 w 8343900"/>
              <a:gd name="connsiteY1" fmla="*/ 2991854 h 3838073"/>
              <a:gd name="connsiteX2" fmla="*/ 8227164 w 8343900"/>
              <a:gd name="connsiteY2" fmla="*/ 2915826 h 3838073"/>
              <a:gd name="connsiteX3" fmla="*/ 8244357 w 8343900"/>
              <a:gd name="connsiteY3" fmla="*/ 204711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12443 w 8343900"/>
              <a:gd name="connsiteY1" fmla="*/ 2991854 h 3838073"/>
              <a:gd name="connsiteX2" fmla="*/ 8227164 w 8343900"/>
              <a:gd name="connsiteY2" fmla="*/ 2915826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00588 w 8343900"/>
              <a:gd name="connsiteY1" fmla="*/ 717175 h 3838073"/>
              <a:gd name="connsiteX2" fmla="*/ 8227164 w 8343900"/>
              <a:gd name="connsiteY2" fmla="*/ 2915826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00588 w 8343900"/>
              <a:gd name="connsiteY1" fmla="*/ 717175 h 3838073"/>
              <a:gd name="connsiteX2" fmla="*/ 8227164 w 8343900"/>
              <a:gd name="connsiteY2" fmla="*/ 77862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100588 w 8343900"/>
              <a:gd name="connsiteY1" fmla="*/ 717175 h 3838073"/>
              <a:gd name="connsiteX2" fmla="*/ 8227164 w 8343900"/>
              <a:gd name="connsiteY2" fmla="*/ 134104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27164 w 8343900"/>
              <a:gd name="connsiteY2" fmla="*/ 134104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27164 w 8343900"/>
              <a:gd name="connsiteY2" fmla="*/ 1403539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98293 w 8343900"/>
              <a:gd name="connsiteY2" fmla="*/ 1341047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53168 w 8343900"/>
              <a:gd name="connsiteY1" fmla="*/ 1342087 h 3838073"/>
              <a:gd name="connsiteX2" fmla="*/ 8250874 w 8343900"/>
              <a:gd name="connsiteY2" fmla="*/ 666142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76878 w 8343900"/>
              <a:gd name="connsiteY1" fmla="*/ 779666 h 3838073"/>
              <a:gd name="connsiteX2" fmla="*/ 8250874 w 8343900"/>
              <a:gd name="connsiteY2" fmla="*/ 666142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76878 w 8343900"/>
              <a:gd name="connsiteY1" fmla="*/ 779666 h 3838073"/>
              <a:gd name="connsiteX2" fmla="*/ 8250874 w 8343900"/>
              <a:gd name="connsiteY2" fmla="*/ 753630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76878 w 8343900"/>
              <a:gd name="connsiteY1" fmla="*/ 1379581 h 3838073"/>
              <a:gd name="connsiteX2" fmla="*/ 8250874 w 8343900"/>
              <a:gd name="connsiteY2" fmla="*/ 753630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50 w 8343900"/>
              <a:gd name="connsiteY0" fmla="*/ 101204 h 3838073"/>
              <a:gd name="connsiteX1" fmla="*/ 76878 w 8343900"/>
              <a:gd name="connsiteY1" fmla="*/ 1379581 h 3838073"/>
              <a:gd name="connsiteX2" fmla="*/ 8250874 w 8343900"/>
              <a:gd name="connsiteY2" fmla="*/ 1382113 h 3838073"/>
              <a:gd name="connsiteX3" fmla="*/ 8244357 w 8343900"/>
              <a:gd name="connsiteY3" fmla="*/ 134880 h 3838073"/>
              <a:gd name="connsiteX4" fmla="*/ 99950 w 8343900"/>
              <a:gd name="connsiteY4" fmla="*/ 10120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72853 w 8343900"/>
              <a:gd name="connsiteY0" fmla="*/ 829674 h 3838073"/>
              <a:gd name="connsiteX1" fmla="*/ 76878 w 8343900"/>
              <a:gd name="connsiteY1" fmla="*/ 1379581 h 3838073"/>
              <a:gd name="connsiteX2" fmla="*/ 8250874 w 8343900"/>
              <a:gd name="connsiteY2" fmla="*/ 1382113 h 3838073"/>
              <a:gd name="connsiteX3" fmla="*/ 8244357 w 8343900"/>
              <a:gd name="connsiteY3" fmla="*/ 134880 h 3838073"/>
              <a:gd name="connsiteX4" fmla="*/ 72853 w 8343900"/>
              <a:gd name="connsiteY4" fmla="*/ 82967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72853 w 8343900"/>
              <a:gd name="connsiteY0" fmla="*/ 829674 h 3838073"/>
              <a:gd name="connsiteX1" fmla="*/ 76878 w 8343900"/>
              <a:gd name="connsiteY1" fmla="*/ 1379581 h 3838073"/>
              <a:gd name="connsiteX2" fmla="*/ 8250874 w 8343900"/>
              <a:gd name="connsiteY2" fmla="*/ 1382113 h 3838073"/>
              <a:gd name="connsiteX3" fmla="*/ 8257905 w 8343900"/>
              <a:gd name="connsiteY3" fmla="*/ 820498 h 3838073"/>
              <a:gd name="connsiteX4" fmla="*/ 72853 w 8343900"/>
              <a:gd name="connsiteY4" fmla="*/ 829674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113498 w 8343900"/>
              <a:gd name="connsiteY0" fmla="*/ 2986513 h 3838073"/>
              <a:gd name="connsiteX1" fmla="*/ 76878 w 8343900"/>
              <a:gd name="connsiteY1" fmla="*/ 1379581 h 3838073"/>
              <a:gd name="connsiteX2" fmla="*/ 8250874 w 8343900"/>
              <a:gd name="connsiteY2" fmla="*/ 1382113 h 3838073"/>
              <a:gd name="connsiteX3" fmla="*/ 8257905 w 8343900"/>
              <a:gd name="connsiteY3" fmla="*/ 820498 h 3838073"/>
              <a:gd name="connsiteX4" fmla="*/ 113498 w 8343900"/>
              <a:gd name="connsiteY4" fmla="*/ 2986513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76878 w 8343900"/>
              <a:gd name="connsiteY1" fmla="*/ 1379581 h 3838073"/>
              <a:gd name="connsiteX2" fmla="*/ 8250874 w 8343900"/>
              <a:gd name="connsiteY2" fmla="*/ 1382113 h 3838073"/>
              <a:gd name="connsiteX3" fmla="*/ 8257905 w 8343900"/>
              <a:gd name="connsiteY3" fmla="*/ 820498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76878 w 8343900"/>
              <a:gd name="connsiteY1" fmla="*/ 1379581 h 3838073"/>
              <a:gd name="connsiteX2" fmla="*/ 8250874 w 8343900"/>
              <a:gd name="connsiteY2" fmla="*/ 1382113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131071 w 8343900"/>
              <a:gd name="connsiteY1" fmla="*/ 3022208 h 3838073"/>
              <a:gd name="connsiteX2" fmla="*/ 8250874 w 8343900"/>
              <a:gd name="connsiteY2" fmla="*/ 1382113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131071 w 8343900"/>
              <a:gd name="connsiteY1" fmla="*/ 3022208 h 3838073"/>
              <a:gd name="connsiteX2" fmla="*/ 8264423 w 8343900"/>
              <a:gd name="connsiteY2" fmla="*/ 2810483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103975 w 8343900"/>
              <a:gd name="connsiteY1" fmla="*/ 2865088 h 3838073"/>
              <a:gd name="connsiteX2" fmla="*/ 8264423 w 8343900"/>
              <a:gd name="connsiteY2" fmla="*/ 2810483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103975 w 8343900"/>
              <a:gd name="connsiteY1" fmla="*/ 2865088 h 3838073"/>
              <a:gd name="connsiteX2" fmla="*/ 8277971 w 8343900"/>
              <a:gd name="connsiteY2" fmla="*/ 2867618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103975 w 8343900"/>
              <a:gd name="connsiteY1" fmla="*/ 1422434 h 3838073"/>
              <a:gd name="connsiteX2" fmla="*/ 8277971 w 8343900"/>
              <a:gd name="connsiteY2" fmla="*/ 2867618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99949 w 8343900"/>
              <a:gd name="connsiteY0" fmla="*/ 3472159 h 3838073"/>
              <a:gd name="connsiteX1" fmla="*/ 103975 w 8343900"/>
              <a:gd name="connsiteY1" fmla="*/ 1422434 h 3838073"/>
              <a:gd name="connsiteX2" fmla="*/ 8264423 w 8343900"/>
              <a:gd name="connsiteY2" fmla="*/ 1467815 h 3838073"/>
              <a:gd name="connsiteX3" fmla="*/ 8230808 w 8343900"/>
              <a:gd name="connsiteY3" fmla="*/ 3462983 h 3838073"/>
              <a:gd name="connsiteX4" fmla="*/ 99949 w 8343900"/>
              <a:gd name="connsiteY4" fmla="*/ 3472159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86401 w 8343900"/>
              <a:gd name="connsiteY0" fmla="*/ 1943802 h 3838073"/>
              <a:gd name="connsiteX1" fmla="*/ 103975 w 8343900"/>
              <a:gd name="connsiteY1" fmla="*/ 1422434 h 3838073"/>
              <a:gd name="connsiteX2" fmla="*/ 8264423 w 8343900"/>
              <a:gd name="connsiteY2" fmla="*/ 1467815 h 3838073"/>
              <a:gd name="connsiteX3" fmla="*/ 8230808 w 8343900"/>
              <a:gd name="connsiteY3" fmla="*/ 3462983 h 3838073"/>
              <a:gd name="connsiteX4" fmla="*/ 86401 w 8343900"/>
              <a:gd name="connsiteY4" fmla="*/ 1943802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86401 w 8343900"/>
              <a:gd name="connsiteY0" fmla="*/ 1943802 h 3838073"/>
              <a:gd name="connsiteX1" fmla="*/ 103975 w 8343900"/>
              <a:gd name="connsiteY1" fmla="*/ 1422434 h 3838073"/>
              <a:gd name="connsiteX2" fmla="*/ 8264423 w 8343900"/>
              <a:gd name="connsiteY2" fmla="*/ 1467815 h 3838073"/>
              <a:gd name="connsiteX3" fmla="*/ 8257904 w 8343900"/>
              <a:gd name="connsiteY3" fmla="*/ 2148882 h 3838073"/>
              <a:gd name="connsiteX4" fmla="*/ 86401 w 8343900"/>
              <a:gd name="connsiteY4" fmla="*/ 1943802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59304 w 8343900"/>
              <a:gd name="connsiteY0" fmla="*/ 2058072 h 3838073"/>
              <a:gd name="connsiteX1" fmla="*/ 103975 w 8343900"/>
              <a:gd name="connsiteY1" fmla="*/ 1422434 h 3838073"/>
              <a:gd name="connsiteX2" fmla="*/ 8264423 w 8343900"/>
              <a:gd name="connsiteY2" fmla="*/ 1467815 h 3838073"/>
              <a:gd name="connsiteX3" fmla="*/ 8257904 w 8343900"/>
              <a:gd name="connsiteY3" fmla="*/ 2148882 h 3838073"/>
              <a:gd name="connsiteX4" fmla="*/ 59304 w 8343900"/>
              <a:gd name="connsiteY4" fmla="*/ 2058072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 name="connsiteX0" fmla="*/ 59304 w 8343900"/>
              <a:gd name="connsiteY0" fmla="*/ 2058072 h 3838073"/>
              <a:gd name="connsiteX1" fmla="*/ 103975 w 8343900"/>
              <a:gd name="connsiteY1" fmla="*/ 1422434 h 3838073"/>
              <a:gd name="connsiteX2" fmla="*/ 8264423 w 8343900"/>
              <a:gd name="connsiteY2" fmla="*/ 1467815 h 3838073"/>
              <a:gd name="connsiteX3" fmla="*/ 8271452 w 8343900"/>
              <a:gd name="connsiteY3" fmla="*/ 2106031 h 3838073"/>
              <a:gd name="connsiteX4" fmla="*/ 59304 w 8343900"/>
              <a:gd name="connsiteY4" fmla="*/ 2058072 h 3838073"/>
              <a:gd name="connsiteX5" fmla="*/ 19050 w 8343900"/>
              <a:gd name="connsiteY5" fmla="*/ 5946 h 3838073"/>
              <a:gd name="connsiteX6" fmla="*/ 8343900 w 8343900"/>
              <a:gd name="connsiteY6" fmla="*/ 0 h 3838073"/>
              <a:gd name="connsiteX7" fmla="*/ 8331532 w 8343900"/>
              <a:gd name="connsiteY7" fmla="*/ 3838073 h 3838073"/>
              <a:gd name="connsiteX8" fmla="*/ 0 w 8343900"/>
              <a:gd name="connsiteY8" fmla="*/ 3806655 h 3838073"/>
              <a:gd name="connsiteX9" fmla="*/ 19050 w 8343900"/>
              <a:gd name="connsiteY9" fmla="*/ 5946 h 383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3900" h="3838073">
                <a:moveTo>
                  <a:pt x="59304" y="2058072"/>
                </a:moveTo>
                <a:cubicBezTo>
                  <a:pt x="59111" y="2263955"/>
                  <a:pt x="104168" y="1216551"/>
                  <a:pt x="103975" y="1422434"/>
                </a:cubicBezTo>
                <a:lnTo>
                  <a:pt x="8264423" y="1467815"/>
                </a:lnTo>
                <a:cubicBezTo>
                  <a:pt x="8265797" y="1393138"/>
                  <a:pt x="8270078" y="2180708"/>
                  <a:pt x="8271452" y="2106031"/>
                </a:cubicBezTo>
                <a:lnTo>
                  <a:pt x="59304" y="2058072"/>
                </a:lnTo>
                <a:close/>
                <a:moveTo>
                  <a:pt x="19050" y="5946"/>
                </a:moveTo>
                <a:lnTo>
                  <a:pt x="8343900" y="0"/>
                </a:lnTo>
                <a:cubicBezTo>
                  <a:pt x="8339777" y="1221033"/>
                  <a:pt x="8335655" y="2617040"/>
                  <a:pt x="8331532" y="3838073"/>
                </a:cubicBezTo>
                <a:lnTo>
                  <a:pt x="0" y="3806655"/>
                </a:lnTo>
                <a:cubicBezTo>
                  <a:pt x="6350" y="2589745"/>
                  <a:pt x="12700" y="1222856"/>
                  <a:pt x="19050" y="5946"/>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61" name="Callout samenwerken"/>
          <p:cNvSpPr/>
          <p:nvPr/>
        </p:nvSpPr>
        <p:spPr>
          <a:xfrm>
            <a:off x="4142112" y="1719994"/>
            <a:ext cx="1656000" cy="430887"/>
          </a:xfrm>
          <a:prstGeom prst="wedgeRectCallout">
            <a:avLst>
              <a:gd name="adj1" fmla="val -40171"/>
              <a:gd name="adj2" fmla="val 82841"/>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l-BE" sz="1000" dirty="0" smtClean="0"/>
              <a:t>Stijging met </a:t>
            </a:r>
            <a:r>
              <a:rPr lang="nl-BE" sz="1200" b="1" dirty="0" smtClean="0"/>
              <a:t>7 %</a:t>
            </a:r>
          </a:p>
          <a:p>
            <a:pPr algn="ctr"/>
            <a:r>
              <a:rPr lang="nl-BE" sz="1000" dirty="0" smtClean="0"/>
              <a:t>(11,1 % in relatieve termen) </a:t>
            </a:r>
          </a:p>
        </p:txBody>
      </p:sp>
      <p:sp>
        <p:nvSpPr>
          <p:cNvPr id="62" name="Callout Fed Coord"/>
          <p:cNvSpPr/>
          <p:nvPr/>
        </p:nvSpPr>
        <p:spPr>
          <a:xfrm>
            <a:off x="4177506" y="2408825"/>
            <a:ext cx="1656000" cy="430887"/>
          </a:xfrm>
          <a:prstGeom prst="wedgeRectCallout">
            <a:avLst>
              <a:gd name="adj1" fmla="val -40171"/>
              <a:gd name="adj2" fmla="val 82841"/>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l-BE" sz="1000" dirty="0" smtClean="0"/>
              <a:t>Stijging </a:t>
            </a:r>
            <a:r>
              <a:rPr lang="nl-BE" sz="1000" dirty="0"/>
              <a:t>met </a:t>
            </a:r>
            <a:r>
              <a:rPr lang="nl-BE" sz="1200" b="1" dirty="0" smtClean="0"/>
              <a:t>6 %</a:t>
            </a:r>
          </a:p>
          <a:p>
            <a:pPr algn="ctr"/>
            <a:r>
              <a:rPr lang="nl-BE" sz="1000" dirty="0" smtClean="0"/>
              <a:t>( 11,8 % in relatieve termen) </a:t>
            </a:r>
          </a:p>
        </p:txBody>
      </p:sp>
      <p:grpSp>
        <p:nvGrpSpPr>
          <p:cNvPr id="47" name="50 % grens"/>
          <p:cNvGrpSpPr/>
          <p:nvPr/>
        </p:nvGrpSpPr>
        <p:grpSpPr>
          <a:xfrm flipH="1">
            <a:off x="-182974" y="3231562"/>
            <a:ext cx="9621688" cy="1565590"/>
            <a:chOff x="-335625" y="3381376"/>
            <a:chExt cx="9621688" cy="1565590"/>
          </a:xfrm>
        </p:grpSpPr>
        <p:cxnSp>
          <p:nvCxnSpPr>
            <p:cNvPr id="48" name="Straight Connector 47"/>
            <p:cNvCxnSpPr/>
            <p:nvPr/>
          </p:nvCxnSpPr>
          <p:spPr>
            <a:xfrm>
              <a:off x="-335625" y="4165600"/>
              <a:ext cx="9621688" cy="0"/>
            </a:xfrm>
            <a:prstGeom prst="line">
              <a:avLst/>
            </a:prstGeom>
            <a:ln w="41275" cmpd="dbl">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9" name="Up Arrow 48"/>
            <p:cNvSpPr/>
            <p:nvPr/>
          </p:nvSpPr>
          <p:spPr>
            <a:xfrm>
              <a:off x="-29885" y="3381376"/>
              <a:ext cx="322203" cy="757436"/>
            </a:xfrm>
            <a:prstGeom prst="upArrow">
              <a:avLst>
                <a:gd name="adj1" fmla="val 100000"/>
                <a:gd name="adj2" fmla="val 29649"/>
              </a:avLst>
            </a:prstGeom>
            <a:noFill/>
            <a:ln w="12700">
              <a:solidFill>
                <a:srgbClr val="22B14C"/>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r"/>
              <a:r>
                <a:rPr lang="en-GB" sz="1600" dirty="0" smtClean="0">
                  <a:solidFill>
                    <a:srgbClr val="22B14C"/>
                  </a:solidFill>
                  <a:latin typeface="Segoe UI Semilight" panose="020B0402040204020203" pitchFamily="34" charset="0"/>
                  <a:cs typeface="Segoe UI Semilight" panose="020B0402040204020203" pitchFamily="34" charset="0"/>
                </a:rPr>
                <a:t>≥ 50%</a:t>
              </a:r>
              <a:endParaRPr lang="en-GB" sz="1600" dirty="0">
                <a:solidFill>
                  <a:srgbClr val="22B14C"/>
                </a:solidFill>
                <a:latin typeface="Segoe UI Semilight" panose="020B0402040204020203" pitchFamily="34" charset="0"/>
                <a:cs typeface="Segoe UI Semilight" panose="020B0402040204020203" pitchFamily="34" charset="0"/>
              </a:endParaRPr>
            </a:p>
          </p:txBody>
        </p:sp>
        <p:sp>
          <p:nvSpPr>
            <p:cNvPr id="50" name="Up Arrow 49"/>
            <p:cNvSpPr/>
            <p:nvPr/>
          </p:nvSpPr>
          <p:spPr>
            <a:xfrm flipV="1">
              <a:off x="-29885" y="4189095"/>
              <a:ext cx="322203" cy="757871"/>
            </a:xfrm>
            <a:prstGeom prst="upArrow">
              <a:avLst>
                <a:gd name="adj1" fmla="val 100000"/>
                <a:gd name="adj2" fmla="val 29649"/>
              </a:avLst>
            </a:prstGeom>
            <a:noFill/>
            <a:ln w="12700">
              <a:solidFill>
                <a:srgbClr val="C00000"/>
              </a:solidFill>
            </a:ln>
          </p:spPr>
          <p:style>
            <a:lnRef idx="2">
              <a:schemeClr val="accent3"/>
            </a:lnRef>
            <a:fillRef idx="1">
              <a:schemeClr val="lt1"/>
            </a:fillRef>
            <a:effectRef idx="0">
              <a:schemeClr val="accent3"/>
            </a:effectRef>
            <a:fontRef idx="minor">
              <a:schemeClr val="dk1"/>
            </a:fontRef>
          </p:style>
          <p:txBody>
            <a:bodyPr vert="vert" wrap="none" lIns="0" tIns="0" rIns="0" bIns="0" rtlCol="0" anchor="ctr"/>
            <a:lstStyle/>
            <a:p>
              <a:r>
                <a:rPr lang="en-GB" sz="1600" dirty="0">
                  <a:solidFill>
                    <a:srgbClr val="C00000"/>
                  </a:solidFill>
                  <a:latin typeface="Segoe UI Semilight" panose="020B0402040204020203" pitchFamily="34" charset="0"/>
                  <a:cs typeface="Segoe UI Semilight" panose="020B0402040204020203" pitchFamily="34" charset="0"/>
                </a:rPr>
                <a:t>&lt;</a:t>
              </a:r>
              <a:r>
                <a:rPr lang="en-GB" sz="1600" dirty="0" smtClean="0">
                  <a:solidFill>
                    <a:srgbClr val="C00000"/>
                  </a:solidFill>
                  <a:latin typeface="Segoe UI Semilight" panose="020B0402040204020203" pitchFamily="34" charset="0"/>
                  <a:cs typeface="Segoe UI Semilight" panose="020B0402040204020203" pitchFamily="34" charset="0"/>
                </a:rPr>
                <a:t> 50%</a:t>
              </a:r>
              <a:endParaRPr lang="en-GB" sz="1600" dirty="0">
                <a:solidFill>
                  <a:srgbClr val="C00000"/>
                </a:solidFill>
                <a:latin typeface="Segoe UI Semilight" panose="020B0402040204020203" pitchFamily="34" charset="0"/>
                <a:cs typeface="Segoe UI Semilight" panose="020B0402040204020203" pitchFamily="34" charset="0"/>
              </a:endParaRPr>
            </a:p>
          </p:txBody>
        </p:sp>
      </p:grpSp>
      <p:sp>
        <p:nvSpPr>
          <p:cNvPr id="60" name="Callout Klimaatwet"/>
          <p:cNvSpPr/>
          <p:nvPr/>
        </p:nvSpPr>
        <p:spPr>
          <a:xfrm>
            <a:off x="4047126" y="3912673"/>
            <a:ext cx="1656000" cy="430887"/>
          </a:xfrm>
          <a:prstGeom prst="wedgeRectCallout">
            <a:avLst>
              <a:gd name="adj1" fmla="val -37605"/>
              <a:gd name="adj2" fmla="val -82214"/>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l-BE" sz="1000" dirty="0" smtClean="0"/>
              <a:t>Stijging met </a:t>
            </a:r>
            <a:r>
              <a:rPr lang="nl-BE" sz="1200" b="1" dirty="0" smtClean="0"/>
              <a:t>6</a:t>
            </a:r>
            <a:r>
              <a:rPr lang="en-GB" sz="1200" b="1" dirty="0" smtClean="0"/>
              <a:t> </a:t>
            </a:r>
            <a:r>
              <a:rPr lang="nl-BE" sz="1200" b="1" dirty="0" smtClean="0"/>
              <a:t>%</a:t>
            </a:r>
          </a:p>
          <a:p>
            <a:pPr algn="ctr"/>
            <a:r>
              <a:rPr lang="nl-BE" sz="1000" dirty="0" smtClean="0"/>
              <a:t>(</a:t>
            </a:r>
            <a:r>
              <a:rPr lang="en-GB" sz="1000" dirty="0" smtClean="0"/>
              <a:t> 13,3 </a:t>
            </a:r>
            <a:r>
              <a:rPr lang="nl-BE" sz="1000" dirty="0" smtClean="0"/>
              <a:t>% in relatieve termen) </a:t>
            </a:r>
          </a:p>
        </p:txBody>
      </p:sp>
    </p:spTree>
    <p:extLst>
      <p:ext uri="{BB962C8B-B14F-4D97-AF65-F5344CB8AC3E}">
        <p14:creationId xmlns:p14="http://schemas.microsoft.com/office/powerpoint/2010/main" val="386415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500"/>
                                  </p:stCondLst>
                                  <p:childTnLst>
                                    <p:set>
                                      <p:cBhvr>
                                        <p:cTn id="9" dur="1" fill="hold">
                                          <p:stCondLst>
                                            <p:cond delay="0"/>
                                          </p:stCondLst>
                                        </p:cTn>
                                        <p:tgtEl>
                                          <p:spTgt spid="57"/>
                                        </p:tgtEl>
                                        <p:attrNameLst>
                                          <p:attrName>style.visibility</p:attrName>
                                        </p:attrNameLst>
                                      </p:cBhvr>
                                      <p:to>
                                        <p:strVal val="visible"/>
                                      </p:to>
                                    </p:set>
                                    <p:animEffect transition="in" filter="wipe(right)">
                                      <p:cBhvr>
                                        <p:cTn id="10" dur="5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6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61"/>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4"/>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50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250"/>
                                  </p:stCondLst>
                                  <p:childTnLst>
                                    <p:set>
                                      <p:cBhvr>
                                        <p:cTn id="39" dur="1" fill="hold">
                                          <p:stCondLst>
                                            <p:cond delay="0"/>
                                          </p:stCondLst>
                                        </p:cTn>
                                        <p:tgtEl>
                                          <p:spTgt spid="60"/>
                                        </p:tgtEl>
                                        <p:attrNameLst>
                                          <p:attrName>style.visibility</p:attrName>
                                        </p:attrNameLst>
                                      </p:cBhvr>
                                      <p:to>
                                        <p:strVal val="visible"/>
                                      </p:to>
                                    </p:set>
                                  </p:childTnLst>
                                </p:cTn>
                              </p:par>
                            </p:childTnLst>
                          </p:cTn>
                        </p:par>
                        <p:par>
                          <p:cTn id="40" fill="hold">
                            <p:stCondLst>
                              <p:cond delay="250"/>
                            </p:stCondLst>
                            <p:childTnLst>
                              <p:par>
                                <p:cTn id="41" presetID="1" presetClass="entr" presetSubtype="0" fill="hold" nodeType="afterEffect">
                                  <p:stCondLst>
                                    <p:cond delay="50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P spid="16" grpId="1" animBg="1"/>
      <p:bldP spid="17" grpId="1" animBg="1"/>
      <p:bldP spid="21" grpId="0" animBg="1"/>
      <p:bldP spid="61" grpId="0" animBg="1"/>
      <p:bldP spid="61" grpId="1" animBg="1"/>
      <p:bldP spid="62" grpId="0" animBg="1"/>
      <p:bldP spid="6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smtClean="0"/>
              <a:t>Lange termijn</a:t>
            </a:r>
            <a:endParaRPr lang="en-GB" dirty="0"/>
          </a:p>
        </p:txBody>
      </p:sp>
      <p:sp>
        <p:nvSpPr>
          <p:cNvPr id="2" name="Text Placeholder 1"/>
          <p:cNvSpPr>
            <a:spLocks noGrp="1"/>
          </p:cNvSpPr>
          <p:nvPr>
            <p:ph type="body" idx="1"/>
          </p:nvPr>
        </p:nvSpPr>
        <p:spPr/>
        <p:txBody>
          <a:bodyPr/>
          <a:lstStyle/>
          <a:p>
            <a:endParaRPr lang="en-GB"/>
          </a:p>
        </p:txBody>
      </p:sp>
      <p:sp>
        <p:nvSpPr>
          <p:cNvPr id="3" name="Slide Number Placeholder 2"/>
          <p:cNvSpPr>
            <a:spLocks noGrp="1"/>
          </p:cNvSpPr>
          <p:nvPr>
            <p:ph type="sldNum" sz="quarter" idx="12"/>
          </p:nvPr>
        </p:nvSpPr>
        <p:spPr/>
        <p:txBody>
          <a:bodyPr/>
          <a:lstStyle/>
          <a:p>
            <a:pPr>
              <a:defRPr/>
            </a:pPr>
            <a:fld id="{5AE471F9-139A-4499-862C-68D0F1D6253E}" type="slidenum">
              <a:rPr lang="nl-NL" smtClean="0"/>
              <a:pPr>
                <a:defRPr/>
              </a:pPr>
              <a:t>38</a:t>
            </a:fld>
            <a:endParaRPr lang="nl-NL"/>
          </a:p>
        </p:txBody>
      </p:sp>
    </p:spTree>
    <p:extLst>
      <p:ext uri="{BB962C8B-B14F-4D97-AF65-F5344CB8AC3E}">
        <p14:creationId xmlns:p14="http://schemas.microsoft.com/office/powerpoint/2010/main" val="32262550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hoek 20" hidden="1"/>
          <p:cNvSpPr/>
          <p:nvPr/>
        </p:nvSpPr>
        <p:spPr>
          <a:xfrm>
            <a:off x="0" y="2708920"/>
            <a:ext cx="9144000" cy="3600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a:solidFill>
                <a:prstClr val="white"/>
              </a:solidFill>
            </a:endParaRPr>
          </a:p>
        </p:txBody>
      </p:sp>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59" name="Rechthoek 58" hidden="1"/>
          <p:cNvSpPr/>
          <p:nvPr/>
        </p:nvSpPr>
        <p:spPr>
          <a:xfrm>
            <a:off x="0" y="1916832"/>
            <a:ext cx="9144000" cy="3600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a:solidFill>
                <a:prstClr val="white"/>
              </a:solidFill>
            </a:endParaRPr>
          </a:p>
        </p:txBody>
      </p:sp>
      <p:sp>
        <p:nvSpPr>
          <p:cNvPr id="60" name="Rechthoek 59" hidden="1"/>
          <p:cNvSpPr/>
          <p:nvPr/>
        </p:nvSpPr>
        <p:spPr>
          <a:xfrm>
            <a:off x="0" y="3573016"/>
            <a:ext cx="9144000" cy="3600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a:solidFill>
                <a:prstClr val="white"/>
              </a:solidFill>
            </a:endParaRPr>
          </a:p>
        </p:txBody>
      </p:sp>
      <p:sp>
        <p:nvSpPr>
          <p:cNvPr id="22" name="Rechthoek 21" hidden="1"/>
          <p:cNvSpPr/>
          <p:nvPr/>
        </p:nvSpPr>
        <p:spPr>
          <a:xfrm>
            <a:off x="0" y="4365104"/>
            <a:ext cx="9144000" cy="3600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a:solidFill>
                <a:prstClr val="white"/>
              </a:solidFill>
            </a:endParaRPr>
          </a:p>
        </p:txBody>
      </p:sp>
      <p:sp>
        <p:nvSpPr>
          <p:cNvPr id="24" name="Rechthoek 23" hidden="1"/>
          <p:cNvSpPr/>
          <p:nvPr/>
        </p:nvSpPr>
        <p:spPr>
          <a:xfrm>
            <a:off x="0" y="5157192"/>
            <a:ext cx="9144000" cy="3600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a:solidFill>
                <a:prstClr val="white"/>
              </a:solidFill>
            </a:endParaRPr>
          </a:p>
        </p:txBody>
      </p:sp>
      <p:sp>
        <p:nvSpPr>
          <p:cNvPr id="46" name="Rechthoek 45"/>
          <p:cNvSpPr/>
          <p:nvPr/>
        </p:nvSpPr>
        <p:spPr>
          <a:xfrm>
            <a:off x="5436096" y="347855"/>
            <a:ext cx="3610176" cy="261610"/>
          </a:xfrm>
          <a:prstGeom prst="rect">
            <a:avLst/>
          </a:prstGeom>
        </p:spPr>
        <p:txBody>
          <a:bodyPr wrap="square">
            <a:noAutofit/>
          </a:bodyPr>
          <a:lstStyle/>
          <a:p>
            <a:pPr algn="r" defTabSz="914400"/>
            <a:r>
              <a:rPr lang="nl-BE" sz="1400" b="1" dirty="0" err="1">
                <a:solidFill>
                  <a:prstClr val="white"/>
                </a:solidFill>
                <a:latin typeface="Arial" pitchFamily="34" charset="0"/>
                <a:cs typeface="Arial" pitchFamily="34" charset="0"/>
              </a:rPr>
              <a:t>Belgique</a:t>
            </a:r>
            <a:r>
              <a:rPr lang="nl-BE" sz="1400" b="1" dirty="0">
                <a:solidFill>
                  <a:prstClr val="white"/>
                </a:solidFill>
                <a:latin typeface="Arial" pitchFamily="34" charset="0"/>
                <a:cs typeface="Arial" pitchFamily="34" charset="0"/>
              </a:rPr>
              <a:t> – A long </a:t>
            </a:r>
            <a:r>
              <a:rPr lang="nl-BE" sz="1400" b="1" dirty="0" err="1">
                <a:solidFill>
                  <a:prstClr val="white"/>
                </a:solidFill>
                <a:latin typeface="Arial" pitchFamily="34" charset="0"/>
                <a:cs typeface="Arial" pitchFamily="34" charset="0"/>
              </a:rPr>
              <a:t>terme</a:t>
            </a:r>
            <a:endParaRPr lang="nl-BE" sz="1400" b="1" dirty="0">
              <a:solidFill>
                <a:prstClr val="white"/>
              </a:solidFill>
              <a:latin typeface="Arial" pitchFamily="34" charset="0"/>
              <a:cs typeface="Arial" pitchFamily="34" charset="0"/>
            </a:endParaRPr>
          </a:p>
        </p:txBody>
      </p:sp>
      <p:sp>
        <p:nvSpPr>
          <p:cNvPr id="47"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err="1"/>
              <a:t>Politique</a:t>
            </a:r>
            <a:r>
              <a:rPr lang="nl-BE" sz="1400" dirty="0"/>
              <a:t> </a:t>
            </a:r>
            <a:r>
              <a:rPr lang="nl-BE" sz="1400" dirty="0" err="1"/>
              <a:t>climatique</a:t>
            </a:r>
            <a:endParaRPr lang="nl-BE" sz="1400" dirty="0"/>
          </a:p>
          <a:p>
            <a:endParaRPr lang="nl-BE" sz="1400" dirty="0"/>
          </a:p>
        </p:txBody>
      </p:sp>
      <p:graphicFrame>
        <p:nvGraphicFramePr>
          <p:cNvPr id="48" name="Grafiek 47"/>
          <p:cNvGraphicFramePr/>
          <p:nvPr>
            <p:extLst/>
          </p:nvPr>
        </p:nvGraphicFramePr>
        <p:xfrm>
          <a:off x="5364088" y="1844824"/>
          <a:ext cx="2946205" cy="3960440"/>
        </p:xfrm>
        <a:graphic>
          <a:graphicData uri="http://schemas.openxmlformats.org/drawingml/2006/chart">
            <c:chart xmlns:c="http://schemas.openxmlformats.org/drawingml/2006/chart" xmlns:r="http://schemas.openxmlformats.org/officeDocument/2006/relationships" r:id="rId4"/>
          </a:graphicData>
        </a:graphic>
      </p:graphicFrame>
      <p:sp>
        <p:nvSpPr>
          <p:cNvPr id="49" name="Text Box 28"/>
          <p:cNvSpPr txBox="1">
            <a:spLocks noChangeArrowheads="1"/>
          </p:cNvSpPr>
          <p:nvPr/>
        </p:nvSpPr>
        <p:spPr bwMode="auto">
          <a:xfrm>
            <a:off x="-56378" y="5487523"/>
            <a:ext cx="3600400" cy="785470"/>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Base: </a:t>
            </a:r>
            <a:r>
              <a:rPr lang="nl-BE" sz="1000" dirty="0" err="1" smtClean="0">
                <a:solidFill>
                  <a:srgbClr val="0000FF"/>
                </a:solidFill>
                <a:ea typeface="Verdana" pitchFamily="34" charset="0"/>
                <a:cs typeface="Arial" pitchFamily="34" charset="0"/>
              </a:rPr>
              <a:t>tous</a:t>
            </a:r>
            <a:r>
              <a:rPr lang="nl-BE" sz="1000" dirty="0" smtClean="0">
                <a:solidFill>
                  <a:srgbClr val="0000FF"/>
                </a:solidFill>
                <a:ea typeface="Verdana" pitchFamily="34" charset="0"/>
                <a:cs typeface="Arial" pitchFamily="34" charset="0"/>
              </a:rPr>
              <a:t> les </a:t>
            </a:r>
            <a:r>
              <a:rPr lang="nl-BE" sz="1000" dirty="0" err="1" smtClean="0">
                <a:solidFill>
                  <a:srgbClr val="0000FF"/>
                </a:solidFill>
                <a:ea typeface="Verdana" pitchFamily="34" charset="0"/>
                <a:cs typeface="Arial" pitchFamily="34" charset="0"/>
              </a:rPr>
              <a:t>répondants</a:t>
            </a:r>
            <a:r>
              <a:rPr lang="nl-BE" sz="1000" dirty="0" smtClean="0">
                <a:solidFill>
                  <a:srgbClr val="0000FF"/>
                </a:solidFill>
                <a:ea typeface="Verdana" pitchFamily="34" charset="0"/>
                <a:cs typeface="Arial" pitchFamily="34" charset="0"/>
              </a:rPr>
              <a:t> (N=1.540).</a:t>
            </a:r>
          </a:p>
          <a:p>
            <a:pPr marL="174625" indent="-174625" defTabSz="623888">
              <a:spcBef>
                <a:spcPct val="50000"/>
              </a:spcBef>
            </a:pPr>
            <a:r>
              <a:rPr lang="nl-BE" sz="1000" dirty="0" smtClean="0">
                <a:solidFill>
                  <a:srgbClr val="0000FF"/>
                </a:solidFill>
                <a:ea typeface="Verdana" pitchFamily="34" charset="0"/>
                <a:cs typeface="Arial" pitchFamily="34" charset="0"/>
              </a:rPr>
              <a:t>(*) </a:t>
            </a:r>
            <a:r>
              <a:rPr lang="fr-BE" sz="1000" dirty="0">
                <a:solidFill>
                  <a:srgbClr val="0000FF"/>
                </a:solidFill>
                <a:ea typeface="Verdana" pitchFamily="34" charset="0"/>
                <a:cs typeface="Arial" pitchFamily="34" charset="0"/>
              </a:rPr>
              <a:t>Précédé de “Une société bas carbone implique, pour les pays européens, qu’ils réduisent de 80 à 95% </a:t>
            </a:r>
            <a:r>
              <a:rPr lang="en-GB" sz="1000" dirty="0">
                <a:solidFill>
                  <a:srgbClr val="0000FF"/>
                </a:solidFill>
                <a:ea typeface="Verdana" pitchFamily="34" charset="0"/>
                <a:cs typeface="Arial" pitchFamily="34" charset="0"/>
              </a:rPr>
              <a:t> </a:t>
            </a:r>
            <a:r>
              <a:rPr lang="fr-BE" sz="1000" dirty="0" smtClean="0">
                <a:solidFill>
                  <a:srgbClr val="0000FF"/>
                </a:solidFill>
                <a:ea typeface="Verdana" pitchFamily="34" charset="0"/>
                <a:cs typeface="Arial" pitchFamily="34" charset="0"/>
              </a:rPr>
              <a:t>leurs </a:t>
            </a:r>
            <a:r>
              <a:rPr lang="fr-BE" sz="1000" dirty="0">
                <a:solidFill>
                  <a:srgbClr val="0000FF"/>
                </a:solidFill>
                <a:ea typeface="Verdana" pitchFamily="34" charset="0"/>
                <a:cs typeface="Arial" pitchFamily="34" charset="0"/>
              </a:rPr>
              <a:t>émissions de gaz à effet de serre. </a:t>
            </a:r>
            <a:r>
              <a:rPr lang="nl-BE" sz="1000" dirty="0">
                <a:solidFill>
                  <a:srgbClr val="0000FF"/>
                </a:solidFill>
                <a:ea typeface="Verdana" pitchFamily="34" charset="0"/>
                <a:cs typeface="Arial" pitchFamily="34" charset="0"/>
              </a:rPr>
              <a:t>Pour </a:t>
            </a:r>
            <a:r>
              <a:rPr lang="nl-BE" sz="1000" dirty="0" err="1">
                <a:solidFill>
                  <a:srgbClr val="0000FF"/>
                </a:solidFill>
                <a:ea typeface="Verdana" pitchFamily="34" charset="0"/>
                <a:cs typeface="Arial" pitchFamily="34" charset="0"/>
              </a:rPr>
              <a:t>ce</a:t>
            </a:r>
            <a:r>
              <a:rPr lang="nl-BE" sz="1000" dirty="0">
                <a:solidFill>
                  <a:srgbClr val="0000FF"/>
                </a:solidFill>
                <a:ea typeface="Verdana" pitchFamily="34" charset="0"/>
                <a:cs typeface="Arial" pitchFamily="34" charset="0"/>
              </a:rPr>
              <a:t> faire...”</a:t>
            </a:r>
          </a:p>
        </p:txBody>
      </p:sp>
      <p:graphicFrame>
        <p:nvGraphicFramePr>
          <p:cNvPr id="51" name="Tabel 50"/>
          <p:cNvGraphicFramePr>
            <a:graphicFrameLocks noGrp="1"/>
          </p:cNvGraphicFramePr>
          <p:nvPr>
            <p:extLst>
              <p:ext uri="{D42A27DB-BD31-4B8C-83A1-F6EECF244321}">
                <p14:modId xmlns:p14="http://schemas.microsoft.com/office/powerpoint/2010/main" val="4017392162"/>
              </p:ext>
            </p:extLst>
          </p:nvPr>
        </p:nvGraphicFramePr>
        <p:xfrm>
          <a:off x="8140356" y="1484779"/>
          <a:ext cx="824132" cy="4072819"/>
        </p:xfrm>
        <a:graphic>
          <a:graphicData uri="http://schemas.openxmlformats.org/drawingml/2006/table">
            <a:tbl>
              <a:tblPr/>
              <a:tblGrid>
                <a:gridCol w="412066"/>
                <a:gridCol w="412066"/>
              </a:tblGrid>
              <a:tr h="412960">
                <a:tc>
                  <a:txBody>
                    <a:bodyPr/>
                    <a:lstStyle/>
                    <a:p>
                      <a:pPr algn="ctr">
                        <a:lnSpc>
                          <a:spcPct val="150000"/>
                        </a:lnSpc>
                        <a:spcAft>
                          <a:spcPts val="0"/>
                        </a:spcAft>
                      </a:pPr>
                      <a:r>
                        <a:rPr lang="nl-NL" sz="1000" b="1" u="sng" dirty="0" smtClean="0">
                          <a:solidFill>
                            <a:srgbClr val="0000FF"/>
                          </a:solidFill>
                          <a:latin typeface="Calibri"/>
                          <a:ea typeface="Times New Roman"/>
                        </a:rPr>
                        <a:t>2017</a:t>
                      </a:r>
                      <a:endParaRPr lang="nl-BE" sz="1000" u="sng" dirty="0">
                        <a:solidFill>
                          <a:srgbClr val="0000FF"/>
                        </a:solidFill>
                        <a:latin typeface="Times New Roman"/>
                        <a:ea typeface="Times New Roman"/>
                      </a:endParaRPr>
                    </a:p>
                  </a:txBody>
                  <a:tcPr marL="40062" marR="4006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2013</a:t>
                      </a:r>
                      <a:endParaRPr lang="nl-BE" sz="1000" u="sng" dirty="0">
                        <a:solidFill>
                          <a:srgbClr val="0000FF"/>
                        </a:solidFill>
                        <a:latin typeface="Times New Roman"/>
                        <a:ea typeface="Times New Roman"/>
                      </a:endParaRPr>
                    </a:p>
                  </a:txBody>
                  <a:tcPr marL="40062" marR="40062" marT="0" marB="0" anchor="ctr">
                    <a:lnL>
                      <a:noFill/>
                    </a:lnL>
                    <a:lnR>
                      <a:noFill/>
                    </a:lnR>
                    <a:lnT>
                      <a:noFill/>
                    </a:lnT>
                    <a:lnB>
                      <a:noFill/>
                    </a:lnB>
                  </a:tcPr>
                </a:tc>
              </a:tr>
              <a:tr h="406651">
                <a:tc>
                  <a:txBody>
                    <a:bodyPr/>
                    <a:lstStyle/>
                    <a:p>
                      <a:pPr algn="ctr">
                        <a:lnSpc>
                          <a:spcPct val="115000"/>
                        </a:lnSpc>
                        <a:spcAft>
                          <a:spcPts val="0"/>
                        </a:spcAft>
                      </a:pPr>
                      <a:r>
                        <a:rPr lang="nl-NL" sz="1000" b="1" dirty="0">
                          <a:solidFill>
                            <a:srgbClr val="FF0000"/>
                          </a:solidFill>
                          <a:latin typeface="Calibri"/>
                          <a:ea typeface="Times New Roman"/>
                        </a:rPr>
                        <a:t>12</a:t>
                      </a:r>
                      <a:endParaRPr lang="nl-BE" sz="1000" dirty="0">
                        <a:latin typeface="Times New Roman"/>
                        <a:ea typeface="Times New Roman"/>
                      </a:endParaRPr>
                    </a:p>
                  </a:txBody>
                  <a:tcPr marL="40062" marR="4006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10</a:t>
                      </a:r>
                      <a:endParaRPr lang="nl-BE" sz="1000" dirty="0">
                        <a:latin typeface="Times New Roman"/>
                        <a:ea typeface="Times New Roman"/>
                      </a:endParaRPr>
                    </a:p>
                  </a:txBody>
                  <a:tcPr marL="40062" marR="40062" marT="0" marB="0" anchor="ctr">
                    <a:lnL>
                      <a:noFill/>
                    </a:lnL>
                    <a:lnR>
                      <a:noFill/>
                    </a:lnR>
                    <a:lnT>
                      <a:noFill/>
                    </a:lnT>
                    <a:lnB>
                      <a:noFill/>
                    </a:lnB>
                  </a:tcPr>
                </a:tc>
              </a:tr>
              <a:tr h="406651">
                <a:tc>
                  <a:txBody>
                    <a:bodyPr/>
                    <a:lstStyle/>
                    <a:p>
                      <a:pPr algn="ctr">
                        <a:lnSpc>
                          <a:spcPct val="115000"/>
                        </a:lnSpc>
                        <a:spcAft>
                          <a:spcPts val="0"/>
                        </a:spcAft>
                      </a:pPr>
                      <a:r>
                        <a:rPr lang="nl-NL" sz="1000" b="1" dirty="0">
                          <a:solidFill>
                            <a:srgbClr val="FF0000"/>
                          </a:solidFill>
                          <a:latin typeface="Calibri"/>
                          <a:ea typeface="Times New Roman"/>
                        </a:rPr>
                        <a:t>9</a:t>
                      </a:r>
                      <a:endParaRPr lang="nl-BE" sz="1000" dirty="0">
                        <a:latin typeface="Times New Roman"/>
                        <a:ea typeface="Times New Roman"/>
                      </a:endParaRPr>
                    </a:p>
                  </a:txBody>
                  <a:tcPr marL="40062" marR="4006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8</a:t>
                      </a:r>
                      <a:endParaRPr lang="nl-BE" sz="1000" dirty="0">
                        <a:latin typeface="Times New Roman"/>
                        <a:ea typeface="Times New Roman"/>
                      </a:endParaRPr>
                    </a:p>
                  </a:txBody>
                  <a:tcPr marL="40062" marR="40062" marT="0" marB="0" anchor="ctr">
                    <a:lnL>
                      <a:noFill/>
                    </a:lnL>
                    <a:lnR>
                      <a:noFill/>
                    </a:lnR>
                    <a:lnT>
                      <a:noFill/>
                    </a:lnT>
                    <a:lnB>
                      <a:noFill/>
                    </a:lnB>
                  </a:tcPr>
                </a:tc>
              </a:tr>
              <a:tr h="406651">
                <a:tc>
                  <a:txBody>
                    <a:bodyPr/>
                    <a:lstStyle/>
                    <a:p>
                      <a:pPr algn="ctr">
                        <a:lnSpc>
                          <a:spcPct val="115000"/>
                        </a:lnSpc>
                        <a:spcAft>
                          <a:spcPts val="0"/>
                        </a:spcAft>
                      </a:pPr>
                      <a:r>
                        <a:rPr lang="nl-NL" sz="1000" b="1" dirty="0">
                          <a:solidFill>
                            <a:srgbClr val="FF0000"/>
                          </a:solidFill>
                          <a:latin typeface="Calibri"/>
                          <a:ea typeface="Times New Roman"/>
                        </a:rPr>
                        <a:t>9</a:t>
                      </a:r>
                      <a:endParaRPr lang="nl-BE" sz="1000" dirty="0">
                        <a:latin typeface="Times New Roman"/>
                        <a:ea typeface="Times New Roman"/>
                      </a:endParaRPr>
                    </a:p>
                  </a:txBody>
                  <a:tcPr marL="40062" marR="4006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7</a:t>
                      </a:r>
                      <a:endParaRPr lang="nl-BE" sz="1000" dirty="0">
                        <a:latin typeface="Times New Roman"/>
                        <a:ea typeface="Times New Roman"/>
                      </a:endParaRPr>
                    </a:p>
                  </a:txBody>
                  <a:tcPr marL="40062" marR="40062" marT="0" marB="0" anchor="ctr">
                    <a:lnL>
                      <a:noFill/>
                    </a:lnL>
                    <a:lnR>
                      <a:noFill/>
                    </a:lnR>
                    <a:lnT>
                      <a:noFill/>
                    </a:lnT>
                    <a:lnB>
                      <a:noFill/>
                    </a:lnB>
                  </a:tcPr>
                </a:tc>
              </a:tr>
              <a:tr h="406651">
                <a:tc>
                  <a:txBody>
                    <a:bodyPr/>
                    <a:lstStyle/>
                    <a:p>
                      <a:pPr algn="ctr">
                        <a:lnSpc>
                          <a:spcPct val="115000"/>
                        </a:lnSpc>
                        <a:spcAft>
                          <a:spcPts val="0"/>
                        </a:spcAft>
                      </a:pPr>
                      <a:r>
                        <a:rPr lang="nl-NL" sz="1000" b="1">
                          <a:solidFill>
                            <a:srgbClr val="FF0000"/>
                          </a:solidFill>
                          <a:latin typeface="Calibri"/>
                          <a:ea typeface="Times New Roman"/>
                        </a:rPr>
                        <a:t>10</a:t>
                      </a:r>
                      <a:endParaRPr lang="nl-BE" sz="1000">
                        <a:latin typeface="Times New Roman"/>
                        <a:ea typeface="Times New Roman"/>
                      </a:endParaRPr>
                    </a:p>
                  </a:txBody>
                  <a:tcPr marL="40062" marR="4006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8</a:t>
                      </a:r>
                      <a:endParaRPr lang="nl-BE" sz="1000" dirty="0">
                        <a:latin typeface="Times New Roman"/>
                        <a:ea typeface="Times New Roman"/>
                      </a:endParaRPr>
                    </a:p>
                  </a:txBody>
                  <a:tcPr marL="40062" marR="40062" marT="0" marB="0" anchor="ctr">
                    <a:lnL>
                      <a:noFill/>
                    </a:lnL>
                    <a:lnR>
                      <a:noFill/>
                    </a:lnR>
                    <a:lnT>
                      <a:noFill/>
                    </a:lnT>
                    <a:lnB>
                      <a:noFill/>
                    </a:lnB>
                  </a:tcPr>
                </a:tc>
              </a:tr>
              <a:tr h="406651">
                <a:tc>
                  <a:txBody>
                    <a:bodyPr/>
                    <a:lstStyle/>
                    <a:p>
                      <a:pPr algn="ctr">
                        <a:lnSpc>
                          <a:spcPct val="115000"/>
                        </a:lnSpc>
                        <a:spcAft>
                          <a:spcPts val="0"/>
                        </a:spcAft>
                      </a:pPr>
                      <a:r>
                        <a:rPr lang="nl-NL" sz="1000" b="1">
                          <a:solidFill>
                            <a:srgbClr val="FF0000"/>
                          </a:solidFill>
                          <a:latin typeface="Calibri"/>
                          <a:ea typeface="Times New Roman"/>
                        </a:rPr>
                        <a:t>11</a:t>
                      </a:r>
                      <a:endParaRPr lang="nl-BE" sz="1000">
                        <a:latin typeface="Times New Roman"/>
                        <a:ea typeface="Times New Roman"/>
                      </a:endParaRPr>
                    </a:p>
                  </a:txBody>
                  <a:tcPr marL="40062" marR="4006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12</a:t>
                      </a:r>
                      <a:endParaRPr lang="nl-BE" sz="1000" dirty="0">
                        <a:latin typeface="Times New Roman"/>
                        <a:ea typeface="Times New Roman"/>
                      </a:endParaRPr>
                    </a:p>
                  </a:txBody>
                  <a:tcPr marL="40062" marR="40062" marT="0" marB="0" anchor="ctr">
                    <a:lnL>
                      <a:noFill/>
                    </a:lnL>
                    <a:lnR>
                      <a:noFill/>
                    </a:lnR>
                    <a:lnT>
                      <a:noFill/>
                    </a:lnT>
                    <a:lnB>
                      <a:noFill/>
                    </a:lnB>
                  </a:tcPr>
                </a:tc>
              </a:tr>
              <a:tr h="406651">
                <a:tc>
                  <a:txBody>
                    <a:bodyPr/>
                    <a:lstStyle/>
                    <a:p>
                      <a:pPr algn="ctr">
                        <a:lnSpc>
                          <a:spcPct val="115000"/>
                        </a:lnSpc>
                        <a:spcAft>
                          <a:spcPts val="0"/>
                        </a:spcAft>
                      </a:pPr>
                      <a:r>
                        <a:rPr lang="nl-NL" sz="1000" b="1">
                          <a:solidFill>
                            <a:srgbClr val="FF0000"/>
                          </a:solidFill>
                          <a:latin typeface="Calibri"/>
                          <a:ea typeface="Times New Roman"/>
                        </a:rPr>
                        <a:t>16</a:t>
                      </a:r>
                      <a:endParaRPr lang="nl-BE" sz="1000">
                        <a:latin typeface="Times New Roman"/>
                        <a:ea typeface="Times New Roman"/>
                      </a:endParaRPr>
                    </a:p>
                  </a:txBody>
                  <a:tcPr marL="40062" marR="4006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20</a:t>
                      </a:r>
                      <a:endParaRPr lang="nl-BE" sz="1000" dirty="0">
                        <a:latin typeface="Times New Roman"/>
                        <a:ea typeface="Times New Roman"/>
                      </a:endParaRPr>
                    </a:p>
                  </a:txBody>
                  <a:tcPr marL="40062" marR="40062" marT="0" marB="0" anchor="ctr">
                    <a:lnL>
                      <a:noFill/>
                    </a:lnL>
                    <a:lnR>
                      <a:noFill/>
                    </a:lnR>
                    <a:lnT>
                      <a:noFill/>
                    </a:lnT>
                    <a:lnB>
                      <a:noFill/>
                    </a:lnB>
                  </a:tcPr>
                </a:tc>
              </a:tr>
              <a:tr h="406651">
                <a:tc>
                  <a:txBody>
                    <a:bodyPr/>
                    <a:lstStyle/>
                    <a:p>
                      <a:pPr algn="ctr">
                        <a:lnSpc>
                          <a:spcPct val="115000"/>
                        </a:lnSpc>
                        <a:spcAft>
                          <a:spcPts val="0"/>
                        </a:spcAft>
                      </a:pPr>
                      <a:r>
                        <a:rPr lang="nl-NL" sz="1000" b="1">
                          <a:solidFill>
                            <a:srgbClr val="FF0000"/>
                          </a:solidFill>
                          <a:latin typeface="Calibri"/>
                          <a:ea typeface="Times New Roman"/>
                        </a:rPr>
                        <a:t>30</a:t>
                      </a:r>
                      <a:endParaRPr lang="nl-BE" sz="1000">
                        <a:latin typeface="Times New Roman"/>
                        <a:ea typeface="Times New Roman"/>
                      </a:endParaRPr>
                    </a:p>
                  </a:txBody>
                  <a:tcPr marL="40062" marR="4006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22</a:t>
                      </a:r>
                      <a:endParaRPr lang="nl-BE" sz="1000" dirty="0">
                        <a:latin typeface="Times New Roman"/>
                        <a:ea typeface="Times New Roman"/>
                      </a:endParaRPr>
                    </a:p>
                  </a:txBody>
                  <a:tcPr marL="40062" marR="40062" marT="0" marB="0" anchor="ctr">
                    <a:lnL>
                      <a:noFill/>
                    </a:lnL>
                    <a:lnR>
                      <a:noFill/>
                    </a:lnR>
                    <a:lnT>
                      <a:noFill/>
                    </a:lnT>
                    <a:lnB>
                      <a:noFill/>
                    </a:lnB>
                  </a:tcPr>
                </a:tc>
              </a:tr>
              <a:tr h="406651">
                <a:tc>
                  <a:txBody>
                    <a:bodyPr/>
                    <a:lstStyle/>
                    <a:p>
                      <a:pPr algn="ctr">
                        <a:lnSpc>
                          <a:spcPct val="115000"/>
                        </a:lnSpc>
                        <a:spcAft>
                          <a:spcPts val="0"/>
                        </a:spcAft>
                      </a:pPr>
                      <a:r>
                        <a:rPr lang="nl-NL" sz="1000" b="1">
                          <a:solidFill>
                            <a:srgbClr val="FF0000"/>
                          </a:solidFill>
                          <a:latin typeface="Calibri"/>
                          <a:ea typeface="Times New Roman"/>
                        </a:rPr>
                        <a:t>54</a:t>
                      </a:r>
                      <a:endParaRPr lang="nl-BE" sz="1000">
                        <a:latin typeface="Times New Roman"/>
                        <a:ea typeface="Times New Roman"/>
                      </a:endParaRPr>
                    </a:p>
                  </a:txBody>
                  <a:tcPr marL="40062" marR="4006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48</a:t>
                      </a:r>
                      <a:endParaRPr lang="nl-BE" sz="1000" dirty="0">
                        <a:latin typeface="Times New Roman"/>
                        <a:ea typeface="Times New Roman"/>
                      </a:endParaRPr>
                    </a:p>
                  </a:txBody>
                  <a:tcPr marL="40062" marR="40062" marT="0" marB="0" anchor="ctr">
                    <a:lnL>
                      <a:noFill/>
                    </a:lnL>
                    <a:lnR>
                      <a:noFill/>
                    </a:lnR>
                    <a:lnT>
                      <a:noFill/>
                    </a:lnT>
                    <a:lnB>
                      <a:noFill/>
                    </a:lnB>
                  </a:tcPr>
                </a:tc>
              </a:tr>
              <a:tr h="406651">
                <a:tc>
                  <a:txBody>
                    <a:bodyPr/>
                    <a:lstStyle/>
                    <a:p>
                      <a:pPr algn="ctr">
                        <a:lnSpc>
                          <a:spcPct val="115000"/>
                        </a:lnSpc>
                        <a:spcAft>
                          <a:spcPts val="0"/>
                        </a:spcAft>
                      </a:pPr>
                      <a:r>
                        <a:rPr lang="nl-NL" sz="1000" b="1">
                          <a:solidFill>
                            <a:srgbClr val="FF0000"/>
                          </a:solidFill>
                          <a:latin typeface="Calibri"/>
                          <a:ea typeface="Times New Roman"/>
                        </a:rPr>
                        <a:t>55</a:t>
                      </a:r>
                      <a:endParaRPr lang="nl-BE" sz="1000">
                        <a:latin typeface="Times New Roman"/>
                        <a:ea typeface="Times New Roman"/>
                      </a:endParaRPr>
                    </a:p>
                  </a:txBody>
                  <a:tcPr marL="40062" marR="4006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41</a:t>
                      </a:r>
                      <a:endParaRPr lang="nl-BE" sz="1000" dirty="0">
                        <a:latin typeface="Times New Roman"/>
                        <a:ea typeface="Times New Roman"/>
                      </a:endParaRPr>
                    </a:p>
                  </a:txBody>
                  <a:tcPr marL="40062" marR="40062" marT="0" marB="0" anchor="ctr">
                    <a:lnL>
                      <a:noFill/>
                    </a:lnL>
                    <a:lnR>
                      <a:noFill/>
                    </a:lnR>
                    <a:lnT>
                      <a:noFill/>
                    </a:lnT>
                    <a:lnB>
                      <a:noFill/>
                    </a:lnB>
                  </a:tcPr>
                </a:tc>
              </a:tr>
            </a:tbl>
          </a:graphicData>
        </a:graphic>
      </p:graphicFrame>
      <p:sp>
        <p:nvSpPr>
          <p:cNvPr id="56" name="Rectangle 5"/>
          <p:cNvSpPr>
            <a:spLocks noChangeArrowheads="1"/>
          </p:cNvSpPr>
          <p:nvPr/>
        </p:nvSpPr>
        <p:spPr bwMode="auto">
          <a:xfrm>
            <a:off x="8100392" y="1394744"/>
            <a:ext cx="936104" cy="237600"/>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dirty="0" smtClean="0">
                <a:solidFill>
                  <a:srgbClr val="FFFFFF"/>
                </a:solidFill>
                <a:cs typeface="Arial" pitchFamily="34" charset="0"/>
              </a:rPr>
              <a:t>BOTTOM2 (%)</a:t>
            </a:r>
            <a:endParaRPr lang="nl-BE" dirty="0" smtClean="0">
              <a:solidFill>
                <a:prstClr val="black"/>
              </a:solidFill>
              <a:latin typeface="Arial" pitchFamily="34" charset="0"/>
              <a:cs typeface="Arial" pitchFamily="34" charset="0"/>
            </a:endParaRPr>
          </a:p>
        </p:txBody>
      </p:sp>
      <p:sp>
        <p:nvSpPr>
          <p:cNvPr id="57" name="Rectangle 10"/>
          <p:cNvSpPr>
            <a:spLocks noChangeArrowheads="1"/>
          </p:cNvSpPr>
          <p:nvPr/>
        </p:nvSpPr>
        <p:spPr bwMode="auto">
          <a:xfrm>
            <a:off x="4397177" y="1394744"/>
            <a:ext cx="787400" cy="236421"/>
          </a:xfrm>
          <a:prstGeom prst="rect">
            <a:avLst/>
          </a:prstGeom>
          <a:solidFill>
            <a:srgbClr val="3E7800"/>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dirty="0" smtClean="0">
                <a:solidFill>
                  <a:srgbClr val="FFFFFF"/>
                </a:solidFill>
                <a:cs typeface="Arial" pitchFamily="34" charset="0"/>
              </a:rPr>
              <a:t>TOP 2 (%)</a:t>
            </a:r>
            <a:endParaRPr lang="nl-BE" dirty="0" smtClean="0">
              <a:solidFill>
                <a:prstClr val="black"/>
              </a:solidFill>
              <a:latin typeface="Arial" pitchFamily="34" charset="0"/>
              <a:cs typeface="Arial" pitchFamily="34" charset="0"/>
            </a:endParaRPr>
          </a:p>
        </p:txBody>
      </p:sp>
      <p:sp>
        <p:nvSpPr>
          <p:cNvPr id="25" name="Tekstvak 6"/>
          <p:cNvSpPr txBox="1"/>
          <p:nvPr/>
        </p:nvSpPr>
        <p:spPr>
          <a:xfrm>
            <a:off x="611560" y="836712"/>
            <a:ext cx="8424936" cy="544830"/>
          </a:xfrm>
          <a:prstGeom prst="roundRect">
            <a:avLst/>
          </a:prstGeom>
          <a:solidFill>
            <a:schemeClr val="bg1"/>
          </a:solidFill>
          <a:ln w="28575">
            <a:solidFill>
              <a:srgbClr val="3E7800"/>
            </a:solidFill>
          </a:ln>
        </p:spPr>
        <p:txBody>
          <a:bodyPr wrap="square" rtlCol="0">
            <a:spAutoFit/>
          </a:bodyPr>
          <a:lstStyle/>
          <a:p>
            <a:pPr marL="216000" defTabSz="914400"/>
            <a:r>
              <a:rPr lang="nl-BE" sz="1300" dirty="0" smtClean="0">
                <a:solidFill>
                  <a:srgbClr val="003300"/>
                </a:solidFill>
                <a:latin typeface="Arial" pitchFamily="34" charset="0"/>
                <a:cs typeface="Arial" pitchFamily="34" charset="0"/>
              </a:rPr>
              <a:t>Q13. </a:t>
            </a:r>
            <a:r>
              <a:rPr lang="fr-FR" sz="1300" dirty="0" smtClean="0">
                <a:solidFill>
                  <a:srgbClr val="003300"/>
                </a:solidFill>
                <a:latin typeface="Arial" pitchFamily="34" charset="0"/>
                <a:cs typeface="Arial" pitchFamily="34" charset="0"/>
              </a:rPr>
              <a:t>Dans quelle mesure êtes-vous d’accord avec les affirmations suivantes au sujet d’une transition vers une société bas carbone en tant que solution à long terme aux problèmes climatiques ?</a:t>
            </a:r>
            <a:endParaRPr lang="nl-BE" sz="1300" dirty="0" smtClean="0">
              <a:solidFill>
                <a:srgbClr val="003300"/>
              </a:solidFill>
              <a:latin typeface="Arial" pitchFamily="34" charset="0"/>
              <a:cs typeface="Arial" pitchFamily="34" charset="0"/>
            </a:endParaRPr>
          </a:p>
        </p:txBody>
      </p:sp>
      <p:sp>
        <p:nvSpPr>
          <p:cNvPr id="26" name="Tijdelijke aanduiding voor tekst 13"/>
          <p:cNvSpPr txBox="1">
            <a:spLocks/>
          </p:cNvSpPr>
          <p:nvPr/>
        </p:nvSpPr>
        <p:spPr>
          <a:xfrm rot="5400000">
            <a:off x="431540" y="1088740"/>
            <a:ext cx="720080"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26295144"/>
              </p:ext>
            </p:extLst>
          </p:nvPr>
        </p:nvGraphicFramePr>
        <p:xfrm>
          <a:off x="0" y="1517389"/>
          <a:ext cx="5184577" cy="4043658"/>
        </p:xfrm>
        <a:graphic>
          <a:graphicData uri="http://schemas.openxmlformats.org/drawingml/2006/table">
            <a:tbl>
              <a:tblPr firstRow="1" firstCol="1" bandRow="1"/>
              <a:tblGrid>
                <a:gridCol w="4396311"/>
                <a:gridCol w="394133"/>
                <a:gridCol w="394133"/>
              </a:tblGrid>
              <a:tr h="360189">
                <a:tc>
                  <a:txBody>
                    <a:bodyPr/>
                    <a:lstStyle/>
                    <a:p>
                      <a:pPr algn="ctr">
                        <a:lnSpc>
                          <a:spcPct val="150000"/>
                        </a:lnSpc>
                        <a:spcAft>
                          <a:spcPts val="0"/>
                        </a:spcAft>
                      </a:pP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b">
                    <a:lnL>
                      <a:noFill/>
                    </a:lnL>
                    <a:lnR>
                      <a:noFill/>
                    </a:lnR>
                    <a:lnT>
                      <a:noFill/>
                    </a:lnT>
                    <a:lnB>
                      <a:noFill/>
                    </a:lnB>
                  </a:tcPr>
                </a:tc>
                <a:tc>
                  <a:txBody>
                    <a:bodyPr/>
                    <a:lstStyle/>
                    <a:p>
                      <a:pPr algn="ctr">
                        <a:lnSpc>
                          <a:spcPct val="115000"/>
                        </a:lnSpc>
                        <a:spcBef>
                          <a:spcPts val="400"/>
                        </a:spcBef>
                        <a:spcAft>
                          <a:spcPts val="0"/>
                        </a:spcAft>
                      </a:pPr>
                      <a:r>
                        <a:rPr lang="nl-BE" sz="1000" u="sng"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2013</a:t>
                      </a:r>
                      <a:endParaRPr lang="en-GB" sz="1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Bef>
                          <a:spcPts val="400"/>
                        </a:spcBef>
                        <a:spcAft>
                          <a:spcPts val="0"/>
                        </a:spcAft>
                      </a:pPr>
                      <a:r>
                        <a:rPr lang="nl-BE" sz="1000" b="1" u="sng"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lang="en-GB" sz="1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r>
              <a:tr h="376053">
                <a:tc>
                  <a:txBody>
                    <a:bodyPr/>
                    <a:lstStyle/>
                    <a:p>
                      <a:pPr algn="r">
                        <a:lnSpc>
                          <a:spcPct val="115000"/>
                        </a:lnSpc>
                        <a:spcAft>
                          <a:spcPts val="0"/>
                        </a:spcAft>
                      </a:pP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BE"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 de l’énergie produite </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doit être issue de </a:t>
                      </a:r>
                      <a:r>
                        <a:rPr lang="fr-BE"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sources renouvelables </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(éolienne, panneaux solaires, etc.).</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Aft>
                          <a:spcPts val="0"/>
                        </a:spcAft>
                      </a:pPr>
                      <a:r>
                        <a:rPr lang="nl-BE" sz="10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Aft>
                          <a:spcPts val="0"/>
                        </a:spcAft>
                      </a:pPr>
                      <a:r>
                        <a:rPr lang="nl-BE" sz="10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62</a:t>
                      </a: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r>
              <a:tr h="376053">
                <a:tc>
                  <a:txBody>
                    <a:bodyPr/>
                    <a:lstStyle/>
                    <a:p>
                      <a:pPr algn="r">
                        <a:lnSpc>
                          <a:spcPct val="115000"/>
                        </a:lnSpc>
                        <a:spcAft>
                          <a:spcPts val="0"/>
                        </a:spcAft>
                      </a:pP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est </a:t>
                      </a:r>
                      <a:r>
                        <a:rPr lang="fr-BE"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urgent </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que nous disposions d’une </a:t>
                      </a:r>
                      <a:r>
                        <a:rPr lang="fr-BE"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stratégie belge </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 le long terme en vue d’établir une transition vers une société bas carbone.</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Aft>
                          <a:spcPts val="0"/>
                        </a:spcAft>
                      </a:pPr>
                      <a:r>
                        <a:rPr lang="nl-BE" sz="10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56</a:t>
                      </a: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61</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r>
              <a:tr h="444786">
                <a:tc>
                  <a:txBody>
                    <a:bodyPr/>
                    <a:lstStyle/>
                    <a:p>
                      <a:pPr algn="r">
                        <a:lnSpc>
                          <a:spcPct val="115000"/>
                        </a:lnSpc>
                        <a:spcAft>
                          <a:spcPts val="0"/>
                        </a:spcAft>
                      </a:pP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Une stratégie belge à long terme pour la transition vers une économie bas carbone ne peut être développée que grâce à une </a:t>
                      </a:r>
                      <a:r>
                        <a:rPr lang="fr-BE"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collaboration entre les secteurs privés et publics</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Aft>
                          <a:spcPts val="0"/>
                        </a:spcAft>
                      </a:pPr>
                      <a:r>
                        <a:rPr lang="nl-BE" sz="10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58</a:t>
                      </a: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r>
              <a:tr h="465348">
                <a:tc>
                  <a:txBody>
                    <a:bodyPr/>
                    <a:lstStyle/>
                    <a:p>
                      <a:pPr algn="r">
                        <a:lnSpc>
                          <a:spcPct val="115000"/>
                        </a:lnSpc>
                        <a:spcAft>
                          <a:spcPts val="0"/>
                        </a:spcAft>
                      </a:pP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 </a:t>
                      </a:r>
                      <a:r>
                        <a:rPr lang="fr-BE"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“conseil des sages”</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composé </a:t>
                      </a:r>
                      <a:r>
                        <a:rPr lang="fr-BE"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d’experts indépendants </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doit être chargé de </a:t>
                      </a:r>
                      <a:r>
                        <a:rPr lang="fr-BE"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conseiller le gouvernement </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 l’approche à adopter en vue d’une transition vers une société bas carbone sur le long terme.</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Aft>
                          <a:spcPts val="0"/>
                        </a:spcAft>
                      </a:pPr>
                      <a:r>
                        <a:rPr lang="nl-BE" sz="10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48</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52</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r>
              <a:tr h="465348">
                <a:tc>
                  <a:txBody>
                    <a:bodyPr/>
                    <a:lstStyle/>
                    <a:p>
                      <a:pPr algn="r">
                        <a:lnSpc>
                          <a:spcPct val="100000"/>
                        </a:lnSpc>
                        <a:spcAft>
                          <a:spcPts val="0"/>
                        </a:spcAft>
                      </a:pPr>
                      <a:r>
                        <a:rPr lang="fr-BE" sz="850" dirty="0">
                          <a:effectLst/>
                          <a:latin typeface="Calibri" panose="020F0502020204030204" pitchFamily="34" charset="0"/>
                          <a:ea typeface="Times New Roman" panose="02020603050405020304" pitchFamily="18" charset="0"/>
                          <a:cs typeface="Times New Roman" panose="02020603050405020304" pitchFamily="18" charset="0"/>
                        </a:rPr>
                        <a:t>La transition vers une économie bas carbone sera accompagnée d’une réorganisation de notre économie, dans laquelle </a:t>
                      </a:r>
                      <a:r>
                        <a:rPr lang="fr-BE" sz="1000" b="1" dirty="0">
                          <a:effectLst/>
                          <a:latin typeface="Calibri" panose="020F0502020204030204" pitchFamily="34" charset="0"/>
                          <a:ea typeface="Times New Roman" panose="02020603050405020304" pitchFamily="18" charset="0"/>
                          <a:cs typeface="Times New Roman" panose="02020603050405020304" pitchFamily="18" charset="0"/>
                        </a:rPr>
                        <a:t>certains secteurs pourront disparaître </a:t>
                      </a:r>
                      <a:r>
                        <a:rPr lang="fr-BE" sz="1000" b="1" dirty="0" smtClean="0">
                          <a:effectLst/>
                          <a:latin typeface="Calibri" panose="020F0502020204030204" pitchFamily="34" charset="0"/>
                          <a:ea typeface="Times New Roman" panose="02020603050405020304" pitchFamily="18" charset="0"/>
                          <a:cs typeface="Times New Roman" panose="02020603050405020304" pitchFamily="18" charset="0"/>
                        </a:rPr>
                        <a:t/>
                      </a:r>
                      <a:br>
                        <a:rPr lang="fr-BE" sz="1000" b="1" dirty="0" smtClean="0">
                          <a:effectLst/>
                          <a:latin typeface="Calibri" panose="020F0502020204030204" pitchFamily="34" charset="0"/>
                          <a:ea typeface="Times New Roman" panose="02020603050405020304" pitchFamily="18" charset="0"/>
                          <a:cs typeface="Times New Roman" panose="02020603050405020304" pitchFamily="18" charset="0"/>
                        </a:rPr>
                      </a:br>
                      <a:r>
                        <a:rPr lang="fr-BE" sz="1000" b="1" dirty="0" smtClean="0">
                          <a:effectLst/>
                          <a:latin typeface="Calibri" panose="020F0502020204030204" pitchFamily="34" charset="0"/>
                          <a:ea typeface="Times New Roman" panose="02020603050405020304" pitchFamily="18" charset="0"/>
                          <a:cs typeface="Times New Roman" panose="02020603050405020304" pitchFamily="18" charset="0"/>
                        </a:rPr>
                        <a:t>et </a:t>
                      </a:r>
                      <a:r>
                        <a:rPr lang="fr-BE" sz="1000" b="1" dirty="0">
                          <a:effectLst/>
                          <a:latin typeface="Calibri" panose="020F0502020204030204" pitchFamily="34" charset="0"/>
                          <a:ea typeface="Times New Roman" panose="02020603050405020304" pitchFamily="18" charset="0"/>
                          <a:cs typeface="Times New Roman" panose="02020603050405020304" pitchFamily="18" charset="0"/>
                        </a:rPr>
                        <a:t>d’autres gagner </a:t>
                      </a:r>
                      <a:r>
                        <a:rPr lang="fr-BE" sz="1000" b="1" dirty="0" smtClean="0">
                          <a:effectLst/>
                          <a:latin typeface="Calibri" panose="020F0502020204030204" pitchFamily="34" charset="0"/>
                          <a:ea typeface="Times New Roman" panose="02020603050405020304" pitchFamily="18" charset="0"/>
                          <a:cs typeface="Times New Roman" panose="02020603050405020304" pitchFamily="18" charset="0"/>
                        </a:rPr>
                        <a:t>en</a:t>
                      </a:r>
                      <a:r>
                        <a:rPr lang="fr-BE" sz="1000" b="1"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fr-BE" sz="1000" b="1" dirty="0" smtClean="0">
                          <a:effectLst/>
                          <a:latin typeface="Calibri" panose="020F0502020204030204" pitchFamily="34" charset="0"/>
                          <a:ea typeface="Times New Roman" panose="02020603050405020304" pitchFamily="18" charset="0"/>
                          <a:cs typeface="Times New Roman" panose="02020603050405020304" pitchFamily="18" charset="0"/>
                        </a:rPr>
                        <a:t>importance.</a:t>
                      </a:r>
                      <a:endParaRPr lang="en-GB" sz="8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Aft>
                          <a:spcPts val="0"/>
                        </a:spcAft>
                      </a:pPr>
                      <a:r>
                        <a:rPr lang="nl-BE" sz="10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r>
              <a:tr h="376053">
                <a:tc>
                  <a:txBody>
                    <a:bodyPr/>
                    <a:lstStyle/>
                    <a:p>
                      <a:pPr algn="r">
                        <a:lnSpc>
                          <a:spcPct val="115000"/>
                        </a:lnSpc>
                        <a:spcAft>
                          <a:spcPts val="0"/>
                        </a:spcAft>
                      </a:pPr>
                      <a:r>
                        <a:rPr lang="fr-BE" sz="900" dirty="0">
                          <a:effectLst/>
                          <a:latin typeface="Calibri" panose="020F0502020204030204" pitchFamily="34" charset="0"/>
                          <a:ea typeface="Times New Roman" panose="02020603050405020304" pitchFamily="18" charset="0"/>
                          <a:cs typeface="Arial" panose="020B0604020202020204" pitchFamily="34" charset="0"/>
                        </a:rPr>
                        <a:t>Les mesures permettant de réduire de manière significative les émissions de gaz à effet de serre auront un </a:t>
                      </a:r>
                      <a:r>
                        <a:rPr lang="fr-BE" sz="1050" b="1" dirty="0">
                          <a:effectLst/>
                          <a:latin typeface="Calibri" panose="020F0502020204030204" pitchFamily="34" charset="0"/>
                          <a:ea typeface="Times New Roman" panose="02020603050405020304" pitchFamily="18" charset="0"/>
                          <a:cs typeface="Arial" panose="020B0604020202020204" pitchFamily="34" charset="0"/>
                        </a:rPr>
                        <a:t>effet bénéfique sur l’emploi </a:t>
                      </a:r>
                      <a:r>
                        <a:rPr lang="fr-BE" sz="900" dirty="0">
                          <a:effectLst/>
                          <a:latin typeface="Calibri" panose="020F0502020204030204" pitchFamily="34" charset="0"/>
                          <a:ea typeface="Times New Roman" panose="02020603050405020304" pitchFamily="18" charset="0"/>
                          <a:cs typeface="Arial" panose="020B0604020202020204" pitchFamily="34" charset="0"/>
                        </a:rPr>
                        <a:t>en Belgique.</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Aft>
                          <a:spcPts val="0"/>
                        </a:spcAft>
                      </a:pPr>
                      <a:r>
                        <a:rPr lang="nl-BE" sz="10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r>
              <a:tr h="376053">
                <a:tc>
                  <a:txBody>
                    <a:bodyPr/>
                    <a:lstStyle/>
                    <a:p>
                      <a:pPr algn="r">
                        <a:lnSpc>
                          <a:spcPct val="115000"/>
                        </a:lnSpc>
                        <a:spcAft>
                          <a:spcPts val="0"/>
                        </a:spcAft>
                      </a:pP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mesures permettant de réduire de manière significative les émissions de gaz à effet de serre </a:t>
                      </a:r>
                      <a:r>
                        <a:rPr lang="fr-BE"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nuiront à l’économie </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belge.</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Aft>
                          <a:spcPts val="0"/>
                        </a:spcAft>
                      </a:pPr>
                      <a:r>
                        <a:rPr lang="nl-BE" sz="10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r>
              <a:tr h="376053">
                <a:tc>
                  <a:txBody>
                    <a:bodyPr/>
                    <a:lstStyle/>
                    <a:p>
                      <a:pPr algn="r">
                        <a:lnSpc>
                          <a:spcPct val="115000"/>
                        </a:lnSpc>
                        <a:spcAft>
                          <a:spcPts val="0"/>
                        </a:spcAft>
                      </a:pP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BE" sz="105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l’énergie nucléaire </a:t>
                      </a:r>
                      <a:r>
                        <a:rPr lang="fr-BE"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doit </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être beaucoup plus exploitée qu’elle ne l’est actuellement.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Aft>
                          <a:spcPts val="0"/>
                        </a:spcAft>
                      </a:pPr>
                      <a:r>
                        <a:rPr lang="nl-BE" sz="10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Aft>
                          <a:spcPts val="0"/>
                        </a:spcAft>
                      </a:pPr>
                      <a:r>
                        <a:rPr lang="nl-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r>
              <a:tr h="376053">
                <a:tc>
                  <a:txBody>
                    <a:bodyPr/>
                    <a:lstStyle/>
                    <a:p>
                      <a:pPr algn="r">
                        <a:lnSpc>
                          <a:spcPct val="115000"/>
                        </a:lnSpc>
                        <a:spcAft>
                          <a:spcPts val="0"/>
                        </a:spcAft>
                      </a:pP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la production d’énergie doit se baser sur le </a:t>
                      </a:r>
                      <a:r>
                        <a:rPr lang="fr-BE"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charbon </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tout en </a:t>
                      </a:r>
                      <a:r>
                        <a:rPr lang="fr-BE"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fr-BE"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fr-BE"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captant </a:t>
                      </a:r>
                      <a:r>
                        <a:rPr lang="fr-B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 en stockant le CO2.</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Aft>
                          <a:spcPts val="0"/>
                        </a:spcAft>
                      </a:pPr>
                      <a:r>
                        <a:rPr lang="fr-BE" sz="10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c>
                  <a:txBody>
                    <a:bodyPr/>
                    <a:lstStyle/>
                    <a:p>
                      <a:pPr algn="ctr">
                        <a:lnSpc>
                          <a:spcPct val="115000"/>
                        </a:lnSpc>
                        <a:spcAft>
                          <a:spcPts val="0"/>
                        </a:spcAft>
                      </a:pPr>
                      <a:r>
                        <a:rPr lang="fr-BE"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29" marR="41329" marT="0" marB="0" anchor="ctr">
                    <a:lnL>
                      <a:noFill/>
                    </a:lnL>
                    <a:lnR>
                      <a:noFill/>
                    </a:lnR>
                    <a:lnT>
                      <a:noFill/>
                    </a:lnT>
                    <a:lnB>
                      <a:noFill/>
                    </a:lnB>
                  </a:tcPr>
                </a:tc>
              </a:tr>
            </a:tbl>
          </a:graphicData>
        </a:graphic>
      </p:graphicFrame>
      <p:graphicFrame>
        <p:nvGraphicFramePr>
          <p:cNvPr id="27" name="Grafiek 10"/>
          <p:cNvGraphicFramePr/>
          <p:nvPr>
            <p:extLst/>
          </p:nvPr>
        </p:nvGraphicFramePr>
        <p:xfrm>
          <a:off x="3399940" y="5865277"/>
          <a:ext cx="5534025" cy="400050"/>
        </p:xfrm>
        <a:graphic>
          <a:graphicData uri="http://schemas.openxmlformats.org/drawingml/2006/chart">
            <c:chart xmlns:c="http://schemas.openxmlformats.org/drawingml/2006/chart" xmlns:r="http://schemas.openxmlformats.org/officeDocument/2006/relationships" r:id="rId5"/>
          </a:graphicData>
        </a:graphic>
      </p:graphicFrame>
      <p:grpSp>
        <p:nvGrpSpPr>
          <p:cNvPr id="36" name="delta 50%"/>
          <p:cNvGrpSpPr/>
          <p:nvPr/>
        </p:nvGrpSpPr>
        <p:grpSpPr>
          <a:xfrm>
            <a:off x="4364612" y="3150681"/>
            <a:ext cx="564028" cy="383406"/>
            <a:chOff x="3474244" y="3519094"/>
            <a:chExt cx="564028" cy="383406"/>
          </a:xfrm>
        </p:grpSpPr>
        <p:sp>
          <p:nvSpPr>
            <p:cNvPr id="37" name="Up Arrow 36"/>
            <p:cNvSpPr/>
            <p:nvPr/>
          </p:nvSpPr>
          <p:spPr>
            <a:xfrm flipH="1">
              <a:off x="3875943" y="3519094"/>
              <a:ext cx="108189" cy="185631"/>
            </a:xfrm>
            <a:prstGeom prst="upArrow">
              <a:avLst>
                <a:gd name="adj1" fmla="val 100000"/>
                <a:gd name="adj2" fmla="val 29649"/>
              </a:avLst>
            </a:prstGeom>
            <a:solidFill>
              <a:srgbClr val="00FF00"/>
            </a:solidFill>
            <a:ln w="12700">
              <a:solidFill>
                <a:srgbClr val="00FF00"/>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r"/>
              <a:endParaRPr lang="en-GB" sz="1600" dirty="0">
                <a:solidFill>
                  <a:srgbClr val="22B14C"/>
                </a:solidFill>
                <a:latin typeface="Segoe UI Semilight" panose="020B0402040204020203" pitchFamily="34" charset="0"/>
                <a:cs typeface="Segoe UI Semilight" panose="020B0402040204020203" pitchFamily="34" charset="0"/>
              </a:endParaRPr>
            </a:p>
          </p:txBody>
        </p:sp>
        <p:sp>
          <p:nvSpPr>
            <p:cNvPr id="38" name="Up Arrow 37"/>
            <p:cNvSpPr/>
            <p:nvPr/>
          </p:nvSpPr>
          <p:spPr>
            <a:xfrm flipH="1" flipV="1">
              <a:off x="3501487" y="3716869"/>
              <a:ext cx="108189" cy="185631"/>
            </a:xfrm>
            <a:prstGeom prst="upArrow">
              <a:avLst>
                <a:gd name="adj1" fmla="val 100000"/>
                <a:gd name="adj2" fmla="val 29649"/>
              </a:avLst>
            </a:prstGeom>
            <a:solidFill>
              <a:srgbClr val="FF0000"/>
            </a:solidFill>
            <a:ln w="12700">
              <a:solidFill>
                <a:srgbClr val="FF0000"/>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r"/>
              <a:endParaRPr lang="en-GB" sz="1600" dirty="0">
                <a:solidFill>
                  <a:srgbClr val="22B14C"/>
                </a:solidFill>
                <a:latin typeface="Segoe UI Semilight" panose="020B0402040204020203" pitchFamily="34" charset="0"/>
                <a:cs typeface="Segoe UI Semilight" panose="020B0402040204020203" pitchFamily="34" charset="0"/>
              </a:endParaRPr>
            </a:p>
          </p:txBody>
        </p:sp>
        <p:cxnSp>
          <p:nvCxnSpPr>
            <p:cNvPr id="39" name="Straight Connector 38"/>
            <p:cNvCxnSpPr/>
            <p:nvPr/>
          </p:nvCxnSpPr>
          <p:spPr>
            <a:xfrm>
              <a:off x="3474244" y="3707345"/>
              <a:ext cx="161652" cy="0"/>
            </a:xfrm>
            <a:prstGeom prst="line">
              <a:avLst/>
            </a:prstGeom>
            <a:ln>
              <a:solidFill>
                <a:schemeClr val="bg1">
                  <a:lumMod val="85000"/>
                </a:schemeClr>
              </a:solidFill>
              <a:prstDash val="sysDot"/>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V="1">
              <a:off x="3788788" y="3714251"/>
              <a:ext cx="249484" cy="2618"/>
            </a:xfrm>
            <a:prstGeom prst="line">
              <a:avLst/>
            </a:prstGeom>
            <a:ln>
              <a:solidFill>
                <a:schemeClr val="bg1">
                  <a:lumMod val="85000"/>
                </a:schemeClr>
              </a:solidFill>
              <a:prstDash val="sysDot"/>
            </a:ln>
          </p:spPr>
          <p:style>
            <a:lnRef idx="1">
              <a:schemeClr val="dk1"/>
            </a:lnRef>
            <a:fillRef idx="0">
              <a:schemeClr val="dk1"/>
            </a:fillRef>
            <a:effectRef idx="0">
              <a:schemeClr val="dk1"/>
            </a:effectRef>
            <a:fontRef idx="minor">
              <a:schemeClr val="tx1"/>
            </a:fontRef>
          </p:style>
        </p:cxnSp>
      </p:grpSp>
      <p:grpSp>
        <p:nvGrpSpPr>
          <p:cNvPr id="54" name="delta sectoren 2017" hidden="1"/>
          <p:cNvGrpSpPr/>
          <p:nvPr/>
        </p:nvGrpSpPr>
        <p:grpSpPr>
          <a:xfrm>
            <a:off x="4836071" y="3602421"/>
            <a:ext cx="3668156" cy="363736"/>
            <a:chOff x="4854579" y="1965095"/>
            <a:chExt cx="3668156" cy="363736"/>
          </a:xfrm>
        </p:grpSpPr>
        <p:sp>
          <p:nvSpPr>
            <p:cNvPr id="55" name="Oval 54"/>
            <p:cNvSpPr/>
            <p:nvPr/>
          </p:nvSpPr>
          <p:spPr>
            <a:xfrm>
              <a:off x="4854579" y="2040831"/>
              <a:ext cx="288001"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8" name="Oval 57"/>
            <p:cNvSpPr/>
            <p:nvPr/>
          </p:nvSpPr>
          <p:spPr>
            <a:xfrm>
              <a:off x="8234735" y="1965095"/>
              <a:ext cx="288000"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61" name="delta sectoren 2013" hidden="1"/>
          <p:cNvGrpSpPr/>
          <p:nvPr/>
        </p:nvGrpSpPr>
        <p:grpSpPr>
          <a:xfrm>
            <a:off x="4436071" y="3611605"/>
            <a:ext cx="4450927" cy="355635"/>
            <a:chOff x="5028668" y="1976863"/>
            <a:chExt cx="4450927" cy="355635"/>
          </a:xfrm>
        </p:grpSpPr>
        <p:sp>
          <p:nvSpPr>
            <p:cNvPr id="62" name="Oval 61"/>
            <p:cNvSpPr/>
            <p:nvPr/>
          </p:nvSpPr>
          <p:spPr>
            <a:xfrm>
              <a:off x="5028668" y="2044498"/>
              <a:ext cx="288001"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63" name="Oval 62"/>
            <p:cNvSpPr/>
            <p:nvPr/>
          </p:nvSpPr>
          <p:spPr>
            <a:xfrm>
              <a:off x="9191595" y="1976863"/>
              <a:ext cx="288000"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67" name="delta werk 2017"/>
          <p:cNvGrpSpPr/>
          <p:nvPr/>
        </p:nvGrpSpPr>
        <p:grpSpPr>
          <a:xfrm>
            <a:off x="4848771" y="4022955"/>
            <a:ext cx="3668156" cy="363736"/>
            <a:chOff x="4854579" y="1965095"/>
            <a:chExt cx="3668156" cy="363736"/>
          </a:xfrm>
        </p:grpSpPr>
        <p:sp>
          <p:nvSpPr>
            <p:cNvPr id="68" name="Oval 67"/>
            <p:cNvSpPr/>
            <p:nvPr/>
          </p:nvSpPr>
          <p:spPr>
            <a:xfrm>
              <a:off x="4854579" y="2040831"/>
              <a:ext cx="288001"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69" name="Oval 68"/>
            <p:cNvSpPr/>
            <p:nvPr/>
          </p:nvSpPr>
          <p:spPr>
            <a:xfrm>
              <a:off x="8234735" y="1965095"/>
              <a:ext cx="288000"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70" name="delta werk 2013"/>
          <p:cNvGrpSpPr/>
          <p:nvPr/>
        </p:nvGrpSpPr>
        <p:grpSpPr>
          <a:xfrm>
            <a:off x="4448771" y="4032139"/>
            <a:ext cx="4450927" cy="355635"/>
            <a:chOff x="5028668" y="1976863"/>
            <a:chExt cx="4450927" cy="355635"/>
          </a:xfrm>
        </p:grpSpPr>
        <p:sp>
          <p:nvSpPr>
            <p:cNvPr id="71" name="Oval 70"/>
            <p:cNvSpPr/>
            <p:nvPr/>
          </p:nvSpPr>
          <p:spPr>
            <a:xfrm>
              <a:off x="5028668" y="2044498"/>
              <a:ext cx="288001"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72" name="Oval 71"/>
            <p:cNvSpPr/>
            <p:nvPr/>
          </p:nvSpPr>
          <p:spPr>
            <a:xfrm>
              <a:off x="9191595" y="1976863"/>
              <a:ext cx="288000"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73" name="delta economie 2017"/>
          <p:cNvGrpSpPr/>
          <p:nvPr/>
        </p:nvGrpSpPr>
        <p:grpSpPr>
          <a:xfrm>
            <a:off x="4848771" y="4416369"/>
            <a:ext cx="3668156" cy="363736"/>
            <a:chOff x="4854579" y="1965095"/>
            <a:chExt cx="3668156" cy="363736"/>
          </a:xfrm>
        </p:grpSpPr>
        <p:sp>
          <p:nvSpPr>
            <p:cNvPr id="74" name="Oval 73"/>
            <p:cNvSpPr/>
            <p:nvPr/>
          </p:nvSpPr>
          <p:spPr>
            <a:xfrm>
              <a:off x="4854579" y="2040831"/>
              <a:ext cx="288001"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75" name="Oval 74"/>
            <p:cNvSpPr/>
            <p:nvPr/>
          </p:nvSpPr>
          <p:spPr>
            <a:xfrm>
              <a:off x="8234735" y="1965095"/>
              <a:ext cx="288000" cy="2880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grpSp>
        <p:nvGrpSpPr>
          <p:cNvPr id="76" name="delta economie 2013"/>
          <p:cNvGrpSpPr/>
          <p:nvPr/>
        </p:nvGrpSpPr>
        <p:grpSpPr>
          <a:xfrm>
            <a:off x="4448771" y="4425553"/>
            <a:ext cx="4450927" cy="355635"/>
            <a:chOff x="5028668" y="1976863"/>
            <a:chExt cx="4450927" cy="355635"/>
          </a:xfrm>
        </p:grpSpPr>
        <p:sp>
          <p:nvSpPr>
            <p:cNvPr id="77" name="Oval 76"/>
            <p:cNvSpPr/>
            <p:nvPr/>
          </p:nvSpPr>
          <p:spPr>
            <a:xfrm>
              <a:off x="5028668" y="2044498"/>
              <a:ext cx="288001"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78" name="Oval 77"/>
            <p:cNvSpPr/>
            <p:nvPr/>
          </p:nvSpPr>
          <p:spPr>
            <a:xfrm>
              <a:off x="9191595" y="1976863"/>
              <a:ext cx="288000"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sp>
        <p:nvSpPr>
          <p:cNvPr id="80" name="Callout energy mix"/>
          <p:cNvSpPr/>
          <p:nvPr/>
        </p:nvSpPr>
        <p:spPr>
          <a:xfrm>
            <a:off x="4928640" y="1516861"/>
            <a:ext cx="1656000" cy="430887"/>
          </a:xfrm>
          <a:prstGeom prst="wedgeRectCallout">
            <a:avLst>
              <a:gd name="adj1" fmla="val -40171"/>
              <a:gd name="adj2" fmla="val 82841"/>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l-BE" sz="1000" dirty="0" smtClean="0"/>
              <a:t>Stijging </a:t>
            </a:r>
            <a:r>
              <a:rPr lang="nl-BE" sz="1000" dirty="0"/>
              <a:t>met </a:t>
            </a:r>
            <a:r>
              <a:rPr lang="nl-BE" sz="1200" b="1" dirty="0" smtClean="0"/>
              <a:t>3 %</a:t>
            </a:r>
          </a:p>
          <a:p>
            <a:pPr algn="ctr"/>
            <a:r>
              <a:rPr lang="nl-BE" sz="1000" dirty="0" smtClean="0"/>
              <a:t>( 5,1 % in relatieve termen) </a:t>
            </a:r>
          </a:p>
        </p:txBody>
      </p:sp>
      <p:sp>
        <p:nvSpPr>
          <p:cNvPr id="28" name="werk-economie"/>
          <p:cNvSpPr/>
          <p:nvPr/>
        </p:nvSpPr>
        <p:spPr>
          <a:xfrm>
            <a:off x="535" y="1929197"/>
            <a:ext cx="9481383" cy="3628402"/>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35792 w 8343900"/>
              <a:gd name="connsiteY2" fmla="*/ 771350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84962 w 8343900"/>
              <a:gd name="connsiteY3" fmla="*/ 167628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50195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1298300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131603 w 8475503"/>
              <a:gd name="connsiteY8" fmla="*/ 3661897 h 3693315"/>
              <a:gd name="connsiteX9" fmla="*/ 0 w 8475503"/>
              <a:gd name="connsiteY9" fmla="*/ 0 h 3693315"/>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221446 w 8475503"/>
              <a:gd name="connsiteY0" fmla="*/ 143254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45554 w 8475503"/>
              <a:gd name="connsiteY1" fmla="*/ 2225196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62063 w 8475503"/>
              <a:gd name="connsiteY0" fmla="*/ 1778078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62063 w 8475503"/>
              <a:gd name="connsiteY4" fmla="*/ 1778078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8051 w 8471491"/>
              <a:gd name="connsiteY0" fmla="*/ 1753939 h 3669176"/>
              <a:gd name="connsiteX1" fmla="*/ 54561 w 8471491"/>
              <a:gd name="connsiteY1" fmla="*/ 2291727 h 3669176"/>
              <a:gd name="connsiteX2" fmla="*/ 8160507 w 8471491"/>
              <a:gd name="connsiteY2" fmla="*/ 2304420 h 3669176"/>
              <a:gd name="connsiteX3" fmla="*/ 8199395 w 8471491"/>
              <a:gd name="connsiteY3" fmla="*/ 1759584 h 3669176"/>
              <a:gd name="connsiteX4" fmla="*/ 58051 w 8471491"/>
              <a:gd name="connsiteY4" fmla="*/ 1753939 h 3669176"/>
              <a:gd name="connsiteX5" fmla="*/ 9007 w 8471491"/>
              <a:gd name="connsiteY5" fmla="*/ 0 h 3669176"/>
              <a:gd name="connsiteX6" fmla="*/ 8471491 w 8471491"/>
              <a:gd name="connsiteY6" fmla="*/ 6078 h 3669176"/>
              <a:gd name="connsiteX7" fmla="*/ 8459123 w 8471491"/>
              <a:gd name="connsiteY7" fmla="*/ 3669176 h 3669176"/>
              <a:gd name="connsiteX8" fmla="*/ 114 w 8471491"/>
              <a:gd name="connsiteY8" fmla="*/ 3660093 h 3669176"/>
              <a:gd name="connsiteX9" fmla="*/ 9007 w 8471491"/>
              <a:gd name="connsiteY9" fmla="*/ 0 h 3669176"/>
              <a:gd name="connsiteX0" fmla="*/ 58051 w 8484510"/>
              <a:gd name="connsiteY0" fmla="*/ 1753939 h 3669176"/>
              <a:gd name="connsiteX1" fmla="*/ 54561 w 8484510"/>
              <a:gd name="connsiteY1" fmla="*/ 2291727 h 3669176"/>
              <a:gd name="connsiteX2" fmla="*/ 8160507 w 8484510"/>
              <a:gd name="connsiteY2" fmla="*/ 2304420 h 3669176"/>
              <a:gd name="connsiteX3" fmla="*/ 8199395 w 8484510"/>
              <a:gd name="connsiteY3" fmla="*/ 1759584 h 3669176"/>
              <a:gd name="connsiteX4" fmla="*/ 58051 w 8484510"/>
              <a:gd name="connsiteY4" fmla="*/ 175393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58051 w 8484510"/>
              <a:gd name="connsiteY0" fmla="*/ 1753939 h 3669176"/>
              <a:gd name="connsiteX1" fmla="*/ 93619 w 8484510"/>
              <a:gd name="connsiteY1" fmla="*/ 3488533 h 3669176"/>
              <a:gd name="connsiteX2" fmla="*/ 8160507 w 8484510"/>
              <a:gd name="connsiteY2" fmla="*/ 2304420 h 3669176"/>
              <a:gd name="connsiteX3" fmla="*/ 8199395 w 8484510"/>
              <a:gd name="connsiteY3" fmla="*/ 1759584 h 3669176"/>
              <a:gd name="connsiteX4" fmla="*/ 58051 w 8484510"/>
              <a:gd name="connsiteY4" fmla="*/ 175393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58051 w 8484510"/>
              <a:gd name="connsiteY0" fmla="*/ 1753939 h 3669176"/>
              <a:gd name="connsiteX1" fmla="*/ 93619 w 8484510"/>
              <a:gd name="connsiteY1" fmla="*/ 3488533 h 3669176"/>
              <a:gd name="connsiteX2" fmla="*/ 8147488 w 8484510"/>
              <a:gd name="connsiteY2" fmla="*/ 3396013 h 3669176"/>
              <a:gd name="connsiteX3" fmla="*/ 8199395 w 8484510"/>
              <a:gd name="connsiteY3" fmla="*/ 1759584 h 3669176"/>
              <a:gd name="connsiteX4" fmla="*/ 58051 w 8484510"/>
              <a:gd name="connsiteY4" fmla="*/ 175393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58051 w 8484510"/>
              <a:gd name="connsiteY0" fmla="*/ 1753939 h 3669176"/>
              <a:gd name="connsiteX1" fmla="*/ 80600 w 8484510"/>
              <a:gd name="connsiteY1" fmla="*/ 3435927 h 3669176"/>
              <a:gd name="connsiteX2" fmla="*/ 8147488 w 8484510"/>
              <a:gd name="connsiteY2" fmla="*/ 3396013 h 3669176"/>
              <a:gd name="connsiteX3" fmla="*/ 8199395 w 8484510"/>
              <a:gd name="connsiteY3" fmla="*/ 1759584 h 3669176"/>
              <a:gd name="connsiteX4" fmla="*/ 58051 w 8484510"/>
              <a:gd name="connsiteY4" fmla="*/ 175393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3042807 h 3669176"/>
              <a:gd name="connsiteX1" fmla="*/ 80600 w 8484510"/>
              <a:gd name="connsiteY1" fmla="*/ 3435927 h 3669176"/>
              <a:gd name="connsiteX2" fmla="*/ 8147488 w 8484510"/>
              <a:gd name="connsiteY2" fmla="*/ 3396013 h 3669176"/>
              <a:gd name="connsiteX3" fmla="*/ 8199395 w 8484510"/>
              <a:gd name="connsiteY3" fmla="*/ 1759584 h 3669176"/>
              <a:gd name="connsiteX4" fmla="*/ 84089 w 8484510"/>
              <a:gd name="connsiteY4" fmla="*/ 3042807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3042807 h 3669176"/>
              <a:gd name="connsiteX1" fmla="*/ 80600 w 8484510"/>
              <a:gd name="connsiteY1" fmla="*/ 3435927 h 3669176"/>
              <a:gd name="connsiteX2" fmla="*/ 8147488 w 8484510"/>
              <a:gd name="connsiteY2" fmla="*/ 3396013 h 3669176"/>
              <a:gd name="connsiteX3" fmla="*/ 8134299 w 8484510"/>
              <a:gd name="connsiteY3" fmla="*/ 2995845 h 3669176"/>
              <a:gd name="connsiteX4" fmla="*/ 84089 w 8484510"/>
              <a:gd name="connsiteY4" fmla="*/ 3042807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1254175 h 3669176"/>
              <a:gd name="connsiteX1" fmla="*/ 80600 w 8484510"/>
              <a:gd name="connsiteY1" fmla="*/ 3435927 h 3669176"/>
              <a:gd name="connsiteX2" fmla="*/ 8147488 w 8484510"/>
              <a:gd name="connsiteY2" fmla="*/ 3396013 h 3669176"/>
              <a:gd name="connsiteX3" fmla="*/ 8134299 w 8484510"/>
              <a:gd name="connsiteY3" fmla="*/ 2995845 h 3669176"/>
              <a:gd name="connsiteX4" fmla="*/ 84089 w 8484510"/>
              <a:gd name="connsiteY4" fmla="*/ 1254175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1254175 h 3669176"/>
              <a:gd name="connsiteX1" fmla="*/ 80600 w 8484510"/>
              <a:gd name="connsiteY1" fmla="*/ 3435927 h 3669176"/>
              <a:gd name="connsiteX2" fmla="*/ 8147488 w 8484510"/>
              <a:gd name="connsiteY2" fmla="*/ 3396013 h 3669176"/>
              <a:gd name="connsiteX3" fmla="*/ 8108261 w 8484510"/>
              <a:gd name="connsiteY3" fmla="*/ 1430791 h 3669176"/>
              <a:gd name="connsiteX4" fmla="*/ 84089 w 8484510"/>
              <a:gd name="connsiteY4" fmla="*/ 1254175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137 w 8504712"/>
              <a:gd name="connsiteY0" fmla="*/ 1477755 h 3669176"/>
              <a:gd name="connsiteX1" fmla="*/ 100802 w 8504712"/>
              <a:gd name="connsiteY1" fmla="*/ 3435927 h 3669176"/>
              <a:gd name="connsiteX2" fmla="*/ 8167690 w 8504712"/>
              <a:gd name="connsiteY2" fmla="*/ 3396013 h 3669176"/>
              <a:gd name="connsiteX3" fmla="*/ 8128463 w 8504712"/>
              <a:gd name="connsiteY3" fmla="*/ 1430791 h 3669176"/>
              <a:gd name="connsiteX4" fmla="*/ 137 w 8504712"/>
              <a:gd name="connsiteY4" fmla="*/ 1477755 h 3669176"/>
              <a:gd name="connsiteX5" fmla="*/ 29209 w 8504712"/>
              <a:gd name="connsiteY5" fmla="*/ 0 h 3669176"/>
              <a:gd name="connsiteX6" fmla="*/ 8504712 w 8504712"/>
              <a:gd name="connsiteY6" fmla="*/ 42286 h 3669176"/>
              <a:gd name="connsiteX7" fmla="*/ 8479325 w 8504712"/>
              <a:gd name="connsiteY7" fmla="*/ 3669176 h 3669176"/>
              <a:gd name="connsiteX8" fmla="*/ 20316 w 8504712"/>
              <a:gd name="connsiteY8" fmla="*/ 3660093 h 3669176"/>
              <a:gd name="connsiteX9" fmla="*/ 29209 w 8504712"/>
              <a:gd name="connsiteY9" fmla="*/ 0 h 3669176"/>
              <a:gd name="connsiteX0" fmla="*/ 137 w 8504712"/>
              <a:gd name="connsiteY0" fmla="*/ 1477755 h 3669176"/>
              <a:gd name="connsiteX1" fmla="*/ 100802 w 8504712"/>
              <a:gd name="connsiteY1" fmla="*/ 3435927 h 3669176"/>
              <a:gd name="connsiteX2" fmla="*/ 8167690 w 8504712"/>
              <a:gd name="connsiteY2" fmla="*/ 3396013 h 3669176"/>
              <a:gd name="connsiteX3" fmla="*/ 8180540 w 8504712"/>
              <a:gd name="connsiteY3" fmla="*/ 1430791 h 3669176"/>
              <a:gd name="connsiteX4" fmla="*/ 137 w 8504712"/>
              <a:gd name="connsiteY4" fmla="*/ 1477755 h 3669176"/>
              <a:gd name="connsiteX5" fmla="*/ 29209 w 8504712"/>
              <a:gd name="connsiteY5" fmla="*/ 0 h 3669176"/>
              <a:gd name="connsiteX6" fmla="*/ 8504712 w 8504712"/>
              <a:gd name="connsiteY6" fmla="*/ 42286 h 3669176"/>
              <a:gd name="connsiteX7" fmla="*/ 8479325 w 8504712"/>
              <a:gd name="connsiteY7" fmla="*/ 3669176 h 3669176"/>
              <a:gd name="connsiteX8" fmla="*/ 20316 w 8504712"/>
              <a:gd name="connsiteY8" fmla="*/ 3660093 h 3669176"/>
              <a:gd name="connsiteX9" fmla="*/ 29209 w 8504712"/>
              <a:gd name="connsiteY9" fmla="*/ 0 h 3669176"/>
              <a:gd name="connsiteX0" fmla="*/ 155 w 8504730"/>
              <a:gd name="connsiteY0" fmla="*/ 1477755 h 3669176"/>
              <a:gd name="connsiteX1" fmla="*/ 87800 w 8504730"/>
              <a:gd name="connsiteY1" fmla="*/ 2620522 h 3669176"/>
              <a:gd name="connsiteX2" fmla="*/ 8167708 w 8504730"/>
              <a:gd name="connsiteY2" fmla="*/ 3396013 h 3669176"/>
              <a:gd name="connsiteX3" fmla="*/ 8180558 w 8504730"/>
              <a:gd name="connsiteY3" fmla="*/ 1430791 h 3669176"/>
              <a:gd name="connsiteX4" fmla="*/ 155 w 8504730"/>
              <a:gd name="connsiteY4" fmla="*/ 1477755 h 3669176"/>
              <a:gd name="connsiteX5" fmla="*/ 29227 w 8504730"/>
              <a:gd name="connsiteY5" fmla="*/ 0 h 3669176"/>
              <a:gd name="connsiteX6" fmla="*/ 8504730 w 8504730"/>
              <a:gd name="connsiteY6" fmla="*/ 42286 h 3669176"/>
              <a:gd name="connsiteX7" fmla="*/ 8479343 w 8504730"/>
              <a:gd name="connsiteY7" fmla="*/ 3669176 h 3669176"/>
              <a:gd name="connsiteX8" fmla="*/ 20334 w 8504730"/>
              <a:gd name="connsiteY8" fmla="*/ 3660093 h 3669176"/>
              <a:gd name="connsiteX9" fmla="*/ 29227 w 8504730"/>
              <a:gd name="connsiteY9" fmla="*/ 0 h 3669176"/>
              <a:gd name="connsiteX0" fmla="*/ 155 w 8504730"/>
              <a:gd name="connsiteY0" fmla="*/ 1477755 h 3669176"/>
              <a:gd name="connsiteX1" fmla="*/ 87800 w 8504730"/>
              <a:gd name="connsiteY1" fmla="*/ 2620522 h 3669176"/>
              <a:gd name="connsiteX2" fmla="*/ 8206766 w 8504730"/>
              <a:gd name="connsiteY2" fmla="*/ 2580607 h 3669176"/>
              <a:gd name="connsiteX3" fmla="*/ 8180558 w 8504730"/>
              <a:gd name="connsiteY3" fmla="*/ 1430791 h 3669176"/>
              <a:gd name="connsiteX4" fmla="*/ 155 w 8504730"/>
              <a:gd name="connsiteY4" fmla="*/ 1477755 h 3669176"/>
              <a:gd name="connsiteX5" fmla="*/ 29227 w 8504730"/>
              <a:gd name="connsiteY5" fmla="*/ 0 h 3669176"/>
              <a:gd name="connsiteX6" fmla="*/ 8504730 w 8504730"/>
              <a:gd name="connsiteY6" fmla="*/ 42286 h 3669176"/>
              <a:gd name="connsiteX7" fmla="*/ 8479343 w 8504730"/>
              <a:gd name="connsiteY7" fmla="*/ 3669176 h 3669176"/>
              <a:gd name="connsiteX8" fmla="*/ 20334 w 8504730"/>
              <a:gd name="connsiteY8" fmla="*/ 3660093 h 3669176"/>
              <a:gd name="connsiteX9" fmla="*/ 29227 w 8504730"/>
              <a:gd name="connsiteY9" fmla="*/ 0 h 3669176"/>
              <a:gd name="connsiteX0" fmla="*/ 155 w 8504730"/>
              <a:gd name="connsiteY0" fmla="*/ 1477755 h 3660093"/>
              <a:gd name="connsiteX1" fmla="*/ 87800 w 8504730"/>
              <a:gd name="connsiteY1" fmla="*/ 2620522 h 3660093"/>
              <a:gd name="connsiteX2" fmla="*/ 8206766 w 8504730"/>
              <a:gd name="connsiteY2" fmla="*/ 2580607 h 3660093"/>
              <a:gd name="connsiteX3" fmla="*/ 8180558 w 8504730"/>
              <a:gd name="connsiteY3" fmla="*/ 1430791 h 3660093"/>
              <a:gd name="connsiteX4" fmla="*/ 155 w 8504730"/>
              <a:gd name="connsiteY4" fmla="*/ 1477755 h 3660093"/>
              <a:gd name="connsiteX5" fmla="*/ 29227 w 8504730"/>
              <a:gd name="connsiteY5" fmla="*/ 0 h 3660093"/>
              <a:gd name="connsiteX6" fmla="*/ 8504730 w 8504730"/>
              <a:gd name="connsiteY6" fmla="*/ 42286 h 3660093"/>
              <a:gd name="connsiteX7" fmla="*/ 8466324 w 8504730"/>
              <a:gd name="connsiteY7" fmla="*/ 3287776 h 3660093"/>
              <a:gd name="connsiteX8" fmla="*/ 20334 w 8504730"/>
              <a:gd name="connsiteY8" fmla="*/ 3660093 h 3660093"/>
              <a:gd name="connsiteX9" fmla="*/ 29227 w 8504730"/>
              <a:gd name="connsiteY9" fmla="*/ 0 h 3660093"/>
              <a:gd name="connsiteX0" fmla="*/ 155 w 8504730"/>
              <a:gd name="connsiteY0" fmla="*/ 1477755 h 3287776"/>
              <a:gd name="connsiteX1" fmla="*/ 87800 w 8504730"/>
              <a:gd name="connsiteY1" fmla="*/ 2620522 h 3287776"/>
              <a:gd name="connsiteX2" fmla="*/ 8206766 w 8504730"/>
              <a:gd name="connsiteY2" fmla="*/ 2580607 h 3287776"/>
              <a:gd name="connsiteX3" fmla="*/ 8180558 w 8504730"/>
              <a:gd name="connsiteY3" fmla="*/ 1430791 h 3287776"/>
              <a:gd name="connsiteX4" fmla="*/ 155 w 8504730"/>
              <a:gd name="connsiteY4" fmla="*/ 1477755 h 3287776"/>
              <a:gd name="connsiteX5" fmla="*/ 29227 w 8504730"/>
              <a:gd name="connsiteY5" fmla="*/ 0 h 3287776"/>
              <a:gd name="connsiteX6" fmla="*/ 8504730 w 8504730"/>
              <a:gd name="connsiteY6" fmla="*/ 42286 h 3287776"/>
              <a:gd name="connsiteX7" fmla="*/ 8466324 w 8504730"/>
              <a:gd name="connsiteY7" fmla="*/ 3287776 h 3287776"/>
              <a:gd name="connsiteX8" fmla="*/ 33353 w 8504730"/>
              <a:gd name="connsiteY8" fmla="*/ 3278693 h 3287776"/>
              <a:gd name="connsiteX9" fmla="*/ 29227 w 8504730"/>
              <a:gd name="connsiteY9" fmla="*/ 0 h 3287776"/>
              <a:gd name="connsiteX0" fmla="*/ 155 w 8504730"/>
              <a:gd name="connsiteY0" fmla="*/ 1477755 h 3287776"/>
              <a:gd name="connsiteX1" fmla="*/ 87800 w 8504730"/>
              <a:gd name="connsiteY1" fmla="*/ 2620522 h 3287776"/>
              <a:gd name="connsiteX2" fmla="*/ 8206766 w 8504730"/>
              <a:gd name="connsiteY2" fmla="*/ 2608694 h 3287776"/>
              <a:gd name="connsiteX3" fmla="*/ 8180558 w 8504730"/>
              <a:gd name="connsiteY3" fmla="*/ 1430791 h 3287776"/>
              <a:gd name="connsiteX4" fmla="*/ 155 w 8504730"/>
              <a:gd name="connsiteY4" fmla="*/ 1477755 h 3287776"/>
              <a:gd name="connsiteX5" fmla="*/ 29227 w 8504730"/>
              <a:gd name="connsiteY5" fmla="*/ 0 h 3287776"/>
              <a:gd name="connsiteX6" fmla="*/ 8504730 w 8504730"/>
              <a:gd name="connsiteY6" fmla="*/ 42286 h 3287776"/>
              <a:gd name="connsiteX7" fmla="*/ 8466324 w 8504730"/>
              <a:gd name="connsiteY7" fmla="*/ 3287776 h 3287776"/>
              <a:gd name="connsiteX8" fmla="*/ 33353 w 8504730"/>
              <a:gd name="connsiteY8" fmla="*/ 3278693 h 3287776"/>
              <a:gd name="connsiteX9" fmla="*/ 29227 w 8504730"/>
              <a:gd name="connsiteY9" fmla="*/ 0 h 328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04730" h="3287776">
                <a:moveTo>
                  <a:pt x="155" y="1477755"/>
                </a:moveTo>
                <a:cubicBezTo>
                  <a:pt x="-4394" y="2208960"/>
                  <a:pt x="92349" y="1889317"/>
                  <a:pt x="87800" y="2620522"/>
                </a:cubicBezTo>
                <a:lnTo>
                  <a:pt x="8206766" y="2608694"/>
                </a:lnTo>
                <a:cubicBezTo>
                  <a:pt x="8208140" y="2534017"/>
                  <a:pt x="8179184" y="1505468"/>
                  <a:pt x="8180558" y="1430791"/>
                </a:cubicBezTo>
                <a:lnTo>
                  <a:pt x="155" y="1477755"/>
                </a:lnTo>
                <a:close/>
                <a:moveTo>
                  <a:pt x="29227" y="0"/>
                </a:moveTo>
                <a:lnTo>
                  <a:pt x="8504730" y="42286"/>
                </a:lnTo>
                <a:cubicBezTo>
                  <a:pt x="8500607" y="1263319"/>
                  <a:pt x="8470447" y="2066743"/>
                  <a:pt x="8466324" y="3287776"/>
                </a:cubicBezTo>
                <a:lnTo>
                  <a:pt x="33353" y="3278693"/>
                </a:lnTo>
                <a:cubicBezTo>
                  <a:pt x="31978" y="2050616"/>
                  <a:pt x="30602" y="1228077"/>
                  <a:pt x="29227"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2" name="select werk-economie"/>
          <p:cNvSpPr/>
          <p:nvPr/>
        </p:nvSpPr>
        <p:spPr>
          <a:xfrm>
            <a:off x="4374055" y="3989079"/>
            <a:ext cx="883848" cy="89509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governance LT 2050"/>
          <p:cNvSpPr/>
          <p:nvPr/>
        </p:nvSpPr>
        <p:spPr>
          <a:xfrm>
            <a:off x="-5865" y="1929197"/>
            <a:ext cx="9487784" cy="3628402"/>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35792 w 8343900"/>
              <a:gd name="connsiteY2" fmla="*/ 771350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84962 w 8343900"/>
              <a:gd name="connsiteY3" fmla="*/ 167628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50195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1298300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131603 w 8475503"/>
              <a:gd name="connsiteY8" fmla="*/ 3661897 h 3693315"/>
              <a:gd name="connsiteX9" fmla="*/ 0 w 8475503"/>
              <a:gd name="connsiteY9" fmla="*/ 0 h 3693315"/>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221446 w 8475503"/>
              <a:gd name="connsiteY0" fmla="*/ 143254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45554 w 8475503"/>
              <a:gd name="connsiteY1" fmla="*/ 2225196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62063 w 8475503"/>
              <a:gd name="connsiteY0" fmla="*/ 1778078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62063 w 8475503"/>
              <a:gd name="connsiteY4" fmla="*/ 1778078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8051 w 8471491"/>
              <a:gd name="connsiteY0" fmla="*/ 1753939 h 3669176"/>
              <a:gd name="connsiteX1" fmla="*/ 54561 w 8471491"/>
              <a:gd name="connsiteY1" fmla="*/ 2291727 h 3669176"/>
              <a:gd name="connsiteX2" fmla="*/ 8160507 w 8471491"/>
              <a:gd name="connsiteY2" fmla="*/ 2304420 h 3669176"/>
              <a:gd name="connsiteX3" fmla="*/ 8199395 w 8471491"/>
              <a:gd name="connsiteY3" fmla="*/ 1759584 h 3669176"/>
              <a:gd name="connsiteX4" fmla="*/ 58051 w 8471491"/>
              <a:gd name="connsiteY4" fmla="*/ 1753939 h 3669176"/>
              <a:gd name="connsiteX5" fmla="*/ 9007 w 8471491"/>
              <a:gd name="connsiteY5" fmla="*/ 0 h 3669176"/>
              <a:gd name="connsiteX6" fmla="*/ 8471491 w 8471491"/>
              <a:gd name="connsiteY6" fmla="*/ 6078 h 3669176"/>
              <a:gd name="connsiteX7" fmla="*/ 8459123 w 8471491"/>
              <a:gd name="connsiteY7" fmla="*/ 3669176 h 3669176"/>
              <a:gd name="connsiteX8" fmla="*/ 114 w 8471491"/>
              <a:gd name="connsiteY8" fmla="*/ 3660093 h 3669176"/>
              <a:gd name="connsiteX9" fmla="*/ 9007 w 8471491"/>
              <a:gd name="connsiteY9" fmla="*/ 0 h 3669176"/>
              <a:gd name="connsiteX0" fmla="*/ 58051 w 8484510"/>
              <a:gd name="connsiteY0" fmla="*/ 1753939 h 3669176"/>
              <a:gd name="connsiteX1" fmla="*/ 54561 w 8484510"/>
              <a:gd name="connsiteY1" fmla="*/ 2291727 h 3669176"/>
              <a:gd name="connsiteX2" fmla="*/ 8160507 w 8484510"/>
              <a:gd name="connsiteY2" fmla="*/ 2304420 h 3669176"/>
              <a:gd name="connsiteX3" fmla="*/ 8199395 w 8484510"/>
              <a:gd name="connsiteY3" fmla="*/ 1759584 h 3669176"/>
              <a:gd name="connsiteX4" fmla="*/ 58051 w 8484510"/>
              <a:gd name="connsiteY4" fmla="*/ 175393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54561 w 8484510"/>
              <a:gd name="connsiteY1" fmla="*/ 2291727 h 3669176"/>
              <a:gd name="connsiteX2" fmla="*/ 8160507 w 8484510"/>
              <a:gd name="connsiteY2" fmla="*/ 2304420 h 3669176"/>
              <a:gd name="connsiteX3" fmla="*/ 8199395 w 8484510"/>
              <a:gd name="connsiteY3" fmla="*/ 1759584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54561 w 8484510"/>
              <a:gd name="connsiteY1" fmla="*/ 2291727 h 3669176"/>
              <a:gd name="connsiteX2" fmla="*/ 8160507 w 8484510"/>
              <a:gd name="connsiteY2" fmla="*/ 2304420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54561 w 8484510"/>
              <a:gd name="connsiteY1" fmla="*/ 2291727 h 3669176"/>
              <a:gd name="connsiteX2" fmla="*/ 8108431 w 8484510"/>
              <a:gd name="connsiteY2" fmla="*/ 857731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67581 w 8484510"/>
              <a:gd name="connsiteY1" fmla="*/ 923948 h 3669176"/>
              <a:gd name="connsiteX2" fmla="*/ 8108431 w 8484510"/>
              <a:gd name="connsiteY2" fmla="*/ 857731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67581 w 8484510"/>
              <a:gd name="connsiteY1" fmla="*/ 923948 h 3669176"/>
              <a:gd name="connsiteX2" fmla="*/ 8108431 w 8484510"/>
              <a:gd name="connsiteY2" fmla="*/ 884034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67581 w 8484510"/>
              <a:gd name="connsiteY1" fmla="*/ 923948 h 3669176"/>
              <a:gd name="connsiteX2" fmla="*/ 8108431 w 8484510"/>
              <a:gd name="connsiteY2" fmla="*/ 884034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67581 w 8484510"/>
              <a:gd name="connsiteY1" fmla="*/ 923948 h 3669176"/>
              <a:gd name="connsiteX2" fmla="*/ 8134469 w 8484510"/>
              <a:gd name="connsiteY2" fmla="*/ 923489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80600 w 8484510"/>
              <a:gd name="connsiteY1" fmla="*/ 1844568 h 3669176"/>
              <a:gd name="connsiteX2" fmla="*/ 8134469 w 8484510"/>
              <a:gd name="connsiteY2" fmla="*/ 923489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80600 w 8484510"/>
              <a:gd name="connsiteY1" fmla="*/ 1844568 h 3669176"/>
              <a:gd name="connsiteX2" fmla="*/ 8108431 w 8484510"/>
              <a:gd name="connsiteY2" fmla="*/ 1778351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71070 w 8484510"/>
              <a:gd name="connsiteY0" fmla="*/ 451919 h 3669176"/>
              <a:gd name="connsiteX1" fmla="*/ 54562 w 8484510"/>
              <a:gd name="connsiteY1" fmla="*/ 1818265 h 3669176"/>
              <a:gd name="connsiteX2" fmla="*/ 8108431 w 8484510"/>
              <a:gd name="connsiteY2" fmla="*/ 1778351 h 3669176"/>
              <a:gd name="connsiteX3" fmla="*/ 8108260 w 8484510"/>
              <a:gd name="connsiteY3" fmla="*/ 510171 h 3669176"/>
              <a:gd name="connsiteX4" fmla="*/ 71070 w 8484510"/>
              <a:gd name="connsiteY4" fmla="*/ 45191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5032 w 8484510"/>
              <a:gd name="connsiteY0" fmla="*/ 636043 h 3669176"/>
              <a:gd name="connsiteX1" fmla="*/ 54562 w 8484510"/>
              <a:gd name="connsiteY1" fmla="*/ 1818265 h 3669176"/>
              <a:gd name="connsiteX2" fmla="*/ 8108431 w 8484510"/>
              <a:gd name="connsiteY2" fmla="*/ 1778351 h 3669176"/>
              <a:gd name="connsiteX3" fmla="*/ 8108260 w 8484510"/>
              <a:gd name="connsiteY3" fmla="*/ 510171 h 3669176"/>
              <a:gd name="connsiteX4" fmla="*/ 45032 w 8484510"/>
              <a:gd name="connsiteY4" fmla="*/ 636043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5032 w 8484510"/>
              <a:gd name="connsiteY0" fmla="*/ 636043 h 3669176"/>
              <a:gd name="connsiteX1" fmla="*/ 41543 w 8484510"/>
              <a:gd name="connsiteY1" fmla="*/ 1489472 h 3669176"/>
              <a:gd name="connsiteX2" fmla="*/ 8108431 w 8484510"/>
              <a:gd name="connsiteY2" fmla="*/ 1778351 h 3669176"/>
              <a:gd name="connsiteX3" fmla="*/ 8108260 w 8484510"/>
              <a:gd name="connsiteY3" fmla="*/ 510171 h 3669176"/>
              <a:gd name="connsiteX4" fmla="*/ 45032 w 8484510"/>
              <a:gd name="connsiteY4" fmla="*/ 636043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5032 w 8484510"/>
              <a:gd name="connsiteY0" fmla="*/ 636043 h 3669176"/>
              <a:gd name="connsiteX1" fmla="*/ 41543 w 8484510"/>
              <a:gd name="connsiteY1" fmla="*/ 1489472 h 3669176"/>
              <a:gd name="connsiteX2" fmla="*/ 8095411 w 8484510"/>
              <a:gd name="connsiteY2" fmla="*/ 1489013 h 3669176"/>
              <a:gd name="connsiteX3" fmla="*/ 8108260 w 8484510"/>
              <a:gd name="connsiteY3" fmla="*/ 510171 h 3669176"/>
              <a:gd name="connsiteX4" fmla="*/ 45032 w 8484510"/>
              <a:gd name="connsiteY4" fmla="*/ 636043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5032 w 8484510"/>
              <a:gd name="connsiteY0" fmla="*/ 636043 h 3669176"/>
              <a:gd name="connsiteX1" fmla="*/ 41543 w 8484510"/>
              <a:gd name="connsiteY1" fmla="*/ 1489472 h 3669176"/>
              <a:gd name="connsiteX2" fmla="*/ 8095411 w 8484510"/>
              <a:gd name="connsiteY2" fmla="*/ 1489013 h 3669176"/>
              <a:gd name="connsiteX3" fmla="*/ 8108260 w 8484510"/>
              <a:gd name="connsiteY3" fmla="*/ 707448 h 3669176"/>
              <a:gd name="connsiteX4" fmla="*/ 45032 w 8484510"/>
              <a:gd name="connsiteY4" fmla="*/ 636043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5032 w 8484510"/>
              <a:gd name="connsiteY0" fmla="*/ 636043 h 3669176"/>
              <a:gd name="connsiteX1" fmla="*/ 41543 w 8484510"/>
              <a:gd name="connsiteY1" fmla="*/ 1489472 h 3669176"/>
              <a:gd name="connsiteX2" fmla="*/ 8108430 w 8484510"/>
              <a:gd name="connsiteY2" fmla="*/ 1502165 h 3669176"/>
              <a:gd name="connsiteX3" fmla="*/ 8108260 w 8484510"/>
              <a:gd name="connsiteY3" fmla="*/ 707448 h 3669176"/>
              <a:gd name="connsiteX4" fmla="*/ 45032 w 8484510"/>
              <a:gd name="connsiteY4" fmla="*/ 636043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45032 w 8484510"/>
              <a:gd name="connsiteY0" fmla="*/ 636043 h 3660093"/>
              <a:gd name="connsiteX1" fmla="*/ 41543 w 8484510"/>
              <a:gd name="connsiteY1" fmla="*/ 1489472 h 3660093"/>
              <a:gd name="connsiteX2" fmla="*/ 8108430 w 8484510"/>
              <a:gd name="connsiteY2" fmla="*/ 1502165 h 3660093"/>
              <a:gd name="connsiteX3" fmla="*/ 8108260 w 8484510"/>
              <a:gd name="connsiteY3" fmla="*/ 707448 h 3660093"/>
              <a:gd name="connsiteX4" fmla="*/ 45032 w 8484510"/>
              <a:gd name="connsiteY4" fmla="*/ 636043 h 3660093"/>
              <a:gd name="connsiteX5" fmla="*/ 9007 w 8484510"/>
              <a:gd name="connsiteY5" fmla="*/ 0 h 3660093"/>
              <a:gd name="connsiteX6" fmla="*/ 8484510 w 8484510"/>
              <a:gd name="connsiteY6" fmla="*/ 42286 h 3660093"/>
              <a:gd name="connsiteX7" fmla="*/ 8433085 w 8484510"/>
              <a:gd name="connsiteY7" fmla="*/ 3287776 h 3660093"/>
              <a:gd name="connsiteX8" fmla="*/ 114 w 8484510"/>
              <a:gd name="connsiteY8" fmla="*/ 3660093 h 3660093"/>
              <a:gd name="connsiteX9" fmla="*/ 9007 w 8484510"/>
              <a:gd name="connsiteY9" fmla="*/ 0 h 3660093"/>
              <a:gd name="connsiteX0" fmla="*/ 84003 w 8523481"/>
              <a:gd name="connsiteY0" fmla="*/ 636043 h 3318148"/>
              <a:gd name="connsiteX1" fmla="*/ 80514 w 8523481"/>
              <a:gd name="connsiteY1" fmla="*/ 1489472 h 3318148"/>
              <a:gd name="connsiteX2" fmla="*/ 8147401 w 8523481"/>
              <a:gd name="connsiteY2" fmla="*/ 1502165 h 3318148"/>
              <a:gd name="connsiteX3" fmla="*/ 8147231 w 8523481"/>
              <a:gd name="connsiteY3" fmla="*/ 707448 h 3318148"/>
              <a:gd name="connsiteX4" fmla="*/ 84003 w 8523481"/>
              <a:gd name="connsiteY4" fmla="*/ 636043 h 3318148"/>
              <a:gd name="connsiteX5" fmla="*/ 47978 w 8523481"/>
              <a:gd name="connsiteY5" fmla="*/ 0 h 3318148"/>
              <a:gd name="connsiteX6" fmla="*/ 8523481 w 8523481"/>
              <a:gd name="connsiteY6" fmla="*/ 42286 h 3318148"/>
              <a:gd name="connsiteX7" fmla="*/ 8472056 w 8523481"/>
              <a:gd name="connsiteY7" fmla="*/ 3287776 h 3318148"/>
              <a:gd name="connsiteX8" fmla="*/ 27 w 8523481"/>
              <a:gd name="connsiteY8" fmla="*/ 3318148 h 3318148"/>
              <a:gd name="connsiteX9" fmla="*/ 47978 w 8523481"/>
              <a:gd name="connsiteY9" fmla="*/ 0 h 3318148"/>
              <a:gd name="connsiteX0" fmla="*/ 70994 w 8510472"/>
              <a:gd name="connsiteY0" fmla="*/ 636043 h 3287776"/>
              <a:gd name="connsiteX1" fmla="*/ 67505 w 8510472"/>
              <a:gd name="connsiteY1" fmla="*/ 1489472 h 3287776"/>
              <a:gd name="connsiteX2" fmla="*/ 8134392 w 8510472"/>
              <a:gd name="connsiteY2" fmla="*/ 1502165 h 3287776"/>
              <a:gd name="connsiteX3" fmla="*/ 8134222 w 8510472"/>
              <a:gd name="connsiteY3" fmla="*/ 707448 h 3287776"/>
              <a:gd name="connsiteX4" fmla="*/ 70994 w 8510472"/>
              <a:gd name="connsiteY4" fmla="*/ 636043 h 3287776"/>
              <a:gd name="connsiteX5" fmla="*/ 34969 w 8510472"/>
              <a:gd name="connsiteY5" fmla="*/ 0 h 3287776"/>
              <a:gd name="connsiteX6" fmla="*/ 8510472 w 8510472"/>
              <a:gd name="connsiteY6" fmla="*/ 42286 h 3287776"/>
              <a:gd name="connsiteX7" fmla="*/ 8459047 w 8510472"/>
              <a:gd name="connsiteY7" fmla="*/ 3287776 h 3287776"/>
              <a:gd name="connsiteX8" fmla="*/ 37 w 8510472"/>
              <a:gd name="connsiteY8" fmla="*/ 3278693 h 3287776"/>
              <a:gd name="connsiteX9" fmla="*/ 34969 w 8510472"/>
              <a:gd name="connsiteY9" fmla="*/ 0 h 328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0472" h="3287776">
                <a:moveTo>
                  <a:pt x="70994" y="636043"/>
                </a:moveTo>
                <a:cubicBezTo>
                  <a:pt x="66445" y="1367248"/>
                  <a:pt x="72054" y="758267"/>
                  <a:pt x="67505" y="1489472"/>
                </a:cubicBezTo>
                <a:lnTo>
                  <a:pt x="8134392" y="1502165"/>
                </a:lnTo>
                <a:cubicBezTo>
                  <a:pt x="8135766" y="1427488"/>
                  <a:pt x="8132848" y="782125"/>
                  <a:pt x="8134222" y="707448"/>
                </a:cubicBezTo>
                <a:lnTo>
                  <a:pt x="70994" y="636043"/>
                </a:lnTo>
                <a:close/>
                <a:moveTo>
                  <a:pt x="34969" y="0"/>
                </a:moveTo>
                <a:lnTo>
                  <a:pt x="8510472" y="42286"/>
                </a:lnTo>
                <a:cubicBezTo>
                  <a:pt x="8506349" y="1263319"/>
                  <a:pt x="8463170" y="2066743"/>
                  <a:pt x="8459047" y="3287776"/>
                </a:cubicBezTo>
                <a:lnTo>
                  <a:pt x="37" y="3278693"/>
                </a:lnTo>
                <a:cubicBezTo>
                  <a:pt x="-1338" y="2050616"/>
                  <a:pt x="36344" y="1228077"/>
                  <a:pt x="34969"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30" name="urgency strategy"/>
          <p:cNvSpPr/>
          <p:nvPr/>
        </p:nvSpPr>
        <p:spPr>
          <a:xfrm>
            <a:off x="-54413" y="1944695"/>
            <a:ext cx="9458841" cy="3599374"/>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24609 w 8343900"/>
              <a:gd name="connsiteY0" fmla="*/ 120919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24609 w 8343900"/>
              <a:gd name="connsiteY4" fmla="*/ 12091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99372 w 8343900"/>
              <a:gd name="connsiteY1" fmla="*/ 2392706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01025 w 8343900"/>
              <a:gd name="connsiteY2" fmla="*/ 2424127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235792 w 8343900"/>
              <a:gd name="connsiteY2" fmla="*/ 771350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8239914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84962 w 8343900"/>
              <a:gd name="connsiteY3" fmla="*/ 167628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8004017 w 8343900"/>
              <a:gd name="connsiteY2" fmla="*/ 760183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96550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50195 w 8343900"/>
              <a:gd name="connsiteY3" fmla="*/ 201130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199091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13020 w 8343900"/>
              <a:gd name="connsiteY4" fmla="*/ 199091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27017 w 8343900"/>
              <a:gd name="connsiteY3" fmla="*/ 178796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110961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36198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136198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57662 w 8343900"/>
              <a:gd name="connsiteY2" fmla="*/ 771350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762264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89843 w 8343900"/>
              <a:gd name="connsiteY0" fmla="*/ 132087 h 3682148"/>
              <a:gd name="connsiteX1" fmla="*/ 87783 w 8343900"/>
              <a:gd name="connsiteY1" fmla="*/ 1298300 h 3682148"/>
              <a:gd name="connsiteX2" fmla="*/ 7946073 w 8343900"/>
              <a:gd name="connsiteY2" fmla="*/ 1229214 h 3682148"/>
              <a:gd name="connsiteX3" fmla="*/ 7950195 w 8343900"/>
              <a:gd name="connsiteY3" fmla="*/ 189963 h 3682148"/>
              <a:gd name="connsiteX4" fmla="*/ 89843 w 8343900"/>
              <a:gd name="connsiteY4" fmla="*/ 13208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131603 w 8475503"/>
              <a:gd name="connsiteY8" fmla="*/ 3661897 h 3693315"/>
              <a:gd name="connsiteX9" fmla="*/ 0 w 8475503"/>
              <a:gd name="connsiteY9" fmla="*/ 0 h 3693315"/>
              <a:gd name="connsiteX0" fmla="*/ 221446 w 8475503"/>
              <a:gd name="connsiteY0" fmla="*/ 143254 h 3693315"/>
              <a:gd name="connsiteX1" fmla="*/ 219386 w 8475503"/>
              <a:gd name="connsiteY1" fmla="*/ 1309467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221446 w 8475503"/>
              <a:gd name="connsiteY0" fmla="*/ 143254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221446 w 8475503"/>
              <a:gd name="connsiteY4" fmla="*/ 143254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240381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201130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57143 w 8475503"/>
              <a:gd name="connsiteY1" fmla="*/ 137647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45554 w 8475503"/>
              <a:gd name="connsiteY1" fmla="*/ 2225196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9204 w 8475503"/>
              <a:gd name="connsiteY0" fmla="*/ 679290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59204 w 8475503"/>
              <a:gd name="connsiteY4" fmla="*/ 67929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77676 w 8475503"/>
              <a:gd name="connsiteY2" fmla="*/ 1385558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081798 w 8475503"/>
              <a:gd name="connsiteY3" fmla="*/ 725999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089265 w 8475503"/>
              <a:gd name="connsiteY2" fmla="*/ 1776417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33965 w 8475503"/>
              <a:gd name="connsiteY1" fmla="*/ 1812002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04975 w 8475503"/>
              <a:gd name="connsiteY3" fmla="*/ 1183863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45554 w 8475503"/>
              <a:gd name="connsiteY1" fmla="*/ 1700328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36026 w 8475503"/>
              <a:gd name="connsiteY0" fmla="*/ 1271163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36026 w 8475503"/>
              <a:gd name="connsiteY4" fmla="*/ 1271163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12443 w 8475503"/>
              <a:gd name="connsiteY2" fmla="*/ 1664743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151330 w 8475503"/>
              <a:gd name="connsiteY3" fmla="*/ 1228532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75083 w 8475503"/>
              <a:gd name="connsiteY0" fmla="*/ 1729800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75083 w 8475503"/>
              <a:gd name="connsiteY4" fmla="*/ 1729800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62063 w 8475503"/>
              <a:gd name="connsiteY0" fmla="*/ 1778078 h 3693315"/>
              <a:gd name="connsiteX1" fmla="*/ 58573 w 8475503"/>
              <a:gd name="connsiteY1" fmla="*/ 2315866 h 3693315"/>
              <a:gd name="connsiteX2" fmla="*/ 8164519 w 8475503"/>
              <a:gd name="connsiteY2" fmla="*/ 2328559 h 3693315"/>
              <a:gd name="connsiteX3" fmla="*/ 8203407 w 8475503"/>
              <a:gd name="connsiteY3" fmla="*/ 1783723 h 3693315"/>
              <a:gd name="connsiteX4" fmla="*/ 62063 w 8475503"/>
              <a:gd name="connsiteY4" fmla="*/ 1778078 h 3693315"/>
              <a:gd name="connsiteX5" fmla="*/ 0 w 8475503"/>
              <a:gd name="connsiteY5" fmla="*/ 0 h 3693315"/>
              <a:gd name="connsiteX6" fmla="*/ 8475503 w 8475503"/>
              <a:gd name="connsiteY6" fmla="*/ 30217 h 3693315"/>
              <a:gd name="connsiteX7" fmla="*/ 8463135 w 8475503"/>
              <a:gd name="connsiteY7" fmla="*/ 3693315 h 3693315"/>
              <a:gd name="connsiteX8" fmla="*/ 4126 w 8475503"/>
              <a:gd name="connsiteY8" fmla="*/ 3684232 h 3693315"/>
              <a:gd name="connsiteX9" fmla="*/ 0 w 8475503"/>
              <a:gd name="connsiteY9" fmla="*/ 0 h 3693315"/>
              <a:gd name="connsiteX0" fmla="*/ 58051 w 8471491"/>
              <a:gd name="connsiteY0" fmla="*/ 1753939 h 3669176"/>
              <a:gd name="connsiteX1" fmla="*/ 54561 w 8471491"/>
              <a:gd name="connsiteY1" fmla="*/ 2291727 h 3669176"/>
              <a:gd name="connsiteX2" fmla="*/ 8160507 w 8471491"/>
              <a:gd name="connsiteY2" fmla="*/ 2304420 h 3669176"/>
              <a:gd name="connsiteX3" fmla="*/ 8199395 w 8471491"/>
              <a:gd name="connsiteY3" fmla="*/ 1759584 h 3669176"/>
              <a:gd name="connsiteX4" fmla="*/ 58051 w 8471491"/>
              <a:gd name="connsiteY4" fmla="*/ 1753939 h 3669176"/>
              <a:gd name="connsiteX5" fmla="*/ 9007 w 8471491"/>
              <a:gd name="connsiteY5" fmla="*/ 0 h 3669176"/>
              <a:gd name="connsiteX6" fmla="*/ 8471491 w 8471491"/>
              <a:gd name="connsiteY6" fmla="*/ 6078 h 3669176"/>
              <a:gd name="connsiteX7" fmla="*/ 8459123 w 8471491"/>
              <a:gd name="connsiteY7" fmla="*/ 3669176 h 3669176"/>
              <a:gd name="connsiteX8" fmla="*/ 114 w 8471491"/>
              <a:gd name="connsiteY8" fmla="*/ 3660093 h 3669176"/>
              <a:gd name="connsiteX9" fmla="*/ 9007 w 8471491"/>
              <a:gd name="connsiteY9" fmla="*/ 0 h 3669176"/>
              <a:gd name="connsiteX0" fmla="*/ 58051 w 8484510"/>
              <a:gd name="connsiteY0" fmla="*/ 1753939 h 3669176"/>
              <a:gd name="connsiteX1" fmla="*/ 54561 w 8484510"/>
              <a:gd name="connsiteY1" fmla="*/ 2291727 h 3669176"/>
              <a:gd name="connsiteX2" fmla="*/ 8160507 w 8484510"/>
              <a:gd name="connsiteY2" fmla="*/ 2304420 h 3669176"/>
              <a:gd name="connsiteX3" fmla="*/ 8199395 w 8484510"/>
              <a:gd name="connsiteY3" fmla="*/ 1759584 h 3669176"/>
              <a:gd name="connsiteX4" fmla="*/ 58051 w 8484510"/>
              <a:gd name="connsiteY4" fmla="*/ 1753939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925381 h 3669176"/>
              <a:gd name="connsiteX1" fmla="*/ 54561 w 8484510"/>
              <a:gd name="connsiteY1" fmla="*/ 2291727 h 3669176"/>
              <a:gd name="connsiteX2" fmla="*/ 8160507 w 8484510"/>
              <a:gd name="connsiteY2" fmla="*/ 2304420 h 3669176"/>
              <a:gd name="connsiteX3" fmla="*/ 8199395 w 8484510"/>
              <a:gd name="connsiteY3" fmla="*/ 1759584 h 3669176"/>
              <a:gd name="connsiteX4" fmla="*/ 84089 w 8484510"/>
              <a:gd name="connsiteY4" fmla="*/ 92538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925381 h 3669176"/>
              <a:gd name="connsiteX1" fmla="*/ 54561 w 8484510"/>
              <a:gd name="connsiteY1" fmla="*/ 2291727 h 3669176"/>
              <a:gd name="connsiteX2" fmla="*/ 8160507 w 8484510"/>
              <a:gd name="connsiteY2" fmla="*/ 2304420 h 3669176"/>
              <a:gd name="connsiteX3" fmla="*/ 8108260 w 8484510"/>
              <a:gd name="connsiteY3" fmla="*/ 931026 h 3669176"/>
              <a:gd name="connsiteX4" fmla="*/ 84089 w 8484510"/>
              <a:gd name="connsiteY4" fmla="*/ 92538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925381 h 3669176"/>
              <a:gd name="connsiteX1" fmla="*/ 54561 w 8484510"/>
              <a:gd name="connsiteY1" fmla="*/ 2291727 h 3669176"/>
              <a:gd name="connsiteX2" fmla="*/ 8121450 w 8484510"/>
              <a:gd name="connsiteY2" fmla="*/ 1344345 h 3669176"/>
              <a:gd name="connsiteX3" fmla="*/ 8108260 w 8484510"/>
              <a:gd name="connsiteY3" fmla="*/ 931026 h 3669176"/>
              <a:gd name="connsiteX4" fmla="*/ 84089 w 8484510"/>
              <a:gd name="connsiteY4" fmla="*/ 92538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925381 h 3669176"/>
              <a:gd name="connsiteX1" fmla="*/ 80600 w 8484510"/>
              <a:gd name="connsiteY1" fmla="*/ 1305348 h 3669176"/>
              <a:gd name="connsiteX2" fmla="*/ 8121450 w 8484510"/>
              <a:gd name="connsiteY2" fmla="*/ 1344345 h 3669176"/>
              <a:gd name="connsiteX3" fmla="*/ 8108260 w 8484510"/>
              <a:gd name="connsiteY3" fmla="*/ 931026 h 3669176"/>
              <a:gd name="connsiteX4" fmla="*/ 84089 w 8484510"/>
              <a:gd name="connsiteY4" fmla="*/ 92538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925381 h 3669176"/>
              <a:gd name="connsiteX1" fmla="*/ 54561 w 8484510"/>
              <a:gd name="connsiteY1" fmla="*/ 1450017 h 3669176"/>
              <a:gd name="connsiteX2" fmla="*/ 8121450 w 8484510"/>
              <a:gd name="connsiteY2" fmla="*/ 1344345 h 3669176"/>
              <a:gd name="connsiteX3" fmla="*/ 8108260 w 8484510"/>
              <a:gd name="connsiteY3" fmla="*/ 931026 h 3669176"/>
              <a:gd name="connsiteX4" fmla="*/ 84089 w 8484510"/>
              <a:gd name="connsiteY4" fmla="*/ 92538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84089 w 8484510"/>
              <a:gd name="connsiteY0" fmla="*/ 925381 h 3669176"/>
              <a:gd name="connsiteX1" fmla="*/ 54561 w 8484510"/>
              <a:gd name="connsiteY1" fmla="*/ 1450017 h 3669176"/>
              <a:gd name="connsiteX2" fmla="*/ 8056354 w 8484510"/>
              <a:gd name="connsiteY2" fmla="*/ 1423255 h 3669176"/>
              <a:gd name="connsiteX3" fmla="*/ 8108260 w 8484510"/>
              <a:gd name="connsiteY3" fmla="*/ 931026 h 3669176"/>
              <a:gd name="connsiteX4" fmla="*/ 84089 w 8484510"/>
              <a:gd name="connsiteY4" fmla="*/ 92538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58050 w 8484510"/>
              <a:gd name="connsiteY0" fmla="*/ 307251 h 3669176"/>
              <a:gd name="connsiteX1" fmla="*/ 54561 w 8484510"/>
              <a:gd name="connsiteY1" fmla="*/ 1450017 h 3669176"/>
              <a:gd name="connsiteX2" fmla="*/ 8056354 w 8484510"/>
              <a:gd name="connsiteY2" fmla="*/ 1423255 h 3669176"/>
              <a:gd name="connsiteX3" fmla="*/ 8108260 w 8484510"/>
              <a:gd name="connsiteY3" fmla="*/ 931026 h 3669176"/>
              <a:gd name="connsiteX4" fmla="*/ 58050 w 8484510"/>
              <a:gd name="connsiteY4" fmla="*/ 30725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58050 w 8484510"/>
              <a:gd name="connsiteY0" fmla="*/ 307251 h 3669176"/>
              <a:gd name="connsiteX1" fmla="*/ 54561 w 8484510"/>
              <a:gd name="connsiteY1" fmla="*/ 1450017 h 3669176"/>
              <a:gd name="connsiteX2" fmla="*/ 8056354 w 8484510"/>
              <a:gd name="connsiteY2" fmla="*/ 1423255 h 3669176"/>
              <a:gd name="connsiteX3" fmla="*/ 8004107 w 8484510"/>
              <a:gd name="connsiteY3" fmla="*/ 391805 h 3669176"/>
              <a:gd name="connsiteX4" fmla="*/ 58050 w 8484510"/>
              <a:gd name="connsiteY4" fmla="*/ 30725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58050 w 8484510"/>
              <a:gd name="connsiteY0" fmla="*/ 307251 h 3669176"/>
              <a:gd name="connsiteX1" fmla="*/ 54561 w 8484510"/>
              <a:gd name="connsiteY1" fmla="*/ 1450017 h 3669176"/>
              <a:gd name="connsiteX2" fmla="*/ 8017296 w 8484510"/>
              <a:gd name="connsiteY2" fmla="*/ 726214 h 3669176"/>
              <a:gd name="connsiteX3" fmla="*/ 8004107 w 8484510"/>
              <a:gd name="connsiteY3" fmla="*/ 391805 h 3669176"/>
              <a:gd name="connsiteX4" fmla="*/ 58050 w 8484510"/>
              <a:gd name="connsiteY4" fmla="*/ 30725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58050 w 8484510"/>
              <a:gd name="connsiteY0" fmla="*/ 307251 h 3669176"/>
              <a:gd name="connsiteX1" fmla="*/ 41542 w 8484510"/>
              <a:gd name="connsiteY1" fmla="*/ 647763 h 3669176"/>
              <a:gd name="connsiteX2" fmla="*/ 8017296 w 8484510"/>
              <a:gd name="connsiteY2" fmla="*/ 726214 h 3669176"/>
              <a:gd name="connsiteX3" fmla="*/ 8004107 w 8484510"/>
              <a:gd name="connsiteY3" fmla="*/ 391805 h 3669176"/>
              <a:gd name="connsiteX4" fmla="*/ 58050 w 8484510"/>
              <a:gd name="connsiteY4" fmla="*/ 30725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58050 w 8484510"/>
              <a:gd name="connsiteY0" fmla="*/ 307251 h 3669176"/>
              <a:gd name="connsiteX1" fmla="*/ 41542 w 8484510"/>
              <a:gd name="connsiteY1" fmla="*/ 647763 h 3669176"/>
              <a:gd name="connsiteX2" fmla="*/ 8017296 w 8484510"/>
              <a:gd name="connsiteY2" fmla="*/ 699911 h 3669176"/>
              <a:gd name="connsiteX3" fmla="*/ 8004107 w 8484510"/>
              <a:gd name="connsiteY3" fmla="*/ 391805 h 3669176"/>
              <a:gd name="connsiteX4" fmla="*/ 58050 w 8484510"/>
              <a:gd name="connsiteY4" fmla="*/ 307251 h 3669176"/>
              <a:gd name="connsiteX5" fmla="*/ 9007 w 8484510"/>
              <a:gd name="connsiteY5" fmla="*/ 0 h 3669176"/>
              <a:gd name="connsiteX6" fmla="*/ 8484510 w 8484510"/>
              <a:gd name="connsiteY6" fmla="*/ 42286 h 3669176"/>
              <a:gd name="connsiteX7" fmla="*/ 8459123 w 8484510"/>
              <a:gd name="connsiteY7" fmla="*/ 3669176 h 3669176"/>
              <a:gd name="connsiteX8" fmla="*/ 114 w 8484510"/>
              <a:gd name="connsiteY8" fmla="*/ 3660093 h 3669176"/>
              <a:gd name="connsiteX9" fmla="*/ 9007 w 8484510"/>
              <a:gd name="connsiteY9" fmla="*/ 0 h 3669176"/>
              <a:gd name="connsiteX0" fmla="*/ 58050 w 8484510"/>
              <a:gd name="connsiteY0" fmla="*/ 307251 h 3660093"/>
              <a:gd name="connsiteX1" fmla="*/ 41542 w 8484510"/>
              <a:gd name="connsiteY1" fmla="*/ 647763 h 3660093"/>
              <a:gd name="connsiteX2" fmla="*/ 8017296 w 8484510"/>
              <a:gd name="connsiteY2" fmla="*/ 699911 h 3660093"/>
              <a:gd name="connsiteX3" fmla="*/ 8004107 w 8484510"/>
              <a:gd name="connsiteY3" fmla="*/ 391805 h 3660093"/>
              <a:gd name="connsiteX4" fmla="*/ 58050 w 8484510"/>
              <a:gd name="connsiteY4" fmla="*/ 307251 h 3660093"/>
              <a:gd name="connsiteX5" fmla="*/ 9007 w 8484510"/>
              <a:gd name="connsiteY5" fmla="*/ 0 h 3660093"/>
              <a:gd name="connsiteX6" fmla="*/ 8484510 w 8484510"/>
              <a:gd name="connsiteY6" fmla="*/ 42286 h 3660093"/>
              <a:gd name="connsiteX7" fmla="*/ 8446104 w 8484510"/>
              <a:gd name="connsiteY7" fmla="*/ 3261473 h 3660093"/>
              <a:gd name="connsiteX8" fmla="*/ 114 w 8484510"/>
              <a:gd name="connsiteY8" fmla="*/ 3660093 h 3660093"/>
              <a:gd name="connsiteX9" fmla="*/ 9007 w 8484510"/>
              <a:gd name="connsiteY9" fmla="*/ 0 h 3660093"/>
              <a:gd name="connsiteX0" fmla="*/ 58050 w 8484510"/>
              <a:gd name="connsiteY0" fmla="*/ 307251 h 3261473"/>
              <a:gd name="connsiteX1" fmla="*/ 41542 w 8484510"/>
              <a:gd name="connsiteY1" fmla="*/ 647763 h 3261473"/>
              <a:gd name="connsiteX2" fmla="*/ 8017296 w 8484510"/>
              <a:gd name="connsiteY2" fmla="*/ 699911 h 3261473"/>
              <a:gd name="connsiteX3" fmla="*/ 8004107 w 8484510"/>
              <a:gd name="connsiteY3" fmla="*/ 391805 h 3261473"/>
              <a:gd name="connsiteX4" fmla="*/ 58050 w 8484510"/>
              <a:gd name="connsiteY4" fmla="*/ 307251 h 3261473"/>
              <a:gd name="connsiteX5" fmla="*/ 9007 w 8484510"/>
              <a:gd name="connsiteY5" fmla="*/ 0 h 3261473"/>
              <a:gd name="connsiteX6" fmla="*/ 8484510 w 8484510"/>
              <a:gd name="connsiteY6" fmla="*/ 42286 h 3261473"/>
              <a:gd name="connsiteX7" fmla="*/ 8446104 w 8484510"/>
              <a:gd name="connsiteY7" fmla="*/ 3261473 h 3261473"/>
              <a:gd name="connsiteX8" fmla="*/ 114 w 8484510"/>
              <a:gd name="connsiteY8" fmla="*/ 3199783 h 3261473"/>
              <a:gd name="connsiteX9" fmla="*/ 9007 w 8484510"/>
              <a:gd name="connsiteY9" fmla="*/ 0 h 326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84510" h="3261473">
                <a:moveTo>
                  <a:pt x="58050" y="307251"/>
                </a:moveTo>
                <a:cubicBezTo>
                  <a:pt x="53501" y="1038456"/>
                  <a:pt x="46091" y="-83442"/>
                  <a:pt x="41542" y="647763"/>
                </a:cubicBezTo>
                <a:lnTo>
                  <a:pt x="8017296" y="699911"/>
                </a:lnTo>
                <a:cubicBezTo>
                  <a:pt x="8018670" y="625234"/>
                  <a:pt x="8002733" y="466482"/>
                  <a:pt x="8004107" y="391805"/>
                </a:cubicBezTo>
                <a:lnTo>
                  <a:pt x="58050" y="307251"/>
                </a:lnTo>
                <a:close/>
                <a:moveTo>
                  <a:pt x="9007" y="0"/>
                </a:moveTo>
                <a:lnTo>
                  <a:pt x="8484510" y="42286"/>
                </a:lnTo>
                <a:cubicBezTo>
                  <a:pt x="8480387" y="1263319"/>
                  <a:pt x="8450227" y="2040440"/>
                  <a:pt x="8446104" y="3261473"/>
                </a:cubicBezTo>
                <a:lnTo>
                  <a:pt x="114" y="3199783"/>
                </a:lnTo>
                <a:cubicBezTo>
                  <a:pt x="-1261" y="1971706"/>
                  <a:pt x="10382" y="1228077"/>
                  <a:pt x="9007"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34" name="energy mix"/>
          <p:cNvSpPr/>
          <p:nvPr/>
        </p:nvSpPr>
        <p:spPr>
          <a:xfrm>
            <a:off x="-201833" y="1892909"/>
            <a:ext cx="9473295" cy="3661921"/>
          </a:xfrm>
          <a:custGeom>
            <a:avLst/>
            <a:gdLst>
              <a:gd name="connsiteX0" fmla="*/ 79066 w 9487784"/>
              <a:gd name="connsiteY0" fmla="*/ 714899 h 3628402"/>
              <a:gd name="connsiteX1" fmla="*/ 5728534 w 9487784"/>
              <a:gd name="connsiteY1" fmla="*/ 751464 h 3628402"/>
              <a:gd name="connsiteX2" fmla="*/ 9068327 w 9487784"/>
              <a:gd name="connsiteY2" fmla="*/ 780742 h 3628402"/>
              <a:gd name="connsiteX3" fmla="*/ 9068516 w 9487784"/>
              <a:gd name="connsiteY3" fmla="*/ 1657795 h 3628402"/>
              <a:gd name="connsiteX4" fmla="*/ 75257 w 9487784"/>
              <a:gd name="connsiteY4" fmla="*/ 1643787 h 3628402"/>
              <a:gd name="connsiteX5" fmla="*/ 78704 w 9487784"/>
              <a:gd name="connsiteY5" fmla="*/ 773349 h 3628402"/>
              <a:gd name="connsiteX6" fmla="*/ 93658 w 9487784"/>
              <a:gd name="connsiteY6" fmla="*/ 339084 h 3628402"/>
              <a:gd name="connsiteX7" fmla="*/ 8952212 w 9487784"/>
              <a:gd name="connsiteY7" fmla="*/ 432398 h 3628402"/>
              <a:gd name="connsiteX8" fmla="*/ 8966916 w 9487784"/>
              <a:gd name="connsiteY8" fmla="*/ 772425 h 3628402"/>
              <a:gd name="connsiteX9" fmla="*/ 5728534 w 9487784"/>
              <a:gd name="connsiteY9" fmla="*/ 751464 h 3628402"/>
              <a:gd name="connsiteX10" fmla="*/ 79147 w 9487784"/>
              <a:gd name="connsiteY10" fmla="*/ 701940 h 3628402"/>
              <a:gd name="connsiteX11" fmla="*/ 79066 w 9487784"/>
              <a:gd name="connsiteY11" fmla="*/ 714899 h 3628402"/>
              <a:gd name="connsiteX12" fmla="*/ 75255 w 9487784"/>
              <a:gd name="connsiteY12" fmla="*/ 714874 h 3628402"/>
              <a:gd name="connsiteX13" fmla="*/ 93658 w 9487784"/>
              <a:gd name="connsiteY13" fmla="*/ 339084 h 3628402"/>
              <a:gd name="connsiteX14" fmla="*/ 9487776 w 9487784"/>
              <a:gd name="connsiteY14" fmla="*/ 48184 h 3628402"/>
              <a:gd name="connsiteX15" fmla="*/ 9486595 w 9487784"/>
              <a:gd name="connsiteY15" fmla="*/ 293828 h 3628402"/>
              <a:gd name="connsiteX16" fmla="*/ 9444967 w 9487784"/>
              <a:gd name="connsiteY16" fmla="*/ 3599374 h 3628402"/>
              <a:gd name="connsiteX17" fmla="*/ 9430613 w 9487784"/>
              <a:gd name="connsiteY17" fmla="*/ 3599270 h 3628402"/>
              <a:gd name="connsiteX18" fmla="*/ 9431805 w 9487784"/>
              <a:gd name="connsiteY18" fmla="*/ 3380915 h 3628402"/>
              <a:gd name="connsiteX19" fmla="*/ 9486433 w 9487784"/>
              <a:gd name="connsiteY19" fmla="*/ 294154 h 3628402"/>
              <a:gd name="connsiteX20" fmla="*/ 38984 w 9487784"/>
              <a:gd name="connsiteY20" fmla="*/ 1079 h 3628402"/>
              <a:gd name="connsiteX21" fmla="*/ 39108 w 9487784"/>
              <a:gd name="connsiteY21" fmla="*/ 248117 h 3628402"/>
              <a:gd name="connsiteX22" fmla="*/ 29069 w 9487784"/>
              <a:gd name="connsiteY22" fmla="*/ 3531293 h 3628402"/>
              <a:gd name="connsiteX23" fmla="*/ 9430613 w 9487784"/>
              <a:gd name="connsiteY23" fmla="*/ 3599270 h 3628402"/>
              <a:gd name="connsiteX24" fmla="*/ 9430454 w 9487784"/>
              <a:gd name="connsiteY24" fmla="*/ 3628402 h 3628402"/>
              <a:gd name="connsiteX25" fmla="*/ 41 w 9487784"/>
              <a:gd name="connsiteY25" fmla="*/ 3618378 h 3628402"/>
              <a:gd name="connsiteX26" fmla="*/ 38783 w 9487784"/>
              <a:gd name="connsiteY26" fmla="*/ 249095 h 3628402"/>
              <a:gd name="connsiteX27" fmla="*/ 38985 w 9487784"/>
              <a:gd name="connsiteY27" fmla="*/ 0 h 3628402"/>
              <a:gd name="connsiteX28" fmla="*/ 9487784 w 9487784"/>
              <a:gd name="connsiteY28" fmla="*/ 46667 h 3628402"/>
              <a:gd name="connsiteX29" fmla="*/ 9487776 w 9487784"/>
              <a:gd name="connsiteY29" fmla="*/ 48184 h 3628402"/>
              <a:gd name="connsiteX30" fmla="*/ 9487783 w 9487784"/>
              <a:gd name="connsiteY30" fmla="*/ 46667 h 3628402"/>
              <a:gd name="connsiteX31" fmla="*/ 38985 w 9487784"/>
              <a:gd name="connsiteY31" fmla="*/ 0 h 3628402"/>
              <a:gd name="connsiteX32" fmla="*/ 38983 w 9487784"/>
              <a:gd name="connsiteY32" fmla="*/ 0 h 3628402"/>
              <a:gd name="connsiteX33" fmla="*/ 38985 w 9487784"/>
              <a:gd name="connsiteY33" fmla="*/ 0 h 3628402"/>
              <a:gd name="connsiteX34" fmla="*/ 38984 w 9487784"/>
              <a:gd name="connsiteY34" fmla="*/ 1079 h 3628402"/>
              <a:gd name="connsiteX0" fmla="*/ 79066 w 9487784"/>
              <a:gd name="connsiteY0" fmla="*/ 714899 h 3628402"/>
              <a:gd name="connsiteX1" fmla="*/ 5728534 w 9487784"/>
              <a:gd name="connsiteY1" fmla="*/ 751464 h 3628402"/>
              <a:gd name="connsiteX2" fmla="*/ 9068327 w 9487784"/>
              <a:gd name="connsiteY2" fmla="*/ 780742 h 3628402"/>
              <a:gd name="connsiteX3" fmla="*/ 9199145 w 9487784"/>
              <a:gd name="connsiteY3" fmla="*/ 2876995 h 3628402"/>
              <a:gd name="connsiteX4" fmla="*/ 75257 w 9487784"/>
              <a:gd name="connsiteY4" fmla="*/ 1643787 h 3628402"/>
              <a:gd name="connsiteX5" fmla="*/ 78704 w 9487784"/>
              <a:gd name="connsiteY5" fmla="*/ 773349 h 3628402"/>
              <a:gd name="connsiteX6" fmla="*/ 79066 w 9487784"/>
              <a:gd name="connsiteY6" fmla="*/ 714899 h 3628402"/>
              <a:gd name="connsiteX7" fmla="*/ 93658 w 9487784"/>
              <a:gd name="connsiteY7" fmla="*/ 339084 h 3628402"/>
              <a:gd name="connsiteX8" fmla="*/ 8952212 w 9487784"/>
              <a:gd name="connsiteY8" fmla="*/ 432398 h 3628402"/>
              <a:gd name="connsiteX9" fmla="*/ 8966916 w 9487784"/>
              <a:gd name="connsiteY9" fmla="*/ 772425 h 3628402"/>
              <a:gd name="connsiteX10" fmla="*/ 5728534 w 9487784"/>
              <a:gd name="connsiteY10" fmla="*/ 751464 h 3628402"/>
              <a:gd name="connsiteX11" fmla="*/ 79147 w 9487784"/>
              <a:gd name="connsiteY11" fmla="*/ 701940 h 3628402"/>
              <a:gd name="connsiteX12" fmla="*/ 79066 w 9487784"/>
              <a:gd name="connsiteY12" fmla="*/ 714899 h 3628402"/>
              <a:gd name="connsiteX13" fmla="*/ 75255 w 9487784"/>
              <a:gd name="connsiteY13" fmla="*/ 714874 h 3628402"/>
              <a:gd name="connsiteX14" fmla="*/ 93658 w 9487784"/>
              <a:gd name="connsiteY14" fmla="*/ 339084 h 3628402"/>
              <a:gd name="connsiteX15" fmla="*/ 9487776 w 9487784"/>
              <a:gd name="connsiteY15" fmla="*/ 48184 h 3628402"/>
              <a:gd name="connsiteX16" fmla="*/ 9486595 w 9487784"/>
              <a:gd name="connsiteY16" fmla="*/ 293828 h 3628402"/>
              <a:gd name="connsiteX17" fmla="*/ 9444967 w 9487784"/>
              <a:gd name="connsiteY17" fmla="*/ 3599374 h 3628402"/>
              <a:gd name="connsiteX18" fmla="*/ 9430613 w 9487784"/>
              <a:gd name="connsiteY18" fmla="*/ 3599270 h 3628402"/>
              <a:gd name="connsiteX19" fmla="*/ 9431805 w 9487784"/>
              <a:gd name="connsiteY19" fmla="*/ 3380915 h 3628402"/>
              <a:gd name="connsiteX20" fmla="*/ 9486433 w 9487784"/>
              <a:gd name="connsiteY20" fmla="*/ 294154 h 3628402"/>
              <a:gd name="connsiteX21" fmla="*/ 9487776 w 9487784"/>
              <a:gd name="connsiteY21" fmla="*/ 48184 h 3628402"/>
              <a:gd name="connsiteX22" fmla="*/ 38984 w 9487784"/>
              <a:gd name="connsiteY22" fmla="*/ 1079 h 3628402"/>
              <a:gd name="connsiteX23" fmla="*/ 39108 w 9487784"/>
              <a:gd name="connsiteY23" fmla="*/ 248117 h 3628402"/>
              <a:gd name="connsiteX24" fmla="*/ 29069 w 9487784"/>
              <a:gd name="connsiteY24" fmla="*/ 3531293 h 3628402"/>
              <a:gd name="connsiteX25" fmla="*/ 9430613 w 9487784"/>
              <a:gd name="connsiteY25" fmla="*/ 3599270 h 3628402"/>
              <a:gd name="connsiteX26" fmla="*/ 9430454 w 9487784"/>
              <a:gd name="connsiteY26" fmla="*/ 3628402 h 3628402"/>
              <a:gd name="connsiteX27" fmla="*/ 41 w 9487784"/>
              <a:gd name="connsiteY27" fmla="*/ 3618378 h 3628402"/>
              <a:gd name="connsiteX28" fmla="*/ 38783 w 9487784"/>
              <a:gd name="connsiteY28" fmla="*/ 249095 h 3628402"/>
              <a:gd name="connsiteX29" fmla="*/ 38984 w 9487784"/>
              <a:gd name="connsiteY29" fmla="*/ 1079 h 3628402"/>
              <a:gd name="connsiteX30" fmla="*/ 38985 w 9487784"/>
              <a:gd name="connsiteY30" fmla="*/ 0 h 3628402"/>
              <a:gd name="connsiteX31" fmla="*/ 9487784 w 9487784"/>
              <a:gd name="connsiteY31" fmla="*/ 46667 h 3628402"/>
              <a:gd name="connsiteX32" fmla="*/ 9487776 w 9487784"/>
              <a:gd name="connsiteY32" fmla="*/ 48184 h 3628402"/>
              <a:gd name="connsiteX33" fmla="*/ 9487783 w 9487784"/>
              <a:gd name="connsiteY33" fmla="*/ 46667 h 3628402"/>
              <a:gd name="connsiteX34" fmla="*/ 38985 w 9487784"/>
              <a:gd name="connsiteY34" fmla="*/ 0 h 3628402"/>
              <a:gd name="connsiteX35" fmla="*/ 38983 w 9487784"/>
              <a:gd name="connsiteY35" fmla="*/ 0 h 3628402"/>
              <a:gd name="connsiteX36" fmla="*/ 38985 w 9487784"/>
              <a:gd name="connsiteY36" fmla="*/ 0 h 3628402"/>
              <a:gd name="connsiteX37" fmla="*/ 38984 w 9487784"/>
              <a:gd name="connsiteY37" fmla="*/ 1079 h 3628402"/>
              <a:gd name="connsiteX38" fmla="*/ 38983 w 9487784"/>
              <a:gd name="connsiteY38" fmla="*/ 0 h 3628402"/>
              <a:gd name="connsiteX0" fmla="*/ 79066 w 9487784"/>
              <a:gd name="connsiteY0" fmla="*/ 714899 h 3628402"/>
              <a:gd name="connsiteX1" fmla="*/ 5728534 w 9487784"/>
              <a:gd name="connsiteY1" fmla="*/ 751464 h 3628402"/>
              <a:gd name="connsiteX2" fmla="*/ 9068327 w 9487784"/>
              <a:gd name="connsiteY2" fmla="*/ 780742 h 3628402"/>
              <a:gd name="connsiteX3" fmla="*/ 9199145 w 9487784"/>
              <a:gd name="connsiteY3" fmla="*/ 2876995 h 3628402"/>
              <a:gd name="connsiteX4" fmla="*/ 104286 w 9487784"/>
              <a:gd name="connsiteY4" fmla="*/ 2906530 h 3628402"/>
              <a:gd name="connsiteX5" fmla="*/ 78704 w 9487784"/>
              <a:gd name="connsiteY5" fmla="*/ 773349 h 3628402"/>
              <a:gd name="connsiteX6" fmla="*/ 79066 w 9487784"/>
              <a:gd name="connsiteY6" fmla="*/ 714899 h 3628402"/>
              <a:gd name="connsiteX7" fmla="*/ 93658 w 9487784"/>
              <a:gd name="connsiteY7" fmla="*/ 339084 h 3628402"/>
              <a:gd name="connsiteX8" fmla="*/ 8952212 w 9487784"/>
              <a:gd name="connsiteY8" fmla="*/ 432398 h 3628402"/>
              <a:gd name="connsiteX9" fmla="*/ 8966916 w 9487784"/>
              <a:gd name="connsiteY9" fmla="*/ 772425 h 3628402"/>
              <a:gd name="connsiteX10" fmla="*/ 5728534 w 9487784"/>
              <a:gd name="connsiteY10" fmla="*/ 751464 h 3628402"/>
              <a:gd name="connsiteX11" fmla="*/ 79147 w 9487784"/>
              <a:gd name="connsiteY11" fmla="*/ 701940 h 3628402"/>
              <a:gd name="connsiteX12" fmla="*/ 79066 w 9487784"/>
              <a:gd name="connsiteY12" fmla="*/ 714899 h 3628402"/>
              <a:gd name="connsiteX13" fmla="*/ 75255 w 9487784"/>
              <a:gd name="connsiteY13" fmla="*/ 714874 h 3628402"/>
              <a:gd name="connsiteX14" fmla="*/ 93658 w 9487784"/>
              <a:gd name="connsiteY14" fmla="*/ 339084 h 3628402"/>
              <a:gd name="connsiteX15" fmla="*/ 9487776 w 9487784"/>
              <a:gd name="connsiteY15" fmla="*/ 48184 h 3628402"/>
              <a:gd name="connsiteX16" fmla="*/ 9486595 w 9487784"/>
              <a:gd name="connsiteY16" fmla="*/ 293828 h 3628402"/>
              <a:gd name="connsiteX17" fmla="*/ 9444967 w 9487784"/>
              <a:gd name="connsiteY17" fmla="*/ 3599374 h 3628402"/>
              <a:gd name="connsiteX18" fmla="*/ 9430613 w 9487784"/>
              <a:gd name="connsiteY18" fmla="*/ 3599270 h 3628402"/>
              <a:gd name="connsiteX19" fmla="*/ 9431805 w 9487784"/>
              <a:gd name="connsiteY19" fmla="*/ 3380915 h 3628402"/>
              <a:gd name="connsiteX20" fmla="*/ 9486433 w 9487784"/>
              <a:gd name="connsiteY20" fmla="*/ 294154 h 3628402"/>
              <a:gd name="connsiteX21" fmla="*/ 9487776 w 9487784"/>
              <a:gd name="connsiteY21" fmla="*/ 48184 h 3628402"/>
              <a:gd name="connsiteX22" fmla="*/ 38984 w 9487784"/>
              <a:gd name="connsiteY22" fmla="*/ 1079 h 3628402"/>
              <a:gd name="connsiteX23" fmla="*/ 39108 w 9487784"/>
              <a:gd name="connsiteY23" fmla="*/ 248117 h 3628402"/>
              <a:gd name="connsiteX24" fmla="*/ 29069 w 9487784"/>
              <a:gd name="connsiteY24" fmla="*/ 3531293 h 3628402"/>
              <a:gd name="connsiteX25" fmla="*/ 9430613 w 9487784"/>
              <a:gd name="connsiteY25" fmla="*/ 3599270 h 3628402"/>
              <a:gd name="connsiteX26" fmla="*/ 9430454 w 9487784"/>
              <a:gd name="connsiteY26" fmla="*/ 3628402 h 3628402"/>
              <a:gd name="connsiteX27" fmla="*/ 41 w 9487784"/>
              <a:gd name="connsiteY27" fmla="*/ 3618378 h 3628402"/>
              <a:gd name="connsiteX28" fmla="*/ 38783 w 9487784"/>
              <a:gd name="connsiteY28" fmla="*/ 249095 h 3628402"/>
              <a:gd name="connsiteX29" fmla="*/ 38984 w 9487784"/>
              <a:gd name="connsiteY29" fmla="*/ 1079 h 3628402"/>
              <a:gd name="connsiteX30" fmla="*/ 38985 w 9487784"/>
              <a:gd name="connsiteY30" fmla="*/ 0 h 3628402"/>
              <a:gd name="connsiteX31" fmla="*/ 9487784 w 9487784"/>
              <a:gd name="connsiteY31" fmla="*/ 46667 h 3628402"/>
              <a:gd name="connsiteX32" fmla="*/ 9487776 w 9487784"/>
              <a:gd name="connsiteY32" fmla="*/ 48184 h 3628402"/>
              <a:gd name="connsiteX33" fmla="*/ 9487783 w 9487784"/>
              <a:gd name="connsiteY33" fmla="*/ 46667 h 3628402"/>
              <a:gd name="connsiteX34" fmla="*/ 38985 w 9487784"/>
              <a:gd name="connsiteY34" fmla="*/ 0 h 3628402"/>
              <a:gd name="connsiteX35" fmla="*/ 38983 w 9487784"/>
              <a:gd name="connsiteY35" fmla="*/ 0 h 3628402"/>
              <a:gd name="connsiteX36" fmla="*/ 38985 w 9487784"/>
              <a:gd name="connsiteY36" fmla="*/ 0 h 3628402"/>
              <a:gd name="connsiteX37" fmla="*/ 38984 w 9487784"/>
              <a:gd name="connsiteY37" fmla="*/ 1079 h 3628402"/>
              <a:gd name="connsiteX38" fmla="*/ 38983 w 9487784"/>
              <a:gd name="connsiteY38" fmla="*/ 0 h 3628402"/>
              <a:gd name="connsiteX0" fmla="*/ 79066 w 9487784"/>
              <a:gd name="connsiteY0" fmla="*/ 714899 h 3628402"/>
              <a:gd name="connsiteX1" fmla="*/ 5728534 w 9487784"/>
              <a:gd name="connsiteY1" fmla="*/ 751464 h 3628402"/>
              <a:gd name="connsiteX2" fmla="*/ 9068327 w 9487784"/>
              <a:gd name="connsiteY2" fmla="*/ 780742 h 3628402"/>
              <a:gd name="connsiteX3" fmla="*/ 9242688 w 9487784"/>
              <a:gd name="connsiteY3" fmla="*/ 2920538 h 3628402"/>
              <a:gd name="connsiteX4" fmla="*/ 104286 w 9487784"/>
              <a:gd name="connsiteY4" fmla="*/ 2906530 h 3628402"/>
              <a:gd name="connsiteX5" fmla="*/ 78704 w 9487784"/>
              <a:gd name="connsiteY5" fmla="*/ 773349 h 3628402"/>
              <a:gd name="connsiteX6" fmla="*/ 79066 w 9487784"/>
              <a:gd name="connsiteY6" fmla="*/ 714899 h 3628402"/>
              <a:gd name="connsiteX7" fmla="*/ 93658 w 9487784"/>
              <a:gd name="connsiteY7" fmla="*/ 339084 h 3628402"/>
              <a:gd name="connsiteX8" fmla="*/ 8952212 w 9487784"/>
              <a:gd name="connsiteY8" fmla="*/ 432398 h 3628402"/>
              <a:gd name="connsiteX9" fmla="*/ 8966916 w 9487784"/>
              <a:gd name="connsiteY9" fmla="*/ 772425 h 3628402"/>
              <a:gd name="connsiteX10" fmla="*/ 5728534 w 9487784"/>
              <a:gd name="connsiteY10" fmla="*/ 751464 h 3628402"/>
              <a:gd name="connsiteX11" fmla="*/ 79147 w 9487784"/>
              <a:gd name="connsiteY11" fmla="*/ 701940 h 3628402"/>
              <a:gd name="connsiteX12" fmla="*/ 79066 w 9487784"/>
              <a:gd name="connsiteY12" fmla="*/ 714899 h 3628402"/>
              <a:gd name="connsiteX13" fmla="*/ 75255 w 9487784"/>
              <a:gd name="connsiteY13" fmla="*/ 714874 h 3628402"/>
              <a:gd name="connsiteX14" fmla="*/ 93658 w 9487784"/>
              <a:gd name="connsiteY14" fmla="*/ 339084 h 3628402"/>
              <a:gd name="connsiteX15" fmla="*/ 9487776 w 9487784"/>
              <a:gd name="connsiteY15" fmla="*/ 48184 h 3628402"/>
              <a:gd name="connsiteX16" fmla="*/ 9486595 w 9487784"/>
              <a:gd name="connsiteY16" fmla="*/ 293828 h 3628402"/>
              <a:gd name="connsiteX17" fmla="*/ 9444967 w 9487784"/>
              <a:gd name="connsiteY17" fmla="*/ 3599374 h 3628402"/>
              <a:gd name="connsiteX18" fmla="*/ 9430613 w 9487784"/>
              <a:gd name="connsiteY18" fmla="*/ 3599270 h 3628402"/>
              <a:gd name="connsiteX19" fmla="*/ 9431805 w 9487784"/>
              <a:gd name="connsiteY19" fmla="*/ 3380915 h 3628402"/>
              <a:gd name="connsiteX20" fmla="*/ 9486433 w 9487784"/>
              <a:gd name="connsiteY20" fmla="*/ 294154 h 3628402"/>
              <a:gd name="connsiteX21" fmla="*/ 9487776 w 9487784"/>
              <a:gd name="connsiteY21" fmla="*/ 48184 h 3628402"/>
              <a:gd name="connsiteX22" fmla="*/ 38984 w 9487784"/>
              <a:gd name="connsiteY22" fmla="*/ 1079 h 3628402"/>
              <a:gd name="connsiteX23" fmla="*/ 39108 w 9487784"/>
              <a:gd name="connsiteY23" fmla="*/ 248117 h 3628402"/>
              <a:gd name="connsiteX24" fmla="*/ 29069 w 9487784"/>
              <a:gd name="connsiteY24" fmla="*/ 3531293 h 3628402"/>
              <a:gd name="connsiteX25" fmla="*/ 9430613 w 9487784"/>
              <a:gd name="connsiteY25" fmla="*/ 3599270 h 3628402"/>
              <a:gd name="connsiteX26" fmla="*/ 9430454 w 9487784"/>
              <a:gd name="connsiteY26" fmla="*/ 3628402 h 3628402"/>
              <a:gd name="connsiteX27" fmla="*/ 41 w 9487784"/>
              <a:gd name="connsiteY27" fmla="*/ 3618378 h 3628402"/>
              <a:gd name="connsiteX28" fmla="*/ 38783 w 9487784"/>
              <a:gd name="connsiteY28" fmla="*/ 249095 h 3628402"/>
              <a:gd name="connsiteX29" fmla="*/ 38984 w 9487784"/>
              <a:gd name="connsiteY29" fmla="*/ 1079 h 3628402"/>
              <a:gd name="connsiteX30" fmla="*/ 38985 w 9487784"/>
              <a:gd name="connsiteY30" fmla="*/ 0 h 3628402"/>
              <a:gd name="connsiteX31" fmla="*/ 9487784 w 9487784"/>
              <a:gd name="connsiteY31" fmla="*/ 46667 h 3628402"/>
              <a:gd name="connsiteX32" fmla="*/ 9487776 w 9487784"/>
              <a:gd name="connsiteY32" fmla="*/ 48184 h 3628402"/>
              <a:gd name="connsiteX33" fmla="*/ 9487783 w 9487784"/>
              <a:gd name="connsiteY33" fmla="*/ 46667 h 3628402"/>
              <a:gd name="connsiteX34" fmla="*/ 38985 w 9487784"/>
              <a:gd name="connsiteY34" fmla="*/ 0 h 3628402"/>
              <a:gd name="connsiteX35" fmla="*/ 38983 w 9487784"/>
              <a:gd name="connsiteY35" fmla="*/ 0 h 3628402"/>
              <a:gd name="connsiteX36" fmla="*/ 38985 w 9487784"/>
              <a:gd name="connsiteY36" fmla="*/ 0 h 3628402"/>
              <a:gd name="connsiteX37" fmla="*/ 38984 w 9487784"/>
              <a:gd name="connsiteY37" fmla="*/ 1079 h 3628402"/>
              <a:gd name="connsiteX38" fmla="*/ 38983 w 9487784"/>
              <a:gd name="connsiteY38" fmla="*/ 0 h 3628402"/>
              <a:gd name="connsiteX0" fmla="*/ 79066 w 9487784"/>
              <a:gd name="connsiteY0" fmla="*/ 714899 h 3628402"/>
              <a:gd name="connsiteX1" fmla="*/ 5728534 w 9487784"/>
              <a:gd name="connsiteY1" fmla="*/ 751464 h 3628402"/>
              <a:gd name="connsiteX2" fmla="*/ 9227984 w 9487784"/>
              <a:gd name="connsiteY2" fmla="*/ 795257 h 3628402"/>
              <a:gd name="connsiteX3" fmla="*/ 9242688 w 9487784"/>
              <a:gd name="connsiteY3" fmla="*/ 2920538 h 3628402"/>
              <a:gd name="connsiteX4" fmla="*/ 104286 w 9487784"/>
              <a:gd name="connsiteY4" fmla="*/ 2906530 h 3628402"/>
              <a:gd name="connsiteX5" fmla="*/ 78704 w 9487784"/>
              <a:gd name="connsiteY5" fmla="*/ 773349 h 3628402"/>
              <a:gd name="connsiteX6" fmla="*/ 79066 w 9487784"/>
              <a:gd name="connsiteY6" fmla="*/ 714899 h 3628402"/>
              <a:gd name="connsiteX7" fmla="*/ 93658 w 9487784"/>
              <a:gd name="connsiteY7" fmla="*/ 339084 h 3628402"/>
              <a:gd name="connsiteX8" fmla="*/ 8952212 w 9487784"/>
              <a:gd name="connsiteY8" fmla="*/ 432398 h 3628402"/>
              <a:gd name="connsiteX9" fmla="*/ 8966916 w 9487784"/>
              <a:gd name="connsiteY9" fmla="*/ 772425 h 3628402"/>
              <a:gd name="connsiteX10" fmla="*/ 5728534 w 9487784"/>
              <a:gd name="connsiteY10" fmla="*/ 751464 h 3628402"/>
              <a:gd name="connsiteX11" fmla="*/ 79147 w 9487784"/>
              <a:gd name="connsiteY11" fmla="*/ 701940 h 3628402"/>
              <a:gd name="connsiteX12" fmla="*/ 79066 w 9487784"/>
              <a:gd name="connsiteY12" fmla="*/ 714899 h 3628402"/>
              <a:gd name="connsiteX13" fmla="*/ 75255 w 9487784"/>
              <a:gd name="connsiteY13" fmla="*/ 714874 h 3628402"/>
              <a:gd name="connsiteX14" fmla="*/ 93658 w 9487784"/>
              <a:gd name="connsiteY14" fmla="*/ 339084 h 3628402"/>
              <a:gd name="connsiteX15" fmla="*/ 9487776 w 9487784"/>
              <a:gd name="connsiteY15" fmla="*/ 48184 h 3628402"/>
              <a:gd name="connsiteX16" fmla="*/ 9486595 w 9487784"/>
              <a:gd name="connsiteY16" fmla="*/ 293828 h 3628402"/>
              <a:gd name="connsiteX17" fmla="*/ 9444967 w 9487784"/>
              <a:gd name="connsiteY17" fmla="*/ 3599374 h 3628402"/>
              <a:gd name="connsiteX18" fmla="*/ 9430613 w 9487784"/>
              <a:gd name="connsiteY18" fmla="*/ 3599270 h 3628402"/>
              <a:gd name="connsiteX19" fmla="*/ 9431805 w 9487784"/>
              <a:gd name="connsiteY19" fmla="*/ 3380915 h 3628402"/>
              <a:gd name="connsiteX20" fmla="*/ 9486433 w 9487784"/>
              <a:gd name="connsiteY20" fmla="*/ 294154 h 3628402"/>
              <a:gd name="connsiteX21" fmla="*/ 9487776 w 9487784"/>
              <a:gd name="connsiteY21" fmla="*/ 48184 h 3628402"/>
              <a:gd name="connsiteX22" fmla="*/ 38984 w 9487784"/>
              <a:gd name="connsiteY22" fmla="*/ 1079 h 3628402"/>
              <a:gd name="connsiteX23" fmla="*/ 39108 w 9487784"/>
              <a:gd name="connsiteY23" fmla="*/ 248117 h 3628402"/>
              <a:gd name="connsiteX24" fmla="*/ 29069 w 9487784"/>
              <a:gd name="connsiteY24" fmla="*/ 3531293 h 3628402"/>
              <a:gd name="connsiteX25" fmla="*/ 9430613 w 9487784"/>
              <a:gd name="connsiteY25" fmla="*/ 3599270 h 3628402"/>
              <a:gd name="connsiteX26" fmla="*/ 9430454 w 9487784"/>
              <a:gd name="connsiteY26" fmla="*/ 3628402 h 3628402"/>
              <a:gd name="connsiteX27" fmla="*/ 41 w 9487784"/>
              <a:gd name="connsiteY27" fmla="*/ 3618378 h 3628402"/>
              <a:gd name="connsiteX28" fmla="*/ 38783 w 9487784"/>
              <a:gd name="connsiteY28" fmla="*/ 249095 h 3628402"/>
              <a:gd name="connsiteX29" fmla="*/ 38984 w 9487784"/>
              <a:gd name="connsiteY29" fmla="*/ 1079 h 3628402"/>
              <a:gd name="connsiteX30" fmla="*/ 38985 w 9487784"/>
              <a:gd name="connsiteY30" fmla="*/ 0 h 3628402"/>
              <a:gd name="connsiteX31" fmla="*/ 9487784 w 9487784"/>
              <a:gd name="connsiteY31" fmla="*/ 46667 h 3628402"/>
              <a:gd name="connsiteX32" fmla="*/ 9487776 w 9487784"/>
              <a:gd name="connsiteY32" fmla="*/ 48184 h 3628402"/>
              <a:gd name="connsiteX33" fmla="*/ 9487783 w 9487784"/>
              <a:gd name="connsiteY33" fmla="*/ 46667 h 3628402"/>
              <a:gd name="connsiteX34" fmla="*/ 38985 w 9487784"/>
              <a:gd name="connsiteY34" fmla="*/ 0 h 3628402"/>
              <a:gd name="connsiteX35" fmla="*/ 38983 w 9487784"/>
              <a:gd name="connsiteY35" fmla="*/ 0 h 3628402"/>
              <a:gd name="connsiteX36" fmla="*/ 38985 w 9487784"/>
              <a:gd name="connsiteY36" fmla="*/ 0 h 3628402"/>
              <a:gd name="connsiteX37" fmla="*/ 38984 w 9487784"/>
              <a:gd name="connsiteY37" fmla="*/ 1079 h 3628402"/>
              <a:gd name="connsiteX38" fmla="*/ 38983 w 9487784"/>
              <a:gd name="connsiteY38" fmla="*/ 0 h 3628402"/>
              <a:gd name="connsiteX0" fmla="*/ 79066 w 9487784"/>
              <a:gd name="connsiteY0" fmla="*/ 714899 h 3628402"/>
              <a:gd name="connsiteX1" fmla="*/ 5728534 w 9487784"/>
              <a:gd name="connsiteY1" fmla="*/ 751464 h 3628402"/>
              <a:gd name="connsiteX2" fmla="*/ 9227984 w 9487784"/>
              <a:gd name="connsiteY2" fmla="*/ 795257 h 3628402"/>
              <a:gd name="connsiteX3" fmla="*/ 9242688 w 9487784"/>
              <a:gd name="connsiteY3" fmla="*/ 2920538 h 3628402"/>
              <a:gd name="connsiteX4" fmla="*/ 104286 w 9487784"/>
              <a:gd name="connsiteY4" fmla="*/ 2906530 h 3628402"/>
              <a:gd name="connsiteX5" fmla="*/ 78704 w 9487784"/>
              <a:gd name="connsiteY5" fmla="*/ 773349 h 3628402"/>
              <a:gd name="connsiteX6" fmla="*/ 79066 w 9487784"/>
              <a:gd name="connsiteY6" fmla="*/ 714899 h 3628402"/>
              <a:gd name="connsiteX7" fmla="*/ 93658 w 9487784"/>
              <a:gd name="connsiteY7" fmla="*/ 339084 h 3628402"/>
              <a:gd name="connsiteX8" fmla="*/ 9140898 w 9487784"/>
              <a:gd name="connsiteY8" fmla="*/ 432398 h 3628402"/>
              <a:gd name="connsiteX9" fmla="*/ 8966916 w 9487784"/>
              <a:gd name="connsiteY9" fmla="*/ 772425 h 3628402"/>
              <a:gd name="connsiteX10" fmla="*/ 5728534 w 9487784"/>
              <a:gd name="connsiteY10" fmla="*/ 751464 h 3628402"/>
              <a:gd name="connsiteX11" fmla="*/ 79147 w 9487784"/>
              <a:gd name="connsiteY11" fmla="*/ 701940 h 3628402"/>
              <a:gd name="connsiteX12" fmla="*/ 79066 w 9487784"/>
              <a:gd name="connsiteY12" fmla="*/ 714899 h 3628402"/>
              <a:gd name="connsiteX13" fmla="*/ 75255 w 9487784"/>
              <a:gd name="connsiteY13" fmla="*/ 714874 h 3628402"/>
              <a:gd name="connsiteX14" fmla="*/ 93658 w 9487784"/>
              <a:gd name="connsiteY14" fmla="*/ 339084 h 3628402"/>
              <a:gd name="connsiteX15" fmla="*/ 9487776 w 9487784"/>
              <a:gd name="connsiteY15" fmla="*/ 48184 h 3628402"/>
              <a:gd name="connsiteX16" fmla="*/ 9486595 w 9487784"/>
              <a:gd name="connsiteY16" fmla="*/ 293828 h 3628402"/>
              <a:gd name="connsiteX17" fmla="*/ 9444967 w 9487784"/>
              <a:gd name="connsiteY17" fmla="*/ 3599374 h 3628402"/>
              <a:gd name="connsiteX18" fmla="*/ 9430613 w 9487784"/>
              <a:gd name="connsiteY18" fmla="*/ 3599270 h 3628402"/>
              <a:gd name="connsiteX19" fmla="*/ 9431805 w 9487784"/>
              <a:gd name="connsiteY19" fmla="*/ 3380915 h 3628402"/>
              <a:gd name="connsiteX20" fmla="*/ 9486433 w 9487784"/>
              <a:gd name="connsiteY20" fmla="*/ 294154 h 3628402"/>
              <a:gd name="connsiteX21" fmla="*/ 9487776 w 9487784"/>
              <a:gd name="connsiteY21" fmla="*/ 48184 h 3628402"/>
              <a:gd name="connsiteX22" fmla="*/ 38984 w 9487784"/>
              <a:gd name="connsiteY22" fmla="*/ 1079 h 3628402"/>
              <a:gd name="connsiteX23" fmla="*/ 39108 w 9487784"/>
              <a:gd name="connsiteY23" fmla="*/ 248117 h 3628402"/>
              <a:gd name="connsiteX24" fmla="*/ 29069 w 9487784"/>
              <a:gd name="connsiteY24" fmla="*/ 3531293 h 3628402"/>
              <a:gd name="connsiteX25" fmla="*/ 9430613 w 9487784"/>
              <a:gd name="connsiteY25" fmla="*/ 3599270 h 3628402"/>
              <a:gd name="connsiteX26" fmla="*/ 9430454 w 9487784"/>
              <a:gd name="connsiteY26" fmla="*/ 3628402 h 3628402"/>
              <a:gd name="connsiteX27" fmla="*/ 41 w 9487784"/>
              <a:gd name="connsiteY27" fmla="*/ 3618378 h 3628402"/>
              <a:gd name="connsiteX28" fmla="*/ 38783 w 9487784"/>
              <a:gd name="connsiteY28" fmla="*/ 249095 h 3628402"/>
              <a:gd name="connsiteX29" fmla="*/ 38984 w 9487784"/>
              <a:gd name="connsiteY29" fmla="*/ 1079 h 3628402"/>
              <a:gd name="connsiteX30" fmla="*/ 38985 w 9487784"/>
              <a:gd name="connsiteY30" fmla="*/ 0 h 3628402"/>
              <a:gd name="connsiteX31" fmla="*/ 9487784 w 9487784"/>
              <a:gd name="connsiteY31" fmla="*/ 46667 h 3628402"/>
              <a:gd name="connsiteX32" fmla="*/ 9487776 w 9487784"/>
              <a:gd name="connsiteY32" fmla="*/ 48184 h 3628402"/>
              <a:gd name="connsiteX33" fmla="*/ 9487783 w 9487784"/>
              <a:gd name="connsiteY33" fmla="*/ 46667 h 3628402"/>
              <a:gd name="connsiteX34" fmla="*/ 38985 w 9487784"/>
              <a:gd name="connsiteY34" fmla="*/ 0 h 3628402"/>
              <a:gd name="connsiteX35" fmla="*/ 38983 w 9487784"/>
              <a:gd name="connsiteY35" fmla="*/ 0 h 3628402"/>
              <a:gd name="connsiteX36" fmla="*/ 38985 w 9487784"/>
              <a:gd name="connsiteY36" fmla="*/ 0 h 3628402"/>
              <a:gd name="connsiteX37" fmla="*/ 38984 w 9487784"/>
              <a:gd name="connsiteY37" fmla="*/ 1079 h 3628402"/>
              <a:gd name="connsiteX38" fmla="*/ 38983 w 9487784"/>
              <a:gd name="connsiteY38" fmla="*/ 0 h 3628402"/>
              <a:gd name="connsiteX0" fmla="*/ 79066 w 9487784"/>
              <a:gd name="connsiteY0" fmla="*/ 714899 h 3628402"/>
              <a:gd name="connsiteX1" fmla="*/ 5728534 w 9487784"/>
              <a:gd name="connsiteY1" fmla="*/ 751464 h 3628402"/>
              <a:gd name="connsiteX2" fmla="*/ 9227984 w 9487784"/>
              <a:gd name="connsiteY2" fmla="*/ 795257 h 3628402"/>
              <a:gd name="connsiteX3" fmla="*/ 9242688 w 9487784"/>
              <a:gd name="connsiteY3" fmla="*/ 2920538 h 3628402"/>
              <a:gd name="connsiteX4" fmla="*/ 104286 w 9487784"/>
              <a:gd name="connsiteY4" fmla="*/ 2906530 h 3628402"/>
              <a:gd name="connsiteX5" fmla="*/ 78704 w 9487784"/>
              <a:gd name="connsiteY5" fmla="*/ 773349 h 3628402"/>
              <a:gd name="connsiteX6" fmla="*/ 79066 w 9487784"/>
              <a:gd name="connsiteY6" fmla="*/ 714899 h 3628402"/>
              <a:gd name="connsiteX7" fmla="*/ 93658 w 9487784"/>
              <a:gd name="connsiteY7" fmla="*/ 339084 h 3628402"/>
              <a:gd name="connsiteX8" fmla="*/ 9286041 w 9487784"/>
              <a:gd name="connsiteY8" fmla="*/ 374341 h 3628402"/>
              <a:gd name="connsiteX9" fmla="*/ 8966916 w 9487784"/>
              <a:gd name="connsiteY9" fmla="*/ 772425 h 3628402"/>
              <a:gd name="connsiteX10" fmla="*/ 5728534 w 9487784"/>
              <a:gd name="connsiteY10" fmla="*/ 751464 h 3628402"/>
              <a:gd name="connsiteX11" fmla="*/ 79147 w 9487784"/>
              <a:gd name="connsiteY11" fmla="*/ 701940 h 3628402"/>
              <a:gd name="connsiteX12" fmla="*/ 79066 w 9487784"/>
              <a:gd name="connsiteY12" fmla="*/ 714899 h 3628402"/>
              <a:gd name="connsiteX13" fmla="*/ 75255 w 9487784"/>
              <a:gd name="connsiteY13" fmla="*/ 714874 h 3628402"/>
              <a:gd name="connsiteX14" fmla="*/ 93658 w 9487784"/>
              <a:gd name="connsiteY14" fmla="*/ 339084 h 3628402"/>
              <a:gd name="connsiteX15" fmla="*/ 9487776 w 9487784"/>
              <a:gd name="connsiteY15" fmla="*/ 48184 h 3628402"/>
              <a:gd name="connsiteX16" fmla="*/ 9486595 w 9487784"/>
              <a:gd name="connsiteY16" fmla="*/ 293828 h 3628402"/>
              <a:gd name="connsiteX17" fmla="*/ 9444967 w 9487784"/>
              <a:gd name="connsiteY17" fmla="*/ 3599374 h 3628402"/>
              <a:gd name="connsiteX18" fmla="*/ 9430613 w 9487784"/>
              <a:gd name="connsiteY18" fmla="*/ 3599270 h 3628402"/>
              <a:gd name="connsiteX19" fmla="*/ 9431805 w 9487784"/>
              <a:gd name="connsiteY19" fmla="*/ 3380915 h 3628402"/>
              <a:gd name="connsiteX20" fmla="*/ 9486433 w 9487784"/>
              <a:gd name="connsiteY20" fmla="*/ 294154 h 3628402"/>
              <a:gd name="connsiteX21" fmla="*/ 9487776 w 9487784"/>
              <a:gd name="connsiteY21" fmla="*/ 48184 h 3628402"/>
              <a:gd name="connsiteX22" fmla="*/ 38984 w 9487784"/>
              <a:gd name="connsiteY22" fmla="*/ 1079 h 3628402"/>
              <a:gd name="connsiteX23" fmla="*/ 39108 w 9487784"/>
              <a:gd name="connsiteY23" fmla="*/ 248117 h 3628402"/>
              <a:gd name="connsiteX24" fmla="*/ 29069 w 9487784"/>
              <a:gd name="connsiteY24" fmla="*/ 3531293 h 3628402"/>
              <a:gd name="connsiteX25" fmla="*/ 9430613 w 9487784"/>
              <a:gd name="connsiteY25" fmla="*/ 3599270 h 3628402"/>
              <a:gd name="connsiteX26" fmla="*/ 9430454 w 9487784"/>
              <a:gd name="connsiteY26" fmla="*/ 3628402 h 3628402"/>
              <a:gd name="connsiteX27" fmla="*/ 41 w 9487784"/>
              <a:gd name="connsiteY27" fmla="*/ 3618378 h 3628402"/>
              <a:gd name="connsiteX28" fmla="*/ 38783 w 9487784"/>
              <a:gd name="connsiteY28" fmla="*/ 249095 h 3628402"/>
              <a:gd name="connsiteX29" fmla="*/ 38984 w 9487784"/>
              <a:gd name="connsiteY29" fmla="*/ 1079 h 3628402"/>
              <a:gd name="connsiteX30" fmla="*/ 38985 w 9487784"/>
              <a:gd name="connsiteY30" fmla="*/ 0 h 3628402"/>
              <a:gd name="connsiteX31" fmla="*/ 9487784 w 9487784"/>
              <a:gd name="connsiteY31" fmla="*/ 46667 h 3628402"/>
              <a:gd name="connsiteX32" fmla="*/ 9487776 w 9487784"/>
              <a:gd name="connsiteY32" fmla="*/ 48184 h 3628402"/>
              <a:gd name="connsiteX33" fmla="*/ 9487783 w 9487784"/>
              <a:gd name="connsiteY33" fmla="*/ 46667 h 3628402"/>
              <a:gd name="connsiteX34" fmla="*/ 38985 w 9487784"/>
              <a:gd name="connsiteY34" fmla="*/ 0 h 3628402"/>
              <a:gd name="connsiteX35" fmla="*/ 38983 w 9487784"/>
              <a:gd name="connsiteY35" fmla="*/ 0 h 3628402"/>
              <a:gd name="connsiteX36" fmla="*/ 38985 w 9487784"/>
              <a:gd name="connsiteY36" fmla="*/ 0 h 3628402"/>
              <a:gd name="connsiteX37" fmla="*/ 38984 w 9487784"/>
              <a:gd name="connsiteY37" fmla="*/ 1079 h 3628402"/>
              <a:gd name="connsiteX38" fmla="*/ 38983 w 9487784"/>
              <a:gd name="connsiteY38" fmla="*/ 0 h 3628402"/>
              <a:gd name="connsiteX0" fmla="*/ 64577 w 9473295"/>
              <a:gd name="connsiteY0" fmla="*/ 714899 h 3661921"/>
              <a:gd name="connsiteX1" fmla="*/ 5714045 w 9473295"/>
              <a:gd name="connsiteY1" fmla="*/ 751464 h 3661921"/>
              <a:gd name="connsiteX2" fmla="*/ 9213495 w 9473295"/>
              <a:gd name="connsiteY2" fmla="*/ 795257 h 3661921"/>
              <a:gd name="connsiteX3" fmla="*/ 9228199 w 9473295"/>
              <a:gd name="connsiteY3" fmla="*/ 2920538 h 3661921"/>
              <a:gd name="connsiteX4" fmla="*/ 89797 w 9473295"/>
              <a:gd name="connsiteY4" fmla="*/ 2906530 h 3661921"/>
              <a:gd name="connsiteX5" fmla="*/ 64215 w 9473295"/>
              <a:gd name="connsiteY5" fmla="*/ 773349 h 3661921"/>
              <a:gd name="connsiteX6" fmla="*/ 64577 w 9473295"/>
              <a:gd name="connsiteY6" fmla="*/ 714899 h 3661921"/>
              <a:gd name="connsiteX7" fmla="*/ 79169 w 9473295"/>
              <a:gd name="connsiteY7" fmla="*/ 339084 h 3661921"/>
              <a:gd name="connsiteX8" fmla="*/ 9271552 w 9473295"/>
              <a:gd name="connsiteY8" fmla="*/ 374341 h 3661921"/>
              <a:gd name="connsiteX9" fmla="*/ 8952427 w 9473295"/>
              <a:gd name="connsiteY9" fmla="*/ 772425 h 3661921"/>
              <a:gd name="connsiteX10" fmla="*/ 5714045 w 9473295"/>
              <a:gd name="connsiteY10" fmla="*/ 751464 h 3661921"/>
              <a:gd name="connsiteX11" fmla="*/ 64658 w 9473295"/>
              <a:gd name="connsiteY11" fmla="*/ 701940 h 3661921"/>
              <a:gd name="connsiteX12" fmla="*/ 64577 w 9473295"/>
              <a:gd name="connsiteY12" fmla="*/ 714899 h 3661921"/>
              <a:gd name="connsiteX13" fmla="*/ 60766 w 9473295"/>
              <a:gd name="connsiteY13" fmla="*/ 714874 h 3661921"/>
              <a:gd name="connsiteX14" fmla="*/ 79169 w 9473295"/>
              <a:gd name="connsiteY14" fmla="*/ 339084 h 3661921"/>
              <a:gd name="connsiteX15" fmla="*/ 9473287 w 9473295"/>
              <a:gd name="connsiteY15" fmla="*/ 48184 h 3661921"/>
              <a:gd name="connsiteX16" fmla="*/ 9472106 w 9473295"/>
              <a:gd name="connsiteY16" fmla="*/ 293828 h 3661921"/>
              <a:gd name="connsiteX17" fmla="*/ 9430478 w 9473295"/>
              <a:gd name="connsiteY17" fmla="*/ 3599374 h 3661921"/>
              <a:gd name="connsiteX18" fmla="*/ 9416124 w 9473295"/>
              <a:gd name="connsiteY18" fmla="*/ 3599270 h 3661921"/>
              <a:gd name="connsiteX19" fmla="*/ 9417316 w 9473295"/>
              <a:gd name="connsiteY19" fmla="*/ 3380915 h 3661921"/>
              <a:gd name="connsiteX20" fmla="*/ 9471944 w 9473295"/>
              <a:gd name="connsiteY20" fmla="*/ 294154 h 3661921"/>
              <a:gd name="connsiteX21" fmla="*/ 9473287 w 9473295"/>
              <a:gd name="connsiteY21" fmla="*/ 48184 h 3661921"/>
              <a:gd name="connsiteX22" fmla="*/ 24495 w 9473295"/>
              <a:gd name="connsiteY22" fmla="*/ 1079 h 3661921"/>
              <a:gd name="connsiteX23" fmla="*/ 24619 w 9473295"/>
              <a:gd name="connsiteY23" fmla="*/ 248117 h 3661921"/>
              <a:gd name="connsiteX24" fmla="*/ 14580 w 9473295"/>
              <a:gd name="connsiteY24" fmla="*/ 3531293 h 3661921"/>
              <a:gd name="connsiteX25" fmla="*/ 9416124 w 9473295"/>
              <a:gd name="connsiteY25" fmla="*/ 3599270 h 3661921"/>
              <a:gd name="connsiteX26" fmla="*/ 9415965 w 9473295"/>
              <a:gd name="connsiteY26" fmla="*/ 3628402 h 3661921"/>
              <a:gd name="connsiteX27" fmla="*/ 67 w 9473295"/>
              <a:gd name="connsiteY27" fmla="*/ 3661921 h 3661921"/>
              <a:gd name="connsiteX28" fmla="*/ 24294 w 9473295"/>
              <a:gd name="connsiteY28" fmla="*/ 249095 h 3661921"/>
              <a:gd name="connsiteX29" fmla="*/ 24495 w 9473295"/>
              <a:gd name="connsiteY29" fmla="*/ 1079 h 3661921"/>
              <a:gd name="connsiteX30" fmla="*/ 24496 w 9473295"/>
              <a:gd name="connsiteY30" fmla="*/ 0 h 3661921"/>
              <a:gd name="connsiteX31" fmla="*/ 9473295 w 9473295"/>
              <a:gd name="connsiteY31" fmla="*/ 46667 h 3661921"/>
              <a:gd name="connsiteX32" fmla="*/ 9473287 w 9473295"/>
              <a:gd name="connsiteY32" fmla="*/ 48184 h 3661921"/>
              <a:gd name="connsiteX33" fmla="*/ 9473294 w 9473295"/>
              <a:gd name="connsiteY33" fmla="*/ 46667 h 3661921"/>
              <a:gd name="connsiteX34" fmla="*/ 24496 w 9473295"/>
              <a:gd name="connsiteY34" fmla="*/ 0 h 3661921"/>
              <a:gd name="connsiteX35" fmla="*/ 24494 w 9473295"/>
              <a:gd name="connsiteY35" fmla="*/ 0 h 3661921"/>
              <a:gd name="connsiteX36" fmla="*/ 24496 w 9473295"/>
              <a:gd name="connsiteY36" fmla="*/ 0 h 3661921"/>
              <a:gd name="connsiteX37" fmla="*/ 24495 w 9473295"/>
              <a:gd name="connsiteY37" fmla="*/ 1079 h 3661921"/>
              <a:gd name="connsiteX38" fmla="*/ 24494 w 9473295"/>
              <a:gd name="connsiteY38" fmla="*/ 0 h 3661921"/>
              <a:gd name="connsiteX0" fmla="*/ 64577 w 9473295"/>
              <a:gd name="connsiteY0" fmla="*/ 714899 h 3661921"/>
              <a:gd name="connsiteX1" fmla="*/ 5714045 w 9473295"/>
              <a:gd name="connsiteY1" fmla="*/ 751464 h 3661921"/>
              <a:gd name="connsiteX2" fmla="*/ 9213495 w 9473295"/>
              <a:gd name="connsiteY2" fmla="*/ 795257 h 3661921"/>
              <a:gd name="connsiteX3" fmla="*/ 9228199 w 9473295"/>
              <a:gd name="connsiteY3" fmla="*/ 2920538 h 3661921"/>
              <a:gd name="connsiteX4" fmla="*/ 89797 w 9473295"/>
              <a:gd name="connsiteY4" fmla="*/ 2906530 h 3661921"/>
              <a:gd name="connsiteX5" fmla="*/ 64215 w 9473295"/>
              <a:gd name="connsiteY5" fmla="*/ 773349 h 3661921"/>
              <a:gd name="connsiteX6" fmla="*/ 64577 w 9473295"/>
              <a:gd name="connsiteY6" fmla="*/ 714899 h 3661921"/>
              <a:gd name="connsiteX7" fmla="*/ 79169 w 9473295"/>
              <a:gd name="connsiteY7" fmla="*/ 339084 h 3661921"/>
              <a:gd name="connsiteX8" fmla="*/ 9271552 w 9473295"/>
              <a:gd name="connsiteY8" fmla="*/ 374341 h 3661921"/>
              <a:gd name="connsiteX9" fmla="*/ 8952427 w 9473295"/>
              <a:gd name="connsiteY9" fmla="*/ 772425 h 3661921"/>
              <a:gd name="connsiteX10" fmla="*/ 5714045 w 9473295"/>
              <a:gd name="connsiteY10" fmla="*/ 751464 h 3661921"/>
              <a:gd name="connsiteX11" fmla="*/ 64658 w 9473295"/>
              <a:gd name="connsiteY11" fmla="*/ 701940 h 3661921"/>
              <a:gd name="connsiteX12" fmla="*/ 64577 w 9473295"/>
              <a:gd name="connsiteY12" fmla="*/ 714899 h 3661921"/>
              <a:gd name="connsiteX13" fmla="*/ 60766 w 9473295"/>
              <a:gd name="connsiteY13" fmla="*/ 714874 h 3661921"/>
              <a:gd name="connsiteX14" fmla="*/ 79169 w 9473295"/>
              <a:gd name="connsiteY14" fmla="*/ 339084 h 3661921"/>
              <a:gd name="connsiteX15" fmla="*/ 9473287 w 9473295"/>
              <a:gd name="connsiteY15" fmla="*/ 48184 h 3661921"/>
              <a:gd name="connsiteX16" fmla="*/ 9472106 w 9473295"/>
              <a:gd name="connsiteY16" fmla="*/ 293828 h 3661921"/>
              <a:gd name="connsiteX17" fmla="*/ 9430478 w 9473295"/>
              <a:gd name="connsiteY17" fmla="*/ 3599374 h 3661921"/>
              <a:gd name="connsiteX18" fmla="*/ 9416124 w 9473295"/>
              <a:gd name="connsiteY18" fmla="*/ 3599270 h 3661921"/>
              <a:gd name="connsiteX19" fmla="*/ 9417316 w 9473295"/>
              <a:gd name="connsiteY19" fmla="*/ 3380915 h 3661921"/>
              <a:gd name="connsiteX20" fmla="*/ 9471944 w 9473295"/>
              <a:gd name="connsiteY20" fmla="*/ 294154 h 3661921"/>
              <a:gd name="connsiteX21" fmla="*/ 9473287 w 9473295"/>
              <a:gd name="connsiteY21" fmla="*/ 48184 h 3661921"/>
              <a:gd name="connsiteX22" fmla="*/ 24495 w 9473295"/>
              <a:gd name="connsiteY22" fmla="*/ 1079 h 3661921"/>
              <a:gd name="connsiteX23" fmla="*/ 24619 w 9473295"/>
              <a:gd name="connsiteY23" fmla="*/ 248117 h 3661921"/>
              <a:gd name="connsiteX24" fmla="*/ 58123 w 9473295"/>
              <a:gd name="connsiteY24" fmla="*/ 3647407 h 3661921"/>
              <a:gd name="connsiteX25" fmla="*/ 9416124 w 9473295"/>
              <a:gd name="connsiteY25" fmla="*/ 3599270 h 3661921"/>
              <a:gd name="connsiteX26" fmla="*/ 9415965 w 9473295"/>
              <a:gd name="connsiteY26" fmla="*/ 3628402 h 3661921"/>
              <a:gd name="connsiteX27" fmla="*/ 67 w 9473295"/>
              <a:gd name="connsiteY27" fmla="*/ 3661921 h 3661921"/>
              <a:gd name="connsiteX28" fmla="*/ 24294 w 9473295"/>
              <a:gd name="connsiteY28" fmla="*/ 249095 h 3661921"/>
              <a:gd name="connsiteX29" fmla="*/ 24495 w 9473295"/>
              <a:gd name="connsiteY29" fmla="*/ 1079 h 3661921"/>
              <a:gd name="connsiteX30" fmla="*/ 24496 w 9473295"/>
              <a:gd name="connsiteY30" fmla="*/ 0 h 3661921"/>
              <a:gd name="connsiteX31" fmla="*/ 9473295 w 9473295"/>
              <a:gd name="connsiteY31" fmla="*/ 46667 h 3661921"/>
              <a:gd name="connsiteX32" fmla="*/ 9473287 w 9473295"/>
              <a:gd name="connsiteY32" fmla="*/ 48184 h 3661921"/>
              <a:gd name="connsiteX33" fmla="*/ 9473294 w 9473295"/>
              <a:gd name="connsiteY33" fmla="*/ 46667 h 3661921"/>
              <a:gd name="connsiteX34" fmla="*/ 24496 w 9473295"/>
              <a:gd name="connsiteY34" fmla="*/ 0 h 3661921"/>
              <a:gd name="connsiteX35" fmla="*/ 24494 w 9473295"/>
              <a:gd name="connsiteY35" fmla="*/ 0 h 3661921"/>
              <a:gd name="connsiteX36" fmla="*/ 24496 w 9473295"/>
              <a:gd name="connsiteY36" fmla="*/ 0 h 3661921"/>
              <a:gd name="connsiteX37" fmla="*/ 24495 w 9473295"/>
              <a:gd name="connsiteY37" fmla="*/ 1079 h 3661921"/>
              <a:gd name="connsiteX38" fmla="*/ 24494 w 9473295"/>
              <a:gd name="connsiteY38" fmla="*/ 0 h 366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473295" h="3661921">
                <a:moveTo>
                  <a:pt x="64577" y="714899"/>
                </a:moveTo>
                <a:lnTo>
                  <a:pt x="5714045" y="751464"/>
                </a:lnTo>
                <a:lnTo>
                  <a:pt x="9213495" y="795257"/>
                </a:lnTo>
                <a:cubicBezTo>
                  <a:pt x="9211963" y="877671"/>
                  <a:pt x="9229731" y="2838124"/>
                  <a:pt x="9228199" y="2920538"/>
                </a:cubicBezTo>
                <a:lnTo>
                  <a:pt x="89797" y="2906530"/>
                </a:lnTo>
                <a:cubicBezTo>
                  <a:pt x="94710" y="2124787"/>
                  <a:pt x="59966" y="1468340"/>
                  <a:pt x="64215" y="773349"/>
                </a:cubicBezTo>
                <a:cubicBezTo>
                  <a:pt x="64336" y="753866"/>
                  <a:pt x="64456" y="734382"/>
                  <a:pt x="64577" y="714899"/>
                </a:cubicBezTo>
                <a:close/>
                <a:moveTo>
                  <a:pt x="79169" y="339084"/>
                </a:moveTo>
                <a:lnTo>
                  <a:pt x="9271552" y="374341"/>
                </a:lnTo>
                <a:cubicBezTo>
                  <a:pt x="9270020" y="456754"/>
                  <a:pt x="8953959" y="690011"/>
                  <a:pt x="8952427" y="772425"/>
                </a:cubicBezTo>
                <a:lnTo>
                  <a:pt x="5714045" y="751464"/>
                </a:lnTo>
                <a:lnTo>
                  <a:pt x="64658" y="701940"/>
                </a:lnTo>
                <a:cubicBezTo>
                  <a:pt x="64631" y="706260"/>
                  <a:pt x="64604" y="710579"/>
                  <a:pt x="64577" y="714899"/>
                </a:cubicBezTo>
                <a:lnTo>
                  <a:pt x="60766" y="714874"/>
                </a:lnTo>
                <a:cubicBezTo>
                  <a:pt x="65837" y="-92087"/>
                  <a:pt x="74098" y="1146044"/>
                  <a:pt x="79169" y="339084"/>
                </a:cubicBezTo>
                <a:close/>
                <a:moveTo>
                  <a:pt x="9473287" y="48184"/>
                </a:moveTo>
                <a:cubicBezTo>
                  <a:pt x="9472893" y="130065"/>
                  <a:pt x="9472500" y="211947"/>
                  <a:pt x="9472106" y="293828"/>
                </a:cubicBezTo>
                <a:cubicBezTo>
                  <a:pt x="9464608" y="1503322"/>
                  <a:pt x="9434787" y="2336059"/>
                  <a:pt x="9430478" y="3599374"/>
                </a:cubicBezTo>
                <a:lnTo>
                  <a:pt x="9416124" y="3599270"/>
                </a:lnTo>
                <a:cubicBezTo>
                  <a:pt x="9416521" y="3526485"/>
                  <a:pt x="9416919" y="3453700"/>
                  <a:pt x="9417316" y="3380915"/>
                </a:cubicBezTo>
                <a:cubicBezTo>
                  <a:pt x="9425802" y="2249078"/>
                  <a:pt x="9463458" y="1425991"/>
                  <a:pt x="9471944" y="294154"/>
                </a:cubicBezTo>
                <a:cubicBezTo>
                  <a:pt x="9472392" y="212164"/>
                  <a:pt x="9472839" y="130174"/>
                  <a:pt x="9473287" y="48184"/>
                </a:cubicBezTo>
                <a:close/>
                <a:moveTo>
                  <a:pt x="24495" y="1079"/>
                </a:moveTo>
                <a:cubicBezTo>
                  <a:pt x="24536" y="83425"/>
                  <a:pt x="24578" y="165771"/>
                  <a:pt x="24619" y="248117"/>
                </a:cubicBezTo>
                <a:cubicBezTo>
                  <a:pt x="24462" y="1459983"/>
                  <a:pt x="56686" y="2376803"/>
                  <a:pt x="58123" y="3647407"/>
                </a:cubicBezTo>
                <a:lnTo>
                  <a:pt x="9416124" y="3599270"/>
                </a:lnTo>
                <a:lnTo>
                  <a:pt x="9415965" y="3628402"/>
                </a:lnTo>
                <a:lnTo>
                  <a:pt x="67" y="3661921"/>
                </a:lnTo>
                <a:cubicBezTo>
                  <a:pt x="-1370" y="2391318"/>
                  <a:pt x="20948" y="1470529"/>
                  <a:pt x="24294" y="249095"/>
                </a:cubicBezTo>
                <a:lnTo>
                  <a:pt x="24495" y="1079"/>
                </a:lnTo>
                <a:close/>
                <a:moveTo>
                  <a:pt x="24496" y="0"/>
                </a:moveTo>
                <a:lnTo>
                  <a:pt x="9473295" y="46667"/>
                </a:lnTo>
                <a:cubicBezTo>
                  <a:pt x="9473292" y="47173"/>
                  <a:pt x="9473290" y="47678"/>
                  <a:pt x="9473287" y="48184"/>
                </a:cubicBezTo>
                <a:cubicBezTo>
                  <a:pt x="9473289" y="47678"/>
                  <a:pt x="9473292" y="47173"/>
                  <a:pt x="9473294" y="46667"/>
                </a:cubicBezTo>
                <a:lnTo>
                  <a:pt x="24496" y="0"/>
                </a:lnTo>
                <a:close/>
                <a:moveTo>
                  <a:pt x="24494" y="0"/>
                </a:moveTo>
                <a:lnTo>
                  <a:pt x="24496" y="0"/>
                </a:lnTo>
                <a:cubicBezTo>
                  <a:pt x="24496" y="360"/>
                  <a:pt x="24495" y="719"/>
                  <a:pt x="24495" y="1079"/>
                </a:cubicBezTo>
                <a:cubicBezTo>
                  <a:pt x="24495" y="719"/>
                  <a:pt x="24494" y="360"/>
                  <a:pt x="24494"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black"/>
              </a:solidFill>
            </a:endParaRPr>
          </a:p>
        </p:txBody>
      </p:sp>
      <p:grpSp>
        <p:nvGrpSpPr>
          <p:cNvPr id="31" name="50 % grens"/>
          <p:cNvGrpSpPr/>
          <p:nvPr/>
        </p:nvGrpSpPr>
        <p:grpSpPr>
          <a:xfrm flipH="1">
            <a:off x="-177870" y="2790221"/>
            <a:ext cx="9621688" cy="1565590"/>
            <a:chOff x="-335625" y="3381376"/>
            <a:chExt cx="9621688" cy="1565590"/>
          </a:xfrm>
        </p:grpSpPr>
        <p:cxnSp>
          <p:nvCxnSpPr>
            <p:cNvPr id="32" name="Straight Connector 31"/>
            <p:cNvCxnSpPr/>
            <p:nvPr/>
          </p:nvCxnSpPr>
          <p:spPr>
            <a:xfrm>
              <a:off x="-335625" y="4165600"/>
              <a:ext cx="9621688" cy="0"/>
            </a:xfrm>
            <a:prstGeom prst="line">
              <a:avLst/>
            </a:prstGeom>
            <a:ln w="41275" cmpd="dbl">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Up Arrow 32"/>
            <p:cNvSpPr/>
            <p:nvPr/>
          </p:nvSpPr>
          <p:spPr>
            <a:xfrm>
              <a:off x="-29885" y="3381376"/>
              <a:ext cx="322203" cy="757436"/>
            </a:xfrm>
            <a:prstGeom prst="upArrow">
              <a:avLst>
                <a:gd name="adj1" fmla="val 100000"/>
                <a:gd name="adj2" fmla="val 29649"/>
              </a:avLst>
            </a:prstGeom>
            <a:noFill/>
            <a:ln w="12700">
              <a:solidFill>
                <a:srgbClr val="22B14C"/>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r"/>
              <a:r>
                <a:rPr lang="en-GB" sz="1600" dirty="0" smtClean="0">
                  <a:solidFill>
                    <a:srgbClr val="22B14C"/>
                  </a:solidFill>
                  <a:latin typeface="Segoe UI Semilight" panose="020B0402040204020203" pitchFamily="34" charset="0"/>
                  <a:cs typeface="Segoe UI Semilight" panose="020B0402040204020203" pitchFamily="34" charset="0"/>
                </a:rPr>
                <a:t>≥ 50%</a:t>
              </a:r>
              <a:endParaRPr lang="en-GB" sz="1600" dirty="0">
                <a:solidFill>
                  <a:srgbClr val="22B14C"/>
                </a:solidFill>
                <a:latin typeface="Segoe UI Semilight" panose="020B0402040204020203" pitchFamily="34" charset="0"/>
                <a:cs typeface="Segoe UI Semilight" panose="020B0402040204020203" pitchFamily="34" charset="0"/>
              </a:endParaRPr>
            </a:p>
          </p:txBody>
        </p:sp>
        <p:sp>
          <p:nvSpPr>
            <p:cNvPr id="35" name="Up Arrow 34"/>
            <p:cNvSpPr/>
            <p:nvPr/>
          </p:nvSpPr>
          <p:spPr>
            <a:xfrm flipV="1">
              <a:off x="-29885" y="4189095"/>
              <a:ext cx="322203" cy="757871"/>
            </a:xfrm>
            <a:prstGeom prst="upArrow">
              <a:avLst>
                <a:gd name="adj1" fmla="val 100000"/>
                <a:gd name="adj2" fmla="val 29649"/>
              </a:avLst>
            </a:prstGeom>
            <a:noFill/>
            <a:ln w="12700">
              <a:solidFill>
                <a:srgbClr val="C00000"/>
              </a:solidFill>
            </a:ln>
          </p:spPr>
          <p:style>
            <a:lnRef idx="2">
              <a:schemeClr val="accent3"/>
            </a:lnRef>
            <a:fillRef idx="1">
              <a:schemeClr val="lt1"/>
            </a:fillRef>
            <a:effectRef idx="0">
              <a:schemeClr val="accent3"/>
            </a:effectRef>
            <a:fontRef idx="minor">
              <a:schemeClr val="dk1"/>
            </a:fontRef>
          </p:style>
          <p:txBody>
            <a:bodyPr vert="vert" wrap="none" lIns="0" tIns="0" rIns="0" bIns="0" rtlCol="0" anchor="ctr"/>
            <a:lstStyle/>
            <a:p>
              <a:r>
                <a:rPr lang="en-GB" sz="1600" dirty="0">
                  <a:solidFill>
                    <a:srgbClr val="C00000"/>
                  </a:solidFill>
                  <a:latin typeface="Segoe UI Semilight" panose="020B0402040204020203" pitchFamily="34" charset="0"/>
                  <a:cs typeface="Segoe UI Semilight" panose="020B0402040204020203" pitchFamily="34" charset="0"/>
                </a:rPr>
                <a:t>&lt;</a:t>
              </a:r>
              <a:r>
                <a:rPr lang="en-GB" sz="1600" dirty="0" smtClean="0">
                  <a:solidFill>
                    <a:srgbClr val="C00000"/>
                  </a:solidFill>
                  <a:latin typeface="Segoe UI Semilight" panose="020B0402040204020203" pitchFamily="34" charset="0"/>
                  <a:cs typeface="Segoe UI Semilight" panose="020B0402040204020203" pitchFamily="34" charset="0"/>
                </a:rPr>
                <a:t> 50%</a:t>
              </a:r>
              <a:endParaRPr lang="en-GB" sz="1600" dirty="0">
                <a:solidFill>
                  <a:srgbClr val="C00000"/>
                </a:solidFill>
                <a:latin typeface="Segoe UI Semilight" panose="020B0402040204020203" pitchFamily="34" charset="0"/>
                <a:cs typeface="Segoe UI Semilight" panose="020B0402040204020203" pitchFamily="34" charset="0"/>
              </a:endParaRPr>
            </a:p>
          </p:txBody>
        </p:sp>
      </p:grpSp>
      <p:sp>
        <p:nvSpPr>
          <p:cNvPr id="50" name="Callout urgency strategy"/>
          <p:cNvSpPr/>
          <p:nvPr/>
        </p:nvSpPr>
        <p:spPr>
          <a:xfrm>
            <a:off x="4928640" y="1846951"/>
            <a:ext cx="1656000" cy="430887"/>
          </a:xfrm>
          <a:prstGeom prst="wedgeRectCallout">
            <a:avLst>
              <a:gd name="adj1" fmla="val -40171"/>
              <a:gd name="adj2" fmla="val 82841"/>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l-BE" sz="1000" dirty="0" smtClean="0"/>
              <a:t>Stijging </a:t>
            </a:r>
            <a:r>
              <a:rPr lang="nl-BE" sz="1000" dirty="0"/>
              <a:t>met </a:t>
            </a:r>
            <a:r>
              <a:rPr lang="nl-BE" sz="1000" dirty="0" smtClean="0"/>
              <a:t> </a:t>
            </a:r>
            <a:r>
              <a:rPr lang="nl-BE" sz="1200" b="1" dirty="0" smtClean="0"/>
              <a:t>5 %</a:t>
            </a:r>
          </a:p>
          <a:p>
            <a:pPr algn="ctr"/>
            <a:r>
              <a:rPr lang="nl-BE" sz="1000" dirty="0" smtClean="0"/>
              <a:t>( 8,9 % in relatieve termen) </a:t>
            </a:r>
          </a:p>
        </p:txBody>
      </p:sp>
      <p:sp>
        <p:nvSpPr>
          <p:cNvPr id="52" name="Callout winners-losers"/>
          <p:cNvSpPr/>
          <p:nvPr/>
        </p:nvSpPr>
        <p:spPr>
          <a:xfrm>
            <a:off x="4977188" y="3238708"/>
            <a:ext cx="1656000" cy="430887"/>
          </a:xfrm>
          <a:prstGeom prst="wedgeRectCallout">
            <a:avLst>
              <a:gd name="adj1" fmla="val -40171"/>
              <a:gd name="adj2" fmla="val 82841"/>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l-BE" sz="1000" dirty="0" smtClean="0"/>
              <a:t>Stijging </a:t>
            </a:r>
            <a:r>
              <a:rPr lang="nl-BE" sz="1000" dirty="0"/>
              <a:t>met </a:t>
            </a:r>
            <a:r>
              <a:rPr lang="nl-BE" sz="1000" dirty="0" smtClean="0"/>
              <a:t> </a:t>
            </a:r>
            <a:r>
              <a:rPr lang="nl-BE" sz="1200" b="1" dirty="0" smtClean="0"/>
              <a:t>9 %</a:t>
            </a:r>
          </a:p>
          <a:p>
            <a:pPr algn="ctr"/>
            <a:r>
              <a:rPr lang="nl-BE" sz="1000" dirty="0" smtClean="0"/>
              <a:t>( 25 % in relatieve termen) </a:t>
            </a:r>
          </a:p>
        </p:txBody>
      </p:sp>
      <p:sp>
        <p:nvSpPr>
          <p:cNvPr id="79" name="Callout werk-economie"/>
          <p:cNvSpPr/>
          <p:nvPr/>
        </p:nvSpPr>
        <p:spPr>
          <a:xfrm>
            <a:off x="5434747" y="4674218"/>
            <a:ext cx="1656000" cy="738664"/>
          </a:xfrm>
          <a:prstGeom prst="wedgeRectCallout">
            <a:avLst>
              <a:gd name="adj1" fmla="val -63998"/>
              <a:gd name="adj2" fmla="val -52517"/>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nl-BE" sz="1000" dirty="0" smtClean="0"/>
              <a:t>Stijging resp. daling met  </a:t>
            </a:r>
            <a:r>
              <a:rPr lang="nl-BE" sz="1200" b="1" dirty="0" smtClean="0"/>
              <a:t>5%</a:t>
            </a:r>
            <a:endParaRPr lang="nl-BE" sz="1000" b="1" dirty="0" smtClean="0"/>
          </a:p>
          <a:p>
            <a:pPr algn="ctr"/>
            <a:r>
              <a:rPr lang="nl-BE" sz="1000" dirty="0" smtClean="0"/>
              <a:t>( </a:t>
            </a:r>
            <a:r>
              <a:rPr lang="nl-BE" sz="1000" dirty="0"/>
              <a:t>resp. </a:t>
            </a:r>
            <a:r>
              <a:rPr lang="nl-BE" sz="1000" dirty="0" smtClean="0"/>
              <a:t>27,8% en 21,7</a:t>
            </a:r>
            <a:r>
              <a:rPr lang="nl-BE" sz="1000" dirty="0"/>
              <a:t>% </a:t>
            </a:r>
            <a:r>
              <a:rPr lang="nl-BE" sz="1000" dirty="0" smtClean="0"/>
              <a:t>% in relatieve termen) </a:t>
            </a:r>
          </a:p>
        </p:txBody>
      </p:sp>
    </p:spTree>
    <p:extLst>
      <p:ext uri="{BB962C8B-B14F-4D97-AF65-F5344CB8AC3E}">
        <p14:creationId xmlns:p14="http://schemas.microsoft.com/office/powerpoint/2010/main" val="166625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5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250"/>
                                  </p:stCondLst>
                                  <p:childTnLst>
                                    <p:set>
                                      <p:cBhvr>
                                        <p:cTn id="17" dur="1" fill="hold">
                                          <p:stCondLst>
                                            <p:cond delay="0"/>
                                          </p:stCondLst>
                                        </p:cTn>
                                        <p:tgtEl>
                                          <p:spTgt spid="8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34"/>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80"/>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250"/>
                                  </p:stCondLst>
                                  <p:childTnLst>
                                    <p:set>
                                      <p:cBhvr>
                                        <p:cTn id="28" dur="1" fill="hold">
                                          <p:stCondLst>
                                            <p:cond delay="0"/>
                                          </p:stCondLst>
                                        </p:cTn>
                                        <p:tgtEl>
                                          <p:spTgt spid="2"/>
                                        </p:tgtEl>
                                        <p:attrNameLst>
                                          <p:attrName>style.visibility</p:attrName>
                                        </p:attrNameLst>
                                      </p:cBhvr>
                                      <p:to>
                                        <p:strVal val="visible"/>
                                      </p:to>
                                    </p:set>
                                  </p:childTnLst>
                                </p:cTn>
                              </p:par>
                            </p:childTnLst>
                          </p:cTn>
                        </p:par>
                        <p:par>
                          <p:cTn id="29" fill="hold">
                            <p:stCondLst>
                              <p:cond delay="250"/>
                            </p:stCondLst>
                            <p:childTnLst>
                              <p:par>
                                <p:cTn id="30" presetID="1" presetClass="entr" presetSubtype="0"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childTnLst>
                                </p:cTn>
                              </p:par>
                            </p:childTnLst>
                          </p:cTn>
                        </p:par>
                        <p:par>
                          <p:cTn id="32" fill="hold">
                            <p:stCondLst>
                              <p:cond delay="250"/>
                            </p:stCondLst>
                            <p:childTnLst>
                              <p:par>
                                <p:cTn id="33" presetID="1" presetClass="entr" presetSubtype="0" fill="hold" grpId="0" nodeType="afterEffect">
                                  <p:stCondLst>
                                    <p:cond delay="250"/>
                                  </p:stCondLst>
                                  <p:childTnLst>
                                    <p:set>
                                      <p:cBhvr>
                                        <p:cTn id="34" dur="1" fill="hold">
                                          <p:stCondLst>
                                            <p:cond delay="0"/>
                                          </p:stCondLst>
                                        </p:cTn>
                                        <p:tgtEl>
                                          <p:spTgt spid="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par>
                          <p:cTn id="39" fill="hold">
                            <p:stCondLst>
                              <p:cond delay="0"/>
                            </p:stCondLst>
                            <p:childTnLst>
                              <p:par>
                                <p:cTn id="40" presetID="22" presetClass="entr" presetSubtype="2" fill="hold" nodeType="afterEffect">
                                  <p:stCondLst>
                                    <p:cond delay="250"/>
                                  </p:stCondLst>
                                  <p:childTnLst>
                                    <p:set>
                                      <p:cBhvr>
                                        <p:cTn id="41" dur="1" fill="hold">
                                          <p:stCondLst>
                                            <p:cond delay="0"/>
                                          </p:stCondLst>
                                        </p:cTn>
                                        <p:tgtEl>
                                          <p:spTgt spid="67"/>
                                        </p:tgtEl>
                                        <p:attrNameLst>
                                          <p:attrName>style.visibility</p:attrName>
                                        </p:attrNameLst>
                                      </p:cBhvr>
                                      <p:to>
                                        <p:strVal val="visible"/>
                                      </p:to>
                                    </p:set>
                                    <p:animEffect transition="in" filter="wipe(right)">
                                      <p:cBhvr>
                                        <p:cTn id="42" dur="500"/>
                                        <p:tgtEl>
                                          <p:spTgt spid="67"/>
                                        </p:tgtEl>
                                      </p:cBhvr>
                                    </p:animEffect>
                                  </p:childTnLst>
                                </p:cTn>
                              </p:par>
                            </p:childTnLst>
                          </p:cTn>
                        </p:par>
                        <p:par>
                          <p:cTn id="43" fill="hold">
                            <p:stCondLst>
                              <p:cond delay="750"/>
                            </p:stCondLst>
                            <p:childTnLst>
                              <p:par>
                                <p:cTn id="44" presetID="22" presetClass="entr" presetSubtype="2" fill="hold" nodeType="afterEffect">
                                  <p:stCondLst>
                                    <p:cond delay="250"/>
                                  </p:stCondLst>
                                  <p:childTnLst>
                                    <p:set>
                                      <p:cBhvr>
                                        <p:cTn id="45" dur="1" fill="hold">
                                          <p:stCondLst>
                                            <p:cond delay="0"/>
                                          </p:stCondLst>
                                        </p:cTn>
                                        <p:tgtEl>
                                          <p:spTgt spid="70"/>
                                        </p:tgtEl>
                                        <p:attrNameLst>
                                          <p:attrName>style.visibility</p:attrName>
                                        </p:attrNameLst>
                                      </p:cBhvr>
                                      <p:to>
                                        <p:strVal val="visible"/>
                                      </p:to>
                                    </p:set>
                                    <p:animEffect transition="in" filter="wipe(right)">
                                      <p:cBhvr>
                                        <p:cTn id="46" dur="500"/>
                                        <p:tgtEl>
                                          <p:spTgt spid="7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right)">
                                      <p:cBhvr>
                                        <p:cTn id="51" dur="500"/>
                                        <p:tgtEl>
                                          <p:spTgt spid="73"/>
                                        </p:tgtEl>
                                      </p:cBhvr>
                                    </p:animEffect>
                                  </p:childTnLst>
                                </p:cTn>
                              </p:par>
                            </p:childTnLst>
                          </p:cTn>
                        </p:par>
                        <p:par>
                          <p:cTn id="52" fill="hold">
                            <p:stCondLst>
                              <p:cond delay="500"/>
                            </p:stCondLst>
                            <p:childTnLst>
                              <p:par>
                                <p:cTn id="53" presetID="22" presetClass="entr" presetSubtype="2" fill="hold" nodeType="afterEffect">
                                  <p:stCondLst>
                                    <p:cond delay="250"/>
                                  </p:stCondLst>
                                  <p:childTnLst>
                                    <p:set>
                                      <p:cBhvr>
                                        <p:cTn id="54" dur="1" fill="hold">
                                          <p:stCondLst>
                                            <p:cond delay="0"/>
                                          </p:stCondLst>
                                        </p:cTn>
                                        <p:tgtEl>
                                          <p:spTgt spid="76"/>
                                        </p:tgtEl>
                                        <p:attrNameLst>
                                          <p:attrName>style.visibility</p:attrName>
                                        </p:attrNameLst>
                                      </p:cBhvr>
                                      <p:to>
                                        <p:strVal val="visible"/>
                                      </p:to>
                                    </p:set>
                                    <p:animEffect transition="in" filter="wipe(right)">
                                      <p:cBhvr>
                                        <p:cTn id="55" dur="500"/>
                                        <p:tgtEl>
                                          <p:spTgt spid="76"/>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28"/>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79"/>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52"/>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28" grpId="0" animBg="1"/>
      <p:bldP spid="28" grpId="1" animBg="1"/>
      <p:bldP spid="2" grpId="0" animBg="1"/>
      <p:bldP spid="29" grpId="0" animBg="1"/>
      <p:bldP spid="30" grpId="1" animBg="1"/>
      <p:bldP spid="34" grpId="0" animBg="1"/>
      <p:bldP spid="34" grpId="1" animBg="1"/>
      <p:bldP spid="50" grpId="0" animBg="1"/>
      <p:bldP spid="50" grpId="1" animBg="1"/>
      <p:bldP spid="52" grpId="0" animBg="1"/>
      <p:bldP spid="52" grpId="1" animBg="1"/>
      <p:bldP spid="79" grpId="0" animBg="1"/>
      <p:bldP spid="7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51" name="Text Box 28"/>
          <p:cNvSpPr txBox="1">
            <a:spLocks noChangeArrowheads="1"/>
          </p:cNvSpPr>
          <p:nvPr/>
        </p:nvSpPr>
        <p:spPr bwMode="auto">
          <a:xfrm>
            <a:off x="107504" y="6021288"/>
            <a:ext cx="2448272"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b="0" dirty="0" smtClean="0">
                <a:solidFill>
                  <a:srgbClr val="0000FF"/>
                </a:solidFill>
                <a:ea typeface="Verdana" pitchFamily="34" charset="0"/>
                <a:cs typeface="Arial" pitchFamily="34" charset="0"/>
              </a:rPr>
              <a:t>Basis: alle respondenten (N=1.540)</a:t>
            </a:r>
            <a:endParaRPr lang="nl-BE" sz="1000" b="0" dirty="0">
              <a:solidFill>
                <a:srgbClr val="0000FF"/>
              </a:solidFill>
              <a:ea typeface="Verdana" pitchFamily="34" charset="0"/>
              <a:cs typeface="Arial" pitchFamily="34" charset="0"/>
            </a:endParaRPr>
          </a:p>
        </p:txBody>
      </p:sp>
      <p:graphicFrame>
        <p:nvGraphicFramePr>
          <p:cNvPr id="10" name="Tabel 9"/>
          <p:cNvGraphicFramePr>
            <a:graphicFrameLocks noGrp="1"/>
          </p:cNvGraphicFramePr>
          <p:nvPr/>
        </p:nvGraphicFramePr>
        <p:xfrm>
          <a:off x="216152" y="1758249"/>
          <a:ext cx="3765242" cy="3842955"/>
        </p:xfrm>
        <a:graphic>
          <a:graphicData uri="http://schemas.openxmlformats.org/drawingml/2006/table">
            <a:tbl>
              <a:tblPr/>
              <a:tblGrid>
                <a:gridCol w="2613242"/>
                <a:gridCol w="288000"/>
                <a:gridCol w="288000"/>
                <a:gridCol w="288000"/>
                <a:gridCol w="288000"/>
              </a:tblGrid>
              <a:tr h="216635">
                <a:tc>
                  <a:txBody>
                    <a:bodyPr/>
                    <a:lstStyle/>
                    <a:p>
                      <a:pPr algn="ctr">
                        <a:lnSpc>
                          <a:spcPct val="150000"/>
                        </a:lnSpc>
                        <a:spcAft>
                          <a:spcPts val="0"/>
                        </a:spcAft>
                      </a:pPr>
                      <a:endParaRPr lang="nl-NL" sz="900" dirty="0">
                        <a:solidFill>
                          <a:srgbClr val="000000"/>
                        </a:solidFill>
                        <a:latin typeface="Calibri"/>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05</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09</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13</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u="sng" dirty="0" smtClean="0">
                          <a:solidFill>
                            <a:srgbClr val="0000FF"/>
                          </a:solidFill>
                          <a:latin typeface="Calibri"/>
                          <a:ea typeface="Times New Roman"/>
                        </a:rPr>
                        <a:t>17</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r>
              <a:tr h="232008">
                <a:tc>
                  <a:txBody>
                    <a:bodyPr/>
                    <a:lstStyle/>
                    <a:p>
                      <a:pPr algn="r">
                        <a:lnSpc>
                          <a:spcPct val="115000"/>
                        </a:lnSpc>
                        <a:spcAft>
                          <a:spcPts val="0"/>
                        </a:spcAft>
                      </a:pPr>
                      <a:r>
                        <a:rPr lang="nl-NL" sz="1000" dirty="0">
                          <a:solidFill>
                            <a:srgbClr val="000000"/>
                          </a:solidFill>
                          <a:latin typeface="Calibri"/>
                          <a:ea typeface="Times New Roman"/>
                        </a:rPr>
                        <a:t>Milieu</a:t>
                      </a:r>
                      <a:endParaRPr lang="nl-BE" sz="10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81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76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75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81</a:t>
                      </a:r>
                      <a:endParaRPr lang="nl-BE" sz="1200" dirty="0">
                        <a:latin typeface="Times New Roman"/>
                        <a:ea typeface="Times New Roman"/>
                      </a:endParaRPr>
                    </a:p>
                  </a:txBody>
                  <a:tcPr marL="44450" marR="44450" marT="0" marB="0" anchor="ctr">
                    <a:lnL>
                      <a:noFill/>
                    </a:lnL>
                    <a:lnR>
                      <a:noFill/>
                    </a:lnR>
                    <a:lnT>
                      <a:noFill/>
                    </a:lnT>
                    <a:lnB>
                      <a:noFill/>
                    </a:lnB>
                  </a:tcPr>
                </a:tc>
              </a:tr>
              <a:tr h="232008">
                <a:tc>
                  <a:txBody>
                    <a:bodyPr/>
                    <a:lstStyle/>
                    <a:p>
                      <a:pPr algn="r">
                        <a:lnSpc>
                          <a:spcPct val="115000"/>
                        </a:lnSpc>
                        <a:spcAft>
                          <a:spcPts val="0"/>
                        </a:spcAft>
                      </a:pPr>
                      <a:r>
                        <a:rPr lang="nl-NL" sz="1000" dirty="0">
                          <a:solidFill>
                            <a:srgbClr val="000000"/>
                          </a:solidFill>
                          <a:latin typeface="Calibri"/>
                          <a:ea typeface="Times New Roman"/>
                        </a:rPr>
                        <a:t>Terrorisme</a:t>
                      </a:r>
                      <a:endParaRPr lang="nl-BE" sz="10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66</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48</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59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a:solidFill>
                            <a:srgbClr val="00B050"/>
                          </a:solidFill>
                          <a:latin typeface="Calibri"/>
                          <a:ea typeface="Times New Roman"/>
                        </a:rPr>
                        <a:t>71</a:t>
                      </a:r>
                      <a:endParaRPr lang="nl-BE" sz="1200">
                        <a:latin typeface="Times New Roman"/>
                        <a:ea typeface="Times New Roman"/>
                      </a:endParaRPr>
                    </a:p>
                  </a:txBody>
                  <a:tcPr marL="44450" marR="44450" marT="0" marB="0" anchor="ctr">
                    <a:lnL>
                      <a:noFill/>
                    </a:lnL>
                    <a:lnR>
                      <a:noFill/>
                    </a:lnR>
                    <a:lnT>
                      <a:noFill/>
                    </a:lnT>
                    <a:lnB>
                      <a:noFill/>
                    </a:lnB>
                  </a:tcPr>
                </a:tc>
              </a:tr>
              <a:tr h="232008">
                <a:tc>
                  <a:txBody>
                    <a:bodyPr/>
                    <a:lstStyle/>
                    <a:p>
                      <a:pPr algn="r">
                        <a:lnSpc>
                          <a:spcPct val="115000"/>
                        </a:lnSpc>
                        <a:spcAft>
                          <a:spcPts val="0"/>
                        </a:spcAft>
                      </a:pPr>
                      <a:r>
                        <a:rPr lang="nl-NL" sz="1000" dirty="0">
                          <a:solidFill>
                            <a:srgbClr val="000000"/>
                          </a:solidFill>
                          <a:latin typeface="Calibri"/>
                          <a:ea typeface="Times New Roman"/>
                        </a:rPr>
                        <a:t>Gezondheidsproblemen (AIDS, kanker, ...)</a:t>
                      </a:r>
                      <a:endParaRPr lang="nl-BE" sz="10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79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74</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72</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a:solidFill>
                            <a:srgbClr val="00B050"/>
                          </a:solidFill>
                          <a:latin typeface="Calibri"/>
                          <a:ea typeface="Times New Roman"/>
                        </a:rPr>
                        <a:t>70</a:t>
                      </a:r>
                      <a:endParaRPr lang="nl-BE" sz="1200">
                        <a:latin typeface="Times New Roman"/>
                        <a:ea typeface="Times New Roman"/>
                      </a:endParaRPr>
                    </a:p>
                  </a:txBody>
                  <a:tcPr marL="44450" marR="44450" marT="0" marB="0" anchor="ctr">
                    <a:lnL>
                      <a:noFill/>
                    </a:lnL>
                    <a:lnR>
                      <a:noFill/>
                    </a:lnR>
                    <a:lnT>
                      <a:noFill/>
                    </a:lnT>
                    <a:lnB>
                      <a:noFill/>
                    </a:lnB>
                  </a:tcPr>
                </a:tc>
              </a:tr>
              <a:tr h="232008">
                <a:tc>
                  <a:txBody>
                    <a:bodyPr/>
                    <a:lstStyle/>
                    <a:p>
                      <a:pPr algn="r">
                        <a:lnSpc>
                          <a:spcPct val="115000"/>
                        </a:lnSpc>
                        <a:spcAft>
                          <a:spcPts val="0"/>
                        </a:spcAft>
                      </a:pPr>
                      <a:r>
                        <a:rPr lang="nl-NL" sz="1000" dirty="0">
                          <a:solidFill>
                            <a:srgbClr val="000000"/>
                          </a:solidFill>
                          <a:latin typeface="Calibri"/>
                          <a:ea typeface="Times New Roman"/>
                        </a:rPr>
                        <a:t>Armoede, sociale uitsluiting</a:t>
                      </a:r>
                      <a:endParaRPr lang="nl-BE" sz="10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66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63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63</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a:solidFill>
                            <a:srgbClr val="00B050"/>
                          </a:solidFill>
                          <a:latin typeface="Calibri"/>
                          <a:ea typeface="Times New Roman"/>
                        </a:rPr>
                        <a:t>62</a:t>
                      </a:r>
                      <a:endParaRPr lang="nl-BE" sz="1200">
                        <a:latin typeface="Times New Roman"/>
                        <a:ea typeface="Times New Roman"/>
                      </a:endParaRPr>
                    </a:p>
                  </a:txBody>
                  <a:tcPr marL="44450" marR="44450" marT="0" marB="0" anchor="ctr">
                    <a:lnL>
                      <a:noFill/>
                    </a:lnL>
                    <a:lnR>
                      <a:noFill/>
                    </a:lnR>
                    <a:lnT>
                      <a:noFill/>
                    </a:lnT>
                    <a:lnB>
                      <a:noFill/>
                    </a:lnB>
                  </a:tcPr>
                </a:tc>
              </a:tr>
              <a:tr h="232008">
                <a:tc>
                  <a:txBody>
                    <a:bodyPr/>
                    <a:lstStyle/>
                    <a:p>
                      <a:pPr algn="r">
                        <a:lnSpc>
                          <a:spcPct val="115000"/>
                        </a:lnSpc>
                        <a:spcAft>
                          <a:spcPts val="0"/>
                        </a:spcAft>
                      </a:pPr>
                      <a:r>
                        <a:rPr lang="nl-NL" sz="1000">
                          <a:solidFill>
                            <a:srgbClr val="000000"/>
                          </a:solidFill>
                          <a:latin typeface="Calibri"/>
                          <a:ea typeface="Times New Roman"/>
                        </a:rPr>
                        <a:t>Mensenrechten</a:t>
                      </a:r>
                      <a:endParaRPr lang="nl-BE" sz="10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63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57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56</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a:solidFill>
                            <a:srgbClr val="00B050"/>
                          </a:solidFill>
                          <a:latin typeface="Calibri"/>
                          <a:ea typeface="Times New Roman"/>
                        </a:rPr>
                        <a:t>62</a:t>
                      </a:r>
                      <a:endParaRPr lang="nl-BE" sz="1200">
                        <a:latin typeface="Times New Roman"/>
                        <a:ea typeface="Times New Roman"/>
                      </a:endParaRPr>
                    </a:p>
                  </a:txBody>
                  <a:tcPr marL="44450" marR="44450" marT="0" marB="0" anchor="ctr">
                    <a:lnL>
                      <a:noFill/>
                    </a:lnL>
                    <a:lnR>
                      <a:noFill/>
                    </a:lnR>
                    <a:lnT>
                      <a:noFill/>
                    </a:lnT>
                    <a:lnB>
                      <a:noFill/>
                    </a:lnB>
                  </a:tcPr>
                </a:tc>
              </a:tr>
              <a:tr h="232008">
                <a:tc>
                  <a:txBody>
                    <a:bodyPr/>
                    <a:lstStyle/>
                    <a:p>
                      <a:pPr algn="r">
                        <a:lnSpc>
                          <a:spcPct val="115000"/>
                        </a:lnSpc>
                        <a:spcAft>
                          <a:spcPts val="0"/>
                        </a:spcAft>
                      </a:pPr>
                      <a:r>
                        <a:rPr lang="nl-NL" sz="1000">
                          <a:solidFill>
                            <a:srgbClr val="000000"/>
                          </a:solidFill>
                          <a:latin typeface="Calibri"/>
                          <a:ea typeface="Times New Roman"/>
                        </a:rPr>
                        <a:t>Armoede in de wereld</a:t>
                      </a:r>
                      <a:endParaRPr lang="nl-BE" sz="10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64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59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61</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a:solidFill>
                            <a:srgbClr val="00B050"/>
                          </a:solidFill>
                          <a:latin typeface="Calibri"/>
                          <a:ea typeface="Times New Roman"/>
                        </a:rPr>
                        <a:t>60</a:t>
                      </a:r>
                      <a:endParaRPr lang="nl-BE" sz="1200">
                        <a:latin typeface="Times New Roman"/>
                        <a:ea typeface="Times New Roman"/>
                      </a:endParaRPr>
                    </a:p>
                  </a:txBody>
                  <a:tcPr marL="44450" marR="44450" marT="0" marB="0" anchor="ctr">
                    <a:lnL>
                      <a:noFill/>
                    </a:lnL>
                    <a:lnR>
                      <a:noFill/>
                    </a:lnR>
                    <a:lnT>
                      <a:noFill/>
                    </a:lnT>
                    <a:lnB>
                      <a:noFill/>
                    </a:lnB>
                  </a:tcPr>
                </a:tc>
              </a:tr>
              <a:tr h="232008">
                <a:tc>
                  <a:txBody>
                    <a:bodyPr/>
                    <a:lstStyle/>
                    <a:p>
                      <a:pPr algn="r">
                        <a:lnSpc>
                          <a:spcPct val="115000"/>
                        </a:lnSpc>
                        <a:spcAft>
                          <a:spcPts val="0"/>
                        </a:spcAft>
                      </a:pPr>
                      <a:r>
                        <a:rPr lang="nl-NL" sz="1000">
                          <a:solidFill>
                            <a:srgbClr val="000000"/>
                          </a:solidFill>
                          <a:latin typeface="Calibri"/>
                          <a:ea typeface="Times New Roman"/>
                        </a:rPr>
                        <a:t>Onveiligheid</a:t>
                      </a:r>
                      <a:endParaRPr lang="nl-BE" sz="10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65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60</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66</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a:solidFill>
                            <a:srgbClr val="00B050"/>
                          </a:solidFill>
                          <a:latin typeface="Calibri"/>
                          <a:ea typeface="Times New Roman"/>
                        </a:rPr>
                        <a:t>58</a:t>
                      </a:r>
                      <a:endParaRPr lang="nl-BE" sz="1200">
                        <a:latin typeface="Times New Roman"/>
                        <a:ea typeface="Times New Roman"/>
                      </a:endParaRPr>
                    </a:p>
                  </a:txBody>
                  <a:tcPr marL="44450" marR="44450" marT="0" marB="0" anchor="ctr">
                    <a:lnL>
                      <a:noFill/>
                    </a:lnL>
                    <a:lnR>
                      <a:noFill/>
                    </a:lnR>
                    <a:lnT>
                      <a:noFill/>
                    </a:lnT>
                    <a:lnB>
                      <a:noFill/>
                    </a:lnB>
                  </a:tcPr>
                </a:tc>
              </a:tr>
              <a:tr h="232008">
                <a:tc>
                  <a:txBody>
                    <a:bodyPr/>
                    <a:lstStyle/>
                    <a:p>
                      <a:pPr algn="r">
                        <a:lnSpc>
                          <a:spcPct val="115000"/>
                        </a:lnSpc>
                        <a:spcAft>
                          <a:spcPts val="0"/>
                        </a:spcAft>
                      </a:pPr>
                      <a:r>
                        <a:rPr lang="nl-NL" sz="1000">
                          <a:solidFill>
                            <a:srgbClr val="000000"/>
                          </a:solidFill>
                          <a:latin typeface="Calibri"/>
                          <a:ea typeface="Times New Roman"/>
                        </a:rPr>
                        <a:t>Immigratie en integratie</a:t>
                      </a:r>
                      <a:endParaRPr lang="nl-BE" sz="10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53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48</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60</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a:solidFill>
                            <a:srgbClr val="00B050"/>
                          </a:solidFill>
                          <a:latin typeface="Calibri"/>
                          <a:ea typeface="Times New Roman"/>
                        </a:rPr>
                        <a:t>56</a:t>
                      </a:r>
                      <a:endParaRPr lang="nl-BE" sz="1200">
                        <a:latin typeface="Times New Roman"/>
                        <a:ea typeface="Times New Roman"/>
                      </a:endParaRPr>
                    </a:p>
                  </a:txBody>
                  <a:tcPr marL="44450" marR="44450" marT="0" marB="0" anchor="ctr">
                    <a:lnL>
                      <a:noFill/>
                    </a:lnL>
                    <a:lnR>
                      <a:noFill/>
                    </a:lnR>
                    <a:lnT>
                      <a:noFill/>
                    </a:lnT>
                    <a:lnB>
                      <a:noFill/>
                    </a:lnB>
                  </a:tcPr>
                </a:tc>
              </a:tr>
              <a:tr h="326990">
                <a:tc>
                  <a:txBody>
                    <a:bodyPr/>
                    <a:lstStyle/>
                    <a:p>
                      <a:pPr algn="r">
                        <a:lnSpc>
                          <a:spcPct val="115000"/>
                        </a:lnSpc>
                        <a:spcAft>
                          <a:spcPts val="0"/>
                        </a:spcAft>
                      </a:pPr>
                      <a:r>
                        <a:rPr lang="nl-NL" sz="900" dirty="0">
                          <a:solidFill>
                            <a:srgbClr val="000000"/>
                          </a:solidFill>
                          <a:latin typeface="Calibri"/>
                          <a:ea typeface="Times New Roman"/>
                        </a:rPr>
                        <a:t>Het schaars worden van energiebronnen zoals aardolie en aardgas</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60</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a:solidFill>
                            <a:srgbClr val="00B050"/>
                          </a:solidFill>
                          <a:latin typeface="Calibri"/>
                          <a:ea typeface="Times New Roman"/>
                        </a:rPr>
                        <a:t>52</a:t>
                      </a:r>
                      <a:endParaRPr lang="nl-BE" sz="1200">
                        <a:latin typeface="Times New Roman"/>
                        <a:ea typeface="Times New Roman"/>
                      </a:endParaRPr>
                    </a:p>
                  </a:txBody>
                  <a:tcPr marL="44450" marR="44450" marT="0" marB="0" anchor="ctr">
                    <a:lnL>
                      <a:noFill/>
                    </a:lnL>
                    <a:lnR>
                      <a:noFill/>
                    </a:lnR>
                    <a:lnT>
                      <a:noFill/>
                    </a:lnT>
                    <a:lnB>
                      <a:noFill/>
                    </a:lnB>
                  </a:tcPr>
                </a:tc>
              </a:tr>
              <a:tr h="232008">
                <a:tc>
                  <a:txBody>
                    <a:bodyPr/>
                    <a:lstStyle/>
                    <a:p>
                      <a:pPr algn="r">
                        <a:lnSpc>
                          <a:spcPct val="115000"/>
                        </a:lnSpc>
                        <a:spcAft>
                          <a:spcPts val="0"/>
                        </a:spcAft>
                      </a:pPr>
                      <a:r>
                        <a:rPr lang="nl-NL" sz="1000">
                          <a:solidFill>
                            <a:srgbClr val="000000"/>
                          </a:solidFill>
                          <a:latin typeface="Calibri"/>
                          <a:ea typeface="Times New Roman"/>
                        </a:rPr>
                        <a:t>Werkloosheid</a:t>
                      </a:r>
                      <a:endParaRPr lang="nl-BE" sz="10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67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64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65</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a:solidFill>
                            <a:srgbClr val="00B050"/>
                          </a:solidFill>
                          <a:latin typeface="Calibri"/>
                          <a:ea typeface="Times New Roman"/>
                        </a:rPr>
                        <a:t>49</a:t>
                      </a:r>
                      <a:endParaRPr lang="nl-BE" sz="1200">
                        <a:latin typeface="Times New Roman"/>
                        <a:ea typeface="Times New Roman"/>
                      </a:endParaRPr>
                    </a:p>
                  </a:txBody>
                  <a:tcPr marL="44450" marR="44450" marT="0" marB="0" anchor="ctr">
                    <a:lnL>
                      <a:noFill/>
                    </a:lnL>
                    <a:lnR>
                      <a:noFill/>
                    </a:lnR>
                    <a:lnT>
                      <a:noFill/>
                    </a:lnT>
                    <a:lnB>
                      <a:noFill/>
                    </a:lnB>
                  </a:tcPr>
                </a:tc>
              </a:tr>
              <a:tr h="232008">
                <a:tc>
                  <a:txBody>
                    <a:bodyPr/>
                    <a:lstStyle/>
                    <a:p>
                      <a:pPr algn="r">
                        <a:lnSpc>
                          <a:spcPct val="115000"/>
                        </a:lnSpc>
                        <a:spcAft>
                          <a:spcPts val="0"/>
                        </a:spcAft>
                      </a:pPr>
                      <a:r>
                        <a:rPr lang="nl-NL" sz="1000">
                          <a:solidFill>
                            <a:srgbClr val="000000"/>
                          </a:solidFill>
                          <a:latin typeface="Calibri"/>
                          <a:ea typeface="Times New Roman"/>
                        </a:rPr>
                        <a:t>Mobiliteit</a:t>
                      </a:r>
                      <a:endParaRPr lang="nl-BE" sz="10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46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41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44</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a:solidFill>
                            <a:srgbClr val="00B050"/>
                          </a:solidFill>
                          <a:latin typeface="Calibri"/>
                          <a:ea typeface="Times New Roman"/>
                        </a:rPr>
                        <a:t>49</a:t>
                      </a:r>
                      <a:endParaRPr lang="nl-BE" sz="1200">
                        <a:latin typeface="Times New Roman"/>
                        <a:ea typeface="Times New Roman"/>
                      </a:endParaRPr>
                    </a:p>
                  </a:txBody>
                  <a:tcPr marL="44450" marR="44450" marT="0" marB="0" anchor="ctr">
                    <a:lnL>
                      <a:noFill/>
                    </a:lnL>
                    <a:lnR>
                      <a:noFill/>
                    </a:lnR>
                    <a:lnT>
                      <a:noFill/>
                    </a:lnT>
                    <a:lnB>
                      <a:noFill/>
                    </a:lnB>
                  </a:tcPr>
                </a:tc>
              </a:tr>
              <a:tr h="271261">
                <a:tc>
                  <a:txBody>
                    <a:bodyPr/>
                    <a:lstStyle/>
                    <a:p>
                      <a:pPr algn="r">
                        <a:lnSpc>
                          <a:spcPct val="115000"/>
                        </a:lnSpc>
                        <a:spcAft>
                          <a:spcPts val="0"/>
                        </a:spcAft>
                      </a:pPr>
                      <a:r>
                        <a:rPr lang="nl-NL" sz="1000" dirty="0">
                          <a:solidFill>
                            <a:srgbClr val="000000"/>
                          </a:solidFill>
                          <a:latin typeface="Calibri"/>
                          <a:ea typeface="Times New Roman"/>
                        </a:rPr>
                        <a:t>Voedselveiligheid</a:t>
                      </a:r>
                      <a:endParaRPr lang="nl-BE" sz="10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63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53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54</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48</a:t>
                      </a:r>
                      <a:endParaRPr lang="nl-BE" sz="1200" dirty="0">
                        <a:latin typeface="Times New Roman"/>
                        <a:ea typeface="Times New Roman"/>
                      </a:endParaRPr>
                    </a:p>
                  </a:txBody>
                  <a:tcPr marL="44450" marR="44450" marT="0" marB="0" anchor="ctr">
                    <a:lnL>
                      <a:noFill/>
                    </a:lnL>
                    <a:lnR>
                      <a:noFill/>
                    </a:lnR>
                    <a:lnT>
                      <a:noFill/>
                    </a:lnT>
                    <a:lnB>
                      <a:noFill/>
                    </a:lnB>
                  </a:tcPr>
                </a:tc>
              </a:tr>
              <a:tr h="232008">
                <a:tc>
                  <a:txBody>
                    <a:bodyPr/>
                    <a:lstStyle/>
                    <a:p>
                      <a:pPr algn="r">
                        <a:lnSpc>
                          <a:spcPct val="115000"/>
                        </a:lnSpc>
                        <a:spcAft>
                          <a:spcPts val="0"/>
                        </a:spcAft>
                      </a:pPr>
                      <a:r>
                        <a:rPr lang="nl-NL" sz="1000" dirty="0">
                          <a:solidFill>
                            <a:srgbClr val="000000"/>
                          </a:solidFill>
                          <a:latin typeface="Calibri"/>
                          <a:ea typeface="Times New Roman"/>
                        </a:rPr>
                        <a:t>Economische groei</a:t>
                      </a:r>
                      <a:endParaRPr lang="nl-BE" sz="10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56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52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55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42</a:t>
                      </a:r>
                      <a:endParaRPr lang="nl-BE" sz="1200" dirty="0">
                        <a:latin typeface="Times New Roman"/>
                        <a:ea typeface="Times New Roman"/>
                      </a:endParaRPr>
                    </a:p>
                  </a:txBody>
                  <a:tcPr marL="44450" marR="44450" marT="0" marB="0" anchor="ctr">
                    <a:lnL>
                      <a:noFill/>
                    </a:lnL>
                    <a:lnR>
                      <a:noFill/>
                    </a:lnR>
                    <a:lnT>
                      <a:noFill/>
                    </a:lnT>
                    <a:lnB>
                      <a:noFill/>
                    </a:lnB>
                  </a:tcPr>
                </a:tc>
              </a:tr>
              <a:tr h="232008">
                <a:tc>
                  <a:txBody>
                    <a:bodyPr/>
                    <a:lstStyle/>
                    <a:p>
                      <a:pPr algn="r">
                        <a:lnSpc>
                          <a:spcPct val="115000"/>
                        </a:lnSpc>
                        <a:spcAft>
                          <a:spcPts val="0"/>
                        </a:spcAft>
                      </a:pPr>
                      <a:r>
                        <a:rPr lang="nl-NL" sz="1000">
                          <a:solidFill>
                            <a:srgbClr val="000000"/>
                          </a:solidFill>
                          <a:latin typeface="Calibri"/>
                          <a:ea typeface="Times New Roman"/>
                        </a:rPr>
                        <a:t>Drugsmisbruik</a:t>
                      </a:r>
                      <a:endParaRPr lang="nl-BE" sz="10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66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55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54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41</a:t>
                      </a:r>
                      <a:endParaRPr lang="nl-BE" sz="1200" dirty="0">
                        <a:latin typeface="Times New Roman"/>
                        <a:ea typeface="Times New Roman"/>
                      </a:endParaRPr>
                    </a:p>
                  </a:txBody>
                  <a:tcPr marL="44450" marR="44450" marT="0" marB="0" anchor="ctr">
                    <a:lnL>
                      <a:noFill/>
                    </a:lnL>
                    <a:lnR>
                      <a:noFill/>
                    </a:lnR>
                    <a:lnT>
                      <a:noFill/>
                    </a:lnT>
                    <a:lnB>
                      <a:noFill/>
                    </a:lnB>
                  </a:tcPr>
                </a:tc>
              </a:tr>
              <a:tr h="232008">
                <a:tc>
                  <a:txBody>
                    <a:bodyPr/>
                    <a:lstStyle/>
                    <a:p>
                      <a:pPr algn="r">
                        <a:lnSpc>
                          <a:spcPct val="115000"/>
                        </a:lnSpc>
                        <a:spcAft>
                          <a:spcPts val="0"/>
                        </a:spcAft>
                      </a:pPr>
                      <a:r>
                        <a:rPr lang="nl-NL" sz="1000" dirty="0">
                          <a:solidFill>
                            <a:srgbClr val="000000"/>
                          </a:solidFill>
                          <a:latin typeface="Calibri"/>
                          <a:ea typeface="Times New Roman"/>
                        </a:rPr>
                        <a:t>Vergrijzing van de bevolking</a:t>
                      </a:r>
                      <a:endParaRPr lang="nl-BE" sz="10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42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37</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40</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38</a:t>
                      </a:r>
                      <a:endParaRPr lang="nl-BE" sz="1200" dirty="0">
                        <a:latin typeface="Times New Roman"/>
                        <a:ea typeface="Times New Roman"/>
                      </a:endParaRPr>
                    </a:p>
                  </a:txBody>
                  <a:tcPr marL="44450" marR="44450" marT="0" marB="0" anchor="ctr">
                    <a:lnL>
                      <a:noFill/>
                    </a:lnL>
                    <a:lnR>
                      <a:noFill/>
                    </a:lnR>
                    <a:lnT>
                      <a:noFill/>
                    </a:lnT>
                    <a:lnB>
                      <a:noFill/>
                    </a:lnB>
                  </a:tcPr>
                </a:tc>
              </a:tr>
            </a:tbl>
          </a:graphicData>
        </a:graphic>
      </p:graphicFrame>
      <p:graphicFrame>
        <p:nvGraphicFramePr>
          <p:cNvPr id="11" name="Tabel 10"/>
          <p:cNvGraphicFramePr>
            <a:graphicFrameLocks noGrp="1"/>
          </p:cNvGraphicFramePr>
          <p:nvPr/>
        </p:nvGraphicFramePr>
        <p:xfrm>
          <a:off x="7380312" y="1758241"/>
          <a:ext cx="1224136" cy="3842655"/>
        </p:xfrm>
        <a:graphic>
          <a:graphicData uri="http://schemas.openxmlformats.org/drawingml/2006/table">
            <a:tbl>
              <a:tblPr/>
              <a:tblGrid>
                <a:gridCol w="306034"/>
                <a:gridCol w="306034"/>
                <a:gridCol w="306034"/>
                <a:gridCol w="306034"/>
              </a:tblGrid>
              <a:tr h="216941">
                <a:tc>
                  <a:txBody>
                    <a:bodyPr/>
                    <a:lstStyle/>
                    <a:p>
                      <a:pPr algn="ctr">
                        <a:lnSpc>
                          <a:spcPct val="150000"/>
                        </a:lnSpc>
                        <a:spcAft>
                          <a:spcPts val="0"/>
                        </a:spcAft>
                      </a:pPr>
                      <a:r>
                        <a:rPr lang="nl-NL" sz="1000" b="1" u="sng" dirty="0" smtClean="0">
                          <a:solidFill>
                            <a:srgbClr val="0000FF"/>
                          </a:solidFill>
                          <a:latin typeface="Calibri"/>
                          <a:ea typeface="Times New Roman"/>
                        </a:rPr>
                        <a:t>17</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13</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09</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05</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r>
              <a:tr h="240937">
                <a:tc>
                  <a:txBody>
                    <a:bodyPr/>
                    <a:lstStyle/>
                    <a:p>
                      <a:pPr algn="ctr">
                        <a:lnSpc>
                          <a:spcPct val="115000"/>
                        </a:lnSpc>
                        <a:spcAft>
                          <a:spcPts val="0"/>
                        </a:spcAft>
                      </a:pPr>
                      <a:r>
                        <a:rPr lang="nl-NL" sz="1000" b="1">
                          <a:solidFill>
                            <a:srgbClr val="FF0000"/>
                          </a:solidFill>
                          <a:latin typeface="Calibri"/>
                          <a:ea typeface="Times New Roman"/>
                        </a:rPr>
                        <a:t>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4</a:t>
                      </a:r>
                      <a:endParaRPr lang="nl-BE" sz="1200">
                        <a:latin typeface="Times New Roman"/>
                        <a:ea typeface="Times New Roman"/>
                      </a:endParaRPr>
                    </a:p>
                  </a:txBody>
                  <a:tcPr marL="44450" marR="44450" marT="0" marB="0" anchor="ctr">
                    <a:lnL>
                      <a:noFill/>
                    </a:lnL>
                    <a:lnR>
                      <a:noFill/>
                    </a:lnR>
                    <a:lnT>
                      <a:noFill/>
                    </a:lnT>
                    <a:lnB>
                      <a:noFill/>
                    </a:lnB>
                  </a:tcPr>
                </a:tc>
              </a:tr>
              <a:tr h="240937">
                <a:tc>
                  <a:txBody>
                    <a:bodyPr/>
                    <a:lstStyle/>
                    <a:p>
                      <a:pPr algn="ctr">
                        <a:lnSpc>
                          <a:spcPct val="115000"/>
                        </a:lnSpc>
                        <a:spcAft>
                          <a:spcPts val="0"/>
                        </a:spcAft>
                      </a:pPr>
                      <a:r>
                        <a:rPr lang="nl-NL" sz="1000" b="1">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22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13</a:t>
                      </a:r>
                      <a:endParaRPr lang="nl-BE" sz="1200">
                        <a:latin typeface="Times New Roman"/>
                        <a:ea typeface="Times New Roman"/>
                      </a:endParaRPr>
                    </a:p>
                  </a:txBody>
                  <a:tcPr marL="44450" marR="44450" marT="0" marB="0" anchor="ctr">
                    <a:lnL>
                      <a:noFill/>
                    </a:lnL>
                    <a:lnR>
                      <a:noFill/>
                    </a:lnR>
                    <a:lnT>
                      <a:noFill/>
                    </a:lnT>
                    <a:lnB>
                      <a:noFill/>
                    </a:lnB>
                  </a:tcPr>
                </a:tc>
              </a:tr>
              <a:tr h="240937">
                <a:tc>
                  <a:txBody>
                    <a:bodyPr/>
                    <a:lstStyle/>
                    <a:p>
                      <a:pPr algn="ctr">
                        <a:lnSpc>
                          <a:spcPct val="115000"/>
                        </a:lnSpc>
                        <a:spcAft>
                          <a:spcPts val="0"/>
                        </a:spcAft>
                      </a:pPr>
                      <a:r>
                        <a:rPr lang="nl-NL" sz="1000" b="1">
                          <a:solidFill>
                            <a:srgbClr val="FF0000"/>
                          </a:solidFill>
                          <a:latin typeface="Calibri"/>
                          <a:ea typeface="Times New Roman"/>
                        </a:rPr>
                        <a:t>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5</a:t>
                      </a:r>
                      <a:endParaRPr lang="nl-BE" sz="1200">
                        <a:latin typeface="Times New Roman"/>
                        <a:ea typeface="Times New Roman"/>
                      </a:endParaRPr>
                    </a:p>
                  </a:txBody>
                  <a:tcPr marL="44450" marR="44450" marT="0" marB="0" anchor="ctr">
                    <a:lnL>
                      <a:noFill/>
                    </a:lnL>
                    <a:lnR>
                      <a:noFill/>
                    </a:lnR>
                    <a:lnT>
                      <a:noFill/>
                    </a:lnT>
                    <a:lnB>
                      <a:noFill/>
                    </a:lnB>
                  </a:tcPr>
                </a:tc>
              </a:tr>
              <a:tr h="240937">
                <a:tc>
                  <a:txBody>
                    <a:bodyPr/>
                    <a:lstStyle/>
                    <a:p>
                      <a:pPr algn="ctr">
                        <a:lnSpc>
                          <a:spcPct val="115000"/>
                        </a:lnSpc>
                        <a:spcAft>
                          <a:spcPts val="0"/>
                        </a:spcAft>
                      </a:pPr>
                      <a:r>
                        <a:rPr lang="nl-NL" sz="1000" b="1">
                          <a:solidFill>
                            <a:srgbClr val="FF0000"/>
                          </a:solidFill>
                          <a:latin typeface="Calibri"/>
                          <a:ea typeface="Times New Roman"/>
                        </a:rPr>
                        <a:t>14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11</a:t>
                      </a:r>
                      <a:endParaRPr lang="nl-BE" sz="1200">
                        <a:latin typeface="Times New Roman"/>
                        <a:ea typeface="Times New Roman"/>
                      </a:endParaRPr>
                    </a:p>
                  </a:txBody>
                  <a:tcPr marL="44450" marR="44450" marT="0" marB="0" anchor="ctr">
                    <a:lnL>
                      <a:noFill/>
                    </a:lnL>
                    <a:lnR>
                      <a:noFill/>
                    </a:lnR>
                    <a:lnT>
                      <a:noFill/>
                    </a:lnT>
                    <a:lnB>
                      <a:noFill/>
                    </a:lnB>
                  </a:tcPr>
                </a:tc>
              </a:tr>
              <a:tr h="240937">
                <a:tc>
                  <a:txBody>
                    <a:bodyPr/>
                    <a:lstStyle/>
                    <a:p>
                      <a:pPr algn="ctr">
                        <a:lnSpc>
                          <a:spcPct val="115000"/>
                        </a:lnSpc>
                        <a:spcAft>
                          <a:spcPts val="0"/>
                        </a:spcAft>
                      </a:pPr>
                      <a:r>
                        <a:rPr lang="nl-NL" sz="1000" b="1">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r>
              <a:tr h="240937">
                <a:tc>
                  <a:txBody>
                    <a:bodyPr/>
                    <a:lstStyle/>
                    <a:p>
                      <a:pPr algn="ctr">
                        <a:lnSpc>
                          <a:spcPct val="115000"/>
                        </a:lnSpc>
                        <a:spcAft>
                          <a:spcPts val="0"/>
                        </a:spcAft>
                      </a:pPr>
                      <a:r>
                        <a:rPr lang="nl-NL" sz="1000" b="1">
                          <a:solidFill>
                            <a:srgbClr val="FF0000"/>
                          </a:solidFill>
                          <a:latin typeface="Calibri"/>
                          <a:ea typeface="Times New Roman"/>
                        </a:rPr>
                        <a:t>10</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16</a:t>
                      </a:r>
                      <a:endParaRPr lang="nl-BE" sz="1200">
                        <a:latin typeface="Times New Roman"/>
                        <a:ea typeface="Times New Roman"/>
                      </a:endParaRPr>
                    </a:p>
                  </a:txBody>
                  <a:tcPr marL="44450" marR="44450" marT="0" marB="0" anchor="ctr">
                    <a:lnL>
                      <a:noFill/>
                    </a:lnL>
                    <a:lnR>
                      <a:noFill/>
                    </a:lnR>
                    <a:lnT>
                      <a:noFill/>
                    </a:lnT>
                    <a:lnB>
                      <a:noFill/>
                    </a:lnB>
                  </a:tcPr>
                </a:tc>
              </a:tr>
              <a:tr h="240937">
                <a:tc>
                  <a:txBody>
                    <a:bodyPr/>
                    <a:lstStyle/>
                    <a:p>
                      <a:pPr algn="ctr">
                        <a:lnSpc>
                          <a:spcPct val="115000"/>
                        </a:lnSpc>
                        <a:spcAft>
                          <a:spcPts val="0"/>
                        </a:spcAft>
                      </a:pPr>
                      <a:r>
                        <a:rPr lang="nl-NL" sz="1000" b="1">
                          <a:solidFill>
                            <a:srgbClr val="FF0000"/>
                          </a:solidFill>
                          <a:latin typeface="Calibri"/>
                          <a:ea typeface="Times New Roman"/>
                        </a:rPr>
                        <a:t>17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r>
              <a:tr h="240937">
                <a:tc>
                  <a:txBody>
                    <a:bodyPr/>
                    <a:lstStyle/>
                    <a:p>
                      <a:pPr algn="ctr">
                        <a:lnSpc>
                          <a:spcPct val="115000"/>
                        </a:lnSpc>
                        <a:spcAft>
                          <a:spcPts val="0"/>
                        </a:spcAft>
                      </a:pPr>
                      <a:r>
                        <a:rPr lang="nl-NL" sz="1000" b="1">
                          <a:solidFill>
                            <a:srgbClr val="FF0000"/>
                          </a:solidFill>
                          <a:latin typeface="Calibri"/>
                          <a:ea typeface="Times New Roman"/>
                        </a:rPr>
                        <a:t>14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20</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16</a:t>
                      </a:r>
                      <a:endParaRPr lang="nl-BE" sz="1200">
                        <a:latin typeface="Times New Roman"/>
                        <a:ea typeface="Times New Roman"/>
                      </a:endParaRPr>
                    </a:p>
                  </a:txBody>
                  <a:tcPr marL="44450" marR="44450" marT="0" marB="0" anchor="ctr">
                    <a:lnL>
                      <a:noFill/>
                    </a:lnL>
                    <a:lnR>
                      <a:noFill/>
                    </a:lnR>
                    <a:lnT>
                      <a:noFill/>
                    </a:lnT>
                    <a:lnB>
                      <a:noFill/>
                    </a:lnB>
                  </a:tcPr>
                </a:tc>
              </a:tr>
              <a:tr h="240937">
                <a:tc>
                  <a:txBody>
                    <a:bodyPr/>
                    <a:lstStyle/>
                    <a:p>
                      <a:pPr algn="ctr">
                        <a:lnSpc>
                          <a:spcPct val="115000"/>
                        </a:lnSpc>
                        <a:spcAft>
                          <a:spcPts val="0"/>
                        </a:spcAft>
                      </a:pPr>
                      <a:r>
                        <a:rPr lang="nl-NL" sz="1000" b="1">
                          <a:solidFill>
                            <a:srgbClr val="FF0000"/>
                          </a:solidFill>
                          <a:latin typeface="Calibri"/>
                          <a:ea typeface="Times New Roman"/>
                        </a:rPr>
                        <a:t>18</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r>
              <a:tr h="240937">
                <a:tc>
                  <a:txBody>
                    <a:bodyPr/>
                    <a:lstStyle/>
                    <a:p>
                      <a:pPr algn="ctr">
                        <a:lnSpc>
                          <a:spcPct val="115000"/>
                        </a:lnSpc>
                        <a:spcAft>
                          <a:spcPts val="0"/>
                        </a:spcAft>
                      </a:pPr>
                      <a:r>
                        <a:rPr lang="nl-NL" sz="1000" b="1">
                          <a:solidFill>
                            <a:srgbClr val="FF0000"/>
                          </a:solidFill>
                          <a:latin typeface="Calibri"/>
                          <a:ea typeface="Times New Roman"/>
                        </a:rPr>
                        <a:t>20</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10</a:t>
                      </a:r>
                      <a:endParaRPr lang="nl-BE" sz="1200">
                        <a:latin typeface="Times New Roman"/>
                        <a:ea typeface="Times New Roman"/>
                      </a:endParaRPr>
                    </a:p>
                  </a:txBody>
                  <a:tcPr marL="44450" marR="44450" marT="0" marB="0" anchor="ctr">
                    <a:lnL>
                      <a:noFill/>
                    </a:lnL>
                    <a:lnR>
                      <a:noFill/>
                    </a:lnR>
                    <a:lnT>
                      <a:noFill/>
                    </a:lnT>
                    <a:lnB>
                      <a:noFill/>
                    </a:lnB>
                  </a:tcPr>
                </a:tc>
              </a:tr>
              <a:tr h="240937">
                <a:tc>
                  <a:txBody>
                    <a:bodyPr/>
                    <a:lstStyle/>
                    <a:p>
                      <a:pPr algn="ctr">
                        <a:lnSpc>
                          <a:spcPct val="115000"/>
                        </a:lnSpc>
                        <a:spcAft>
                          <a:spcPts val="0"/>
                        </a:spcAft>
                      </a:pPr>
                      <a:r>
                        <a:rPr lang="nl-NL" sz="1000" b="1">
                          <a:solidFill>
                            <a:srgbClr val="FF0000"/>
                          </a:solidFill>
                          <a:latin typeface="Calibri"/>
                          <a:ea typeface="Times New Roman"/>
                        </a:rPr>
                        <a:t>18</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24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19</a:t>
                      </a:r>
                      <a:endParaRPr lang="nl-BE" sz="1200">
                        <a:latin typeface="Times New Roman"/>
                        <a:ea typeface="Times New Roman"/>
                      </a:endParaRPr>
                    </a:p>
                  </a:txBody>
                  <a:tcPr marL="44450" marR="44450" marT="0" marB="0" anchor="ctr">
                    <a:lnL>
                      <a:noFill/>
                    </a:lnL>
                    <a:lnR>
                      <a:noFill/>
                    </a:lnR>
                    <a:lnT>
                      <a:noFill/>
                    </a:lnT>
                    <a:lnB>
                      <a:noFill/>
                    </a:lnB>
                  </a:tcPr>
                </a:tc>
              </a:tr>
              <a:tr h="240937">
                <a:tc>
                  <a:txBody>
                    <a:bodyPr/>
                    <a:lstStyle/>
                    <a:p>
                      <a:pPr algn="ctr">
                        <a:lnSpc>
                          <a:spcPct val="115000"/>
                        </a:lnSpc>
                        <a:spcAft>
                          <a:spcPts val="0"/>
                        </a:spcAft>
                      </a:pPr>
                      <a:r>
                        <a:rPr lang="nl-NL" sz="1000" b="1">
                          <a:solidFill>
                            <a:srgbClr val="FF0000"/>
                          </a:solidFill>
                          <a:latin typeface="Calibri"/>
                          <a:ea typeface="Times New Roman"/>
                        </a:rPr>
                        <a:t>20</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18</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16</a:t>
                      </a:r>
                      <a:endParaRPr lang="nl-BE" sz="1200">
                        <a:latin typeface="Times New Roman"/>
                        <a:ea typeface="Times New Roman"/>
                      </a:endParaRPr>
                    </a:p>
                  </a:txBody>
                  <a:tcPr marL="44450" marR="44450" marT="0" marB="0" anchor="ctr">
                    <a:lnL>
                      <a:noFill/>
                    </a:lnL>
                    <a:lnR>
                      <a:noFill/>
                    </a:lnR>
                    <a:lnT>
                      <a:noFill/>
                    </a:lnT>
                    <a:lnB>
                      <a:noFill/>
                    </a:lnB>
                  </a:tcPr>
                </a:tc>
              </a:tr>
              <a:tr h="240937">
                <a:tc>
                  <a:txBody>
                    <a:bodyPr/>
                    <a:lstStyle/>
                    <a:p>
                      <a:pPr algn="ctr">
                        <a:lnSpc>
                          <a:spcPct val="115000"/>
                        </a:lnSpc>
                        <a:spcAft>
                          <a:spcPts val="0"/>
                        </a:spcAft>
                      </a:pPr>
                      <a:r>
                        <a:rPr lang="nl-NL" sz="1000" b="1">
                          <a:solidFill>
                            <a:srgbClr val="FF0000"/>
                          </a:solidFill>
                          <a:latin typeface="Calibri"/>
                          <a:ea typeface="Times New Roman"/>
                        </a:rPr>
                        <a:t>23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13</a:t>
                      </a:r>
                      <a:endParaRPr lang="nl-BE" sz="1200">
                        <a:latin typeface="Times New Roman"/>
                        <a:ea typeface="Times New Roman"/>
                      </a:endParaRPr>
                    </a:p>
                  </a:txBody>
                  <a:tcPr marL="44450" marR="44450" marT="0" marB="0" anchor="ctr">
                    <a:lnL>
                      <a:noFill/>
                    </a:lnL>
                    <a:lnR>
                      <a:noFill/>
                    </a:lnR>
                    <a:lnT>
                      <a:noFill/>
                    </a:lnT>
                    <a:lnB>
                      <a:noFill/>
                    </a:lnB>
                  </a:tcPr>
                </a:tc>
              </a:tr>
              <a:tr h="240937">
                <a:tc>
                  <a:txBody>
                    <a:bodyPr/>
                    <a:lstStyle/>
                    <a:p>
                      <a:pPr algn="ctr">
                        <a:lnSpc>
                          <a:spcPct val="115000"/>
                        </a:lnSpc>
                        <a:spcAft>
                          <a:spcPts val="0"/>
                        </a:spcAft>
                      </a:pPr>
                      <a:r>
                        <a:rPr lang="nl-NL" sz="1000" b="1">
                          <a:solidFill>
                            <a:srgbClr val="FF0000"/>
                          </a:solidFill>
                          <a:latin typeface="Calibri"/>
                          <a:ea typeface="Times New Roman"/>
                        </a:rPr>
                        <a:t>29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18</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20</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14</a:t>
                      </a:r>
                      <a:endParaRPr lang="nl-BE" sz="1200">
                        <a:latin typeface="Times New Roman"/>
                        <a:ea typeface="Times New Roman"/>
                      </a:endParaRPr>
                    </a:p>
                  </a:txBody>
                  <a:tcPr marL="44450" marR="44450" marT="0" marB="0" anchor="ctr">
                    <a:lnL>
                      <a:noFill/>
                    </a:lnL>
                    <a:lnR>
                      <a:noFill/>
                    </a:lnR>
                    <a:lnT>
                      <a:noFill/>
                    </a:lnT>
                    <a:lnB>
                      <a:noFill/>
                    </a:lnB>
                  </a:tcPr>
                </a:tc>
              </a:tr>
              <a:tr h="240937">
                <a:tc>
                  <a:txBody>
                    <a:bodyPr/>
                    <a:lstStyle/>
                    <a:p>
                      <a:pPr algn="ctr">
                        <a:lnSpc>
                          <a:spcPct val="115000"/>
                        </a:lnSpc>
                        <a:spcAft>
                          <a:spcPts val="0"/>
                        </a:spcAft>
                      </a:pPr>
                      <a:r>
                        <a:rPr lang="nl-NL" sz="1000" b="1">
                          <a:solidFill>
                            <a:srgbClr val="FF0000"/>
                          </a:solidFill>
                          <a:latin typeface="Calibri"/>
                          <a:ea typeface="Times New Roman"/>
                        </a:rPr>
                        <a:t>25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22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28</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24</a:t>
                      </a:r>
                      <a:endParaRPr lang="nl-BE" sz="1200" dirty="0">
                        <a:latin typeface="Times New Roman"/>
                        <a:ea typeface="Times New Roman"/>
                      </a:endParaRPr>
                    </a:p>
                  </a:txBody>
                  <a:tcPr marL="44450" marR="44450" marT="0" marB="0" anchor="ctr">
                    <a:lnL>
                      <a:noFill/>
                    </a:lnL>
                    <a:lnR>
                      <a:noFill/>
                    </a:lnR>
                    <a:lnT>
                      <a:noFill/>
                    </a:lnT>
                    <a:lnB>
                      <a:noFill/>
                    </a:lnB>
                  </a:tcPr>
                </a:tc>
              </a:tr>
            </a:tbl>
          </a:graphicData>
        </a:graphic>
      </p:graphicFrame>
      <p:sp>
        <p:nvSpPr>
          <p:cNvPr id="12" name="Text Box 14"/>
          <p:cNvSpPr txBox="1">
            <a:spLocks noChangeArrowheads="1"/>
          </p:cNvSpPr>
          <p:nvPr/>
        </p:nvSpPr>
        <p:spPr bwMode="auto">
          <a:xfrm>
            <a:off x="2915944" y="1505506"/>
            <a:ext cx="1007984" cy="246221"/>
          </a:xfrm>
          <a:prstGeom prst="rect">
            <a:avLst/>
          </a:prstGeom>
          <a:solidFill>
            <a:srgbClr val="3C7800"/>
          </a:solidFill>
          <a:ln w="9525">
            <a:noFill/>
            <a:miter lim="800000"/>
            <a:headEnd/>
            <a:tailEnd/>
          </a:ln>
        </p:spPr>
        <p:txBody>
          <a:bodyPr vert="horz" wrap="square" lIns="91440" tIns="45720" rIns="91440" bIns="45720" numCol="1" anchor="t" anchorCtr="0" compatLnSpc="1">
            <a:prstTxWarp prst="textNoShape">
              <a:avLst/>
            </a:prstTxWarp>
            <a:spAutoFit/>
          </a:bodyPr>
          <a:lstStyle/>
          <a:p>
            <a:pPr marR="0" lvl="0" indent="0" algn="ctr" fontAlgn="base">
              <a:lnSpc>
                <a:spcPct val="100000"/>
              </a:lnSpc>
              <a:spcBef>
                <a:spcPct val="0"/>
              </a:spcBef>
              <a:spcAft>
                <a:spcPts val="1000"/>
              </a:spcAft>
              <a:buClrTx/>
              <a:buSzTx/>
              <a:buFontTx/>
              <a:buNone/>
              <a:tabLst/>
            </a:pPr>
            <a:r>
              <a:rPr lang="nl-BE" sz="1000" b="1" dirty="0" smtClean="0">
                <a:solidFill>
                  <a:schemeClr val="bg1"/>
                </a:solidFill>
                <a:latin typeface="Calibri" pitchFamily="34" charset="0"/>
                <a:cs typeface="Arial" pitchFamily="34" charset="0"/>
              </a:rPr>
              <a:t>TOP2 (%)</a:t>
            </a:r>
          </a:p>
        </p:txBody>
      </p:sp>
      <p:sp>
        <p:nvSpPr>
          <p:cNvPr id="13" name="Text Box 15"/>
          <p:cNvSpPr txBox="1">
            <a:spLocks noChangeArrowheads="1"/>
          </p:cNvSpPr>
          <p:nvPr/>
        </p:nvSpPr>
        <p:spPr bwMode="auto">
          <a:xfrm>
            <a:off x="7452320" y="1506216"/>
            <a:ext cx="1008240" cy="244800"/>
          </a:xfrm>
          <a:prstGeom prst="rect">
            <a:avLst/>
          </a:prstGeom>
          <a:solidFill>
            <a:srgbClr val="B50042"/>
          </a:solidFill>
          <a:ln w="9525">
            <a:noFill/>
            <a:miter lim="800000"/>
            <a:headEnd/>
            <a:tailEnd/>
          </a:ln>
        </p:spPr>
        <p:txBody>
          <a:bodyPr vert="horz" wrap="square" lIns="91440" tIns="45720" rIns="91440" bIns="45720" numCol="1" anchor="t" anchorCtr="0" compatLnSpc="1">
            <a:prstTxWarp prst="textNoShape">
              <a:avLst/>
            </a:prstTxWarp>
          </a:bodyPr>
          <a:lstStyle/>
          <a:p>
            <a:pPr marR="0" lvl="0" indent="0" algn="ctr" fontAlgn="base">
              <a:lnSpc>
                <a:spcPct val="100000"/>
              </a:lnSpc>
              <a:spcBef>
                <a:spcPct val="0"/>
              </a:spcBef>
              <a:spcAft>
                <a:spcPts val="1000"/>
              </a:spcAft>
              <a:buClrTx/>
              <a:buSzTx/>
              <a:buFontTx/>
              <a:buNone/>
              <a:tabLst/>
            </a:pPr>
            <a:r>
              <a:rPr lang="nl-BE" sz="1000" b="1" dirty="0" smtClean="0">
                <a:solidFill>
                  <a:schemeClr val="bg1"/>
                </a:solidFill>
                <a:latin typeface="Calibri" pitchFamily="34" charset="0"/>
                <a:cs typeface="Arial" pitchFamily="34" charset="0"/>
              </a:rPr>
              <a:t>BOTTOM2 (%)</a:t>
            </a:r>
          </a:p>
        </p:txBody>
      </p:sp>
      <p:sp>
        <p:nvSpPr>
          <p:cNvPr id="17" name="Tijdelijke aanduiding voor tekst 13"/>
          <p:cNvSpPr txBox="1">
            <a:spLocks/>
          </p:cNvSpPr>
          <p:nvPr/>
        </p:nvSpPr>
        <p:spPr>
          <a:xfrm>
            <a:off x="755576" y="332656"/>
            <a:ext cx="2880320" cy="288032"/>
          </a:xfrm>
          <a:prstGeom prst="rect">
            <a:avLst/>
          </a:prstGeom>
          <a:solidFill>
            <a:srgbClr val="B50042"/>
          </a:solidFill>
          <a:effectLst>
            <a:outerShdw blurRad="50800" dist="38100" dir="8100000" algn="tr" rotWithShape="0">
              <a:prstClr val="black">
                <a:alpha val="40000"/>
              </a:prstClr>
            </a:outerShdw>
          </a:effectLst>
        </p:spPr>
        <p:txBody>
          <a:bodyPr>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nl-BE" sz="1400" b="1" i="1" u="none" strike="noStrike" kern="1200" cap="none" spc="50" normalizeH="0" baseline="0" noProof="0" dirty="0" smtClean="0">
                <a:ln>
                  <a:noFill/>
                </a:ln>
                <a:solidFill>
                  <a:srgbClr val="F2F4F3"/>
                </a:solidFill>
                <a:effectLst/>
                <a:uLnTx/>
                <a:uFillTx/>
                <a:latin typeface="Arial" pitchFamily="34" charset="0"/>
                <a:ea typeface="+mn-ea"/>
                <a:cs typeface="Arial" pitchFamily="34" charset="0"/>
              </a:rPr>
              <a:t>Attitude</a:t>
            </a:r>
            <a:endParaRPr kumimoji="0" lang="nl-BE" sz="1400" b="1" i="1" u="none" strike="noStrike" kern="1200" cap="none" spc="50" normalizeH="0" baseline="0" noProof="0" dirty="0">
              <a:ln>
                <a:noFill/>
              </a:ln>
              <a:solidFill>
                <a:srgbClr val="F2F4F3"/>
              </a:solidFill>
              <a:effectLst/>
              <a:uLnTx/>
              <a:uFillTx/>
              <a:latin typeface="Arial" pitchFamily="34" charset="0"/>
              <a:ea typeface="+mn-ea"/>
              <a:cs typeface="Arial" pitchFamily="34" charset="0"/>
            </a:endParaRPr>
          </a:p>
        </p:txBody>
      </p:sp>
      <p:graphicFrame>
        <p:nvGraphicFramePr>
          <p:cNvPr id="18" name="Grafiek 17"/>
          <p:cNvGraphicFramePr/>
          <p:nvPr/>
        </p:nvGraphicFramePr>
        <p:xfrm>
          <a:off x="3059832" y="5949280"/>
          <a:ext cx="5531077" cy="21602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vak 13"/>
          <p:cNvSpPr txBox="1"/>
          <p:nvPr/>
        </p:nvSpPr>
        <p:spPr>
          <a:xfrm>
            <a:off x="611560" y="833894"/>
            <a:ext cx="8424936" cy="578882"/>
          </a:xfrm>
          <a:prstGeom prst="roundRect">
            <a:avLst/>
          </a:prstGeom>
          <a:solidFill>
            <a:schemeClr val="bg1"/>
          </a:solidFill>
          <a:ln w="28575">
            <a:solidFill>
              <a:srgbClr val="3E7800"/>
            </a:solidFill>
          </a:ln>
        </p:spPr>
        <p:txBody>
          <a:bodyPr wrap="square" rtlCol="0">
            <a:spAutoFit/>
          </a:bodyPr>
          <a:lstStyle/>
          <a:p>
            <a:pPr marL="216000"/>
            <a:r>
              <a:rPr lang="nl-BE" sz="1400" dirty="0" smtClean="0">
                <a:solidFill>
                  <a:srgbClr val="003300"/>
                </a:solidFill>
                <a:latin typeface="Arial" pitchFamily="34" charset="0"/>
                <a:cs typeface="Arial" pitchFamily="34" charset="0"/>
              </a:rPr>
              <a:t>V1. Hieronder vindt u een lijst met dingen waarover sommige mensen zeggen dat ze zich zorgen maken. Kan u voor elk van hen aanduiden in welke mate u er bezorgd om bent?</a:t>
            </a:r>
          </a:p>
        </p:txBody>
      </p:sp>
      <p:sp>
        <p:nvSpPr>
          <p:cNvPr id="19" name="Rechthoek 18"/>
          <p:cNvSpPr/>
          <p:nvPr/>
        </p:nvSpPr>
        <p:spPr>
          <a:xfrm>
            <a:off x="5436096" y="347855"/>
            <a:ext cx="3610176" cy="261610"/>
          </a:xfrm>
          <a:prstGeom prst="rect">
            <a:avLst/>
          </a:prstGeom>
        </p:spPr>
        <p:txBody>
          <a:bodyPr wrap="square">
            <a:noAutofit/>
          </a:bodyPr>
          <a:lstStyle/>
          <a:p>
            <a:pPr algn="r"/>
            <a:r>
              <a:rPr lang="nl-BE" sz="1400" b="1" dirty="0" smtClean="0">
                <a:solidFill>
                  <a:schemeClr val="bg1"/>
                </a:solidFill>
                <a:latin typeface="Arial" pitchFamily="34" charset="0"/>
                <a:cs typeface="Arial" pitchFamily="34" charset="0"/>
              </a:rPr>
              <a:t>Bezorgdheid (algemeen)</a:t>
            </a:r>
          </a:p>
        </p:txBody>
      </p:sp>
      <p:graphicFrame>
        <p:nvGraphicFramePr>
          <p:cNvPr id="20" name="Grafiek 19"/>
          <p:cNvGraphicFramePr/>
          <p:nvPr/>
        </p:nvGraphicFramePr>
        <p:xfrm>
          <a:off x="3923928" y="1758244"/>
          <a:ext cx="3528392" cy="4551076"/>
        </p:xfrm>
        <a:graphic>
          <a:graphicData uri="http://schemas.openxmlformats.org/drawingml/2006/chart">
            <c:chart xmlns:c="http://schemas.openxmlformats.org/drawingml/2006/chart" xmlns:r="http://schemas.openxmlformats.org/officeDocument/2006/relationships" r:id="rId5"/>
          </a:graphicData>
        </a:graphic>
      </p:graphicFrame>
      <p:sp>
        <p:nvSpPr>
          <p:cNvPr id="8" name="Tijdelijke aanduiding voor tekst 13"/>
          <p:cNvSpPr txBox="1">
            <a:spLocks/>
          </p:cNvSpPr>
          <p:nvPr/>
        </p:nvSpPr>
        <p:spPr>
          <a:xfrm rot="5400000">
            <a:off x="431540" y="1088740"/>
            <a:ext cx="720080"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nl-BE" sz="1300" b="1" i="1" u="none" strike="noStrike" kern="1200" cap="none" spc="50" normalizeH="0" baseline="0" noProof="0" dirty="0">
              <a:ln>
                <a:noFill/>
              </a:ln>
              <a:solidFill>
                <a:srgbClr val="F2F4F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80529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BE" sz="1400" dirty="0" smtClean="0">
                <a:hlinkClick r:id="rId2"/>
              </a:rPr>
              <a:t/>
            </a:r>
            <a:br>
              <a:rPr lang="nl-BE" sz="1400" dirty="0" smtClean="0">
                <a:hlinkClick r:id="rId2"/>
              </a:rPr>
            </a:br>
            <a:r>
              <a:rPr lang="nl-BE" sz="1800" dirty="0" smtClean="0">
                <a:hlinkClick r:id="rId2"/>
              </a:rPr>
              <a:t>www.klimaat.be/publieksenquete</a:t>
            </a:r>
            <a:r>
              <a:rPr lang="nl-BE" sz="1800" dirty="0" smtClean="0"/>
              <a:t/>
            </a:r>
            <a:br>
              <a:rPr lang="nl-BE" sz="1800" dirty="0" smtClean="0"/>
            </a:br>
            <a:r>
              <a:rPr lang="nl-BE" sz="1800" dirty="0" smtClean="0">
                <a:hlinkClick r:id="rId3"/>
              </a:rPr>
              <a:t>www.climat.be/enquete-publique</a:t>
            </a:r>
            <a:r>
              <a:rPr lang="nl-BE" sz="1800" dirty="0" smtClean="0"/>
              <a:t> </a:t>
            </a:r>
            <a:r>
              <a:rPr lang="nl-BE" dirty="0" smtClean="0"/>
              <a:t/>
            </a:r>
            <a:br>
              <a:rPr lang="nl-BE" dirty="0" smtClean="0"/>
            </a:br>
            <a:endParaRPr lang="en-GB" dirty="0"/>
          </a:p>
        </p:txBody>
      </p:sp>
      <p:sp>
        <p:nvSpPr>
          <p:cNvPr id="12" name="Footer Placeholder 4"/>
          <p:cNvSpPr>
            <a:spLocks noGrp="1"/>
          </p:cNvSpPr>
          <p:nvPr>
            <p:ph type="ftr" sz="quarter" idx="11"/>
          </p:nvPr>
        </p:nvSpPr>
        <p:spPr>
          <a:xfrm>
            <a:off x="403681" y="5388054"/>
            <a:ext cx="4860000" cy="991098"/>
          </a:xfrm>
        </p:spPr>
        <p:txBody>
          <a:bodyPr/>
          <a:lstStyle>
            <a:lvl1pPr>
              <a:lnSpc>
                <a:spcPct val="100000"/>
              </a:lnSpc>
              <a:defRPr sz="1200" cap="none">
                <a:solidFill>
                  <a:schemeClr val="tx2"/>
                </a:solidFill>
                <a:latin typeface="Segoe UI Semilight" panose="020B0402040204020203" pitchFamily="34" charset="0"/>
                <a:cs typeface="Segoe UI Semilight" panose="020B0402040204020203" pitchFamily="34" charset="0"/>
              </a:defRPr>
            </a:lvl1pPr>
          </a:lstStyle>
          <a:p>
            <a:r>
              <a:rPr lang="nl-BE" dirty="0" smtClean="0"/>
              <a:t>luc.dries@milieu.belgie.be </a:t>
            </a:r>
          </a:p>
          <a:p>
            <a:r>
              <a:rPr lang="en-US" sz="2000" dirty="0" smtClean="0">
                <a:solidFill>
                  <a:srgbClr val="438ADF"/>
                </a:solidFill>
              </a:rPr>
              <a:t>www.klimaat.be | www.climat.be</a:t>
            </a:r>
          </a:p>
        </p:txBody>
      </p:sp>
      <p:sp>
        <p:nvSpPr>
          <p:cNvPr id="8" name="Content Placeholder 7"/>
          <p:cNvSpPr>
            <a:spLocks noGrp="1"/>
          </p:cNvSpPr>
          <p:nvPr>
            <p:ph sz="quarter" idx="12"/>
          </p:nvPr>
        </p:nvSpPr>
        <p:spPr/>
        <p:txBody>
          <a:bodyPr/>
          <a:lstStyle/>
          <a:p>
            <a:endParaRPr lang="en-GB"/>
          </a:p>
        </p:txBody>
      </p:sp>
      <p:sp>
        <p:nvSpPr>
          <p:cNvPr id="9" name="Content Placeholder 8"/>
          <p:cNvSpPr>
            <a:spLocks noGrp="1"/>
          </p:cNvSpPr>
          <p:nvPr>
            <p:ph sz="quarter" idx="13"/>
          </p:nvPr>
        </p:nvSpPr>
        <p:spPr/>
        <p:txBody>
          <a:bodyPr/>
          <a:lstStyle/>
          <a:p>
            <a:endParaRPr lang="en-GB"/>
          </a:p>
        </p:txBody>
      </p:sp>
      <p:sp>
        <p:nvSpPr>
          <p:cNvPr id="10" name="Content Placeholder 9"/>
          <p:cNvSpPr>
            <a:spLocks noGrp="1"/>
          </p:cNvSpPr>
          <p:nvPr>
            <p:ph sz="quarter" idx="14"/>
          </p:nvPr>
        </p:nvSpPr>
        <p:spPr/>
        <p:txBody>
          <a:bodyPr/>
          <a:lstStyle/>
          <a:p>
            <a:endParaRPr lang="en-GB"/>
          </a:p>
        </p:txBody>
      </p:sp>
      <p:grpSp>
        <p:nvGrpSpPr>
          <p:cNvPr id="13" name="Group 12"/>
          <p:cNvGrpSpPr/>
          <p:nvPr/>
        </p:nvGrpSpPr>
        <p:grpSpPr>
          <a:xfrm>
            <a:off x="4293043" y="6080505"/>
            <a:ext cx="2736556" cy="276999"/>
            <a:chOff x="2895635" y="6212217"/>
            <a:chExt cx="2736556" cy="276999"/>
          </a:xfrm>
        </p:grpSpPr>
        <p:sp>
          <p:nvSpPr>
            <p:cNvPr id="14" name="TextBox 13"/>
            <p:cNvSpPr txBox="1"/>
            <p:nvPr/>
          </p:nvSpPr>
          <p:spPr>
            <a:xfrm>
              <a:off x="3184461" y="6212217"/>
              <a:ext cx="2447730" cy="276999"/>
            </a:xfrm>
            <a:prstGeom prst="rect">
              <a:avLst/>
            </a:prstGeom>
            <a:noFill/>
          </p:spPr>
          <p:txBody>
            <a:bodyPr wrap="square" rtlCol="0">
              <a:spAutoFit/>
            </a:bodyPr>
            <a:lstStyle/>
            <a:p>
              <a:r>
                <a:rPr lang="nl-BE" sz="1200" dirty="0" smtClean="0">
                  <a:solidFill>
                    <a:schemeClr val="tx1">
                      <a:lumMod val="50000"/>
                      <a:lumOff val="50000"/>
                    </a:schemeClr>
                  </a:solidFill>
                  <a:latin typeface="Segoe UI Semilight" panose="020B0402040204020203" pitchFamily="34" charset="0"/>
                  <a:cs typeface="Segoe UI Semilight" panose="020B0402040204020203" pitchFamily="34" charset="0"/>
                </a:rPr>
                <a:t>@</a:t>
              </a:r>
              <a:r>
                <a:rPr lang="nl-BE" sz="1200" dirty="0" err="1" smtClean="0">
                  <a:solidFill>
                    <a:schemeClr val="tx1">
                      <a:lumMod val="50000"/>
                      <a:lumOff val="50000"/>
                    </a:schemeClr>
                  </a:solidFill>
                  <a:latin typeface="Segoe UI Semilight" panose="020B0402040204020203" pitchFamily="34" charset="0"/>
                  <a:cs typeface="Segoe UI Semilight" panose="020B0402040204020203" pitchFamily="34" charset="0"/>
                </a:rPr>
                <a:t>klimaat_be</a:t>
              </a:r>
              <a:r>
                <a:rPr lang="nl-BE" sz="1200" dirty="0" smtClean="0">
                  <a:solidFill>
                    <a:schemeClr val="tx1">
                      <a:lumMod val="50000"/>
                      <a:lumOff val="50000"/>
                    </a:schemeClr>
                  </a:solidFill>
                  <a:latin typeface="Segoe UI Semilight" panose="020B0402040204020203" pitchFamily="34" charset="0"/>
                  <a:cs typeface="Segoe UI Semilight" panose="020B0402040204020203" pitchFamily="34" charset="0"/>
                </a:rPr>
                <a:t> | @</a:t>
              </a:r>
              <a:r>
                <a:rPr lang="nl-BE" sz="1200" dirty="0" err="1" smtClean="0">
                  <a:solidFill>
                    <a:schemeClr val="tx1">
                      <a:lumMod val="50000"/>
                      <a:lumOff val="50000"/>
                    </a:schemeClr>
                  </a:solidFill>
                  <a:latin typeface="Segoe UI Semilight" panose="020B0402040204020203" pitchFamily="34" charset="0"/>
                  <a:cs typeface="Segoe UI Semilight" panose="020B0402040204020203" pitchFamily="34" charset="0"/>
                </a:rPr>
                <a:t>climat_be</a:t>
              </a:r>
              <a:endParaRPr lang="en-GB" sz="1200" dirty="0">
                <a:solidFill>
                  <a:schemeClr val="tx1">
                    <a:lumMod val="50000"/>
                    <a:lumOff val="50000"/>
                  </a:schemeClr>
                </a:solidFill>
                <a:latin typeface="Segoe UI Semilight" panose="020B0402040204020203" pitchFamily="34" charset="0"/>
                <a:cs typeface="Segoe UI Semilight" panose="020B0402040204020203" pitchFamily="34" charset="0"/>
              </a:endParaRP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5635" y="6233563"/>
              <a:ext cx="288826" cy="234309"/>
            </a:xfrm>
            <a:prstGeom prst="rect">
              <a:avLst/>
            </a:prstGeom>
          </p:spPr>
        </p:pic>
      </p:grpSp>
    </p:spTree>
    <p:extLst>
      <p:ext uri="{BB962C8B-B14F-4D97-AF65-F5344CB8AC3E}">
        <p14:creationId xmlns:p14="http://schemas.microsoft.com/office/powerpoint/2010/main" val="2486972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51" name="Text Box 28"/>
          <p:cNvSpPr txBox="1">
            <a:spLocks noChangeArrowheads="1"/>
          </p:cNvSpPr>
          <p:nvPr/>
        </p:nvSpPr>
        <p:spPr bwMode="auto">
          <a:xfrm>
            <a:off x="107504" y="6021288"/>
            <a:ext cx="2448272"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Basis: alle respondenten (N=1.540)</a:t>
            </a:r>
            <a:endParaRPr lang="nl-BE" sz="1000" dirty="0">
              <a:solidFill>
                <a:srgbClr val="0000FF"/>
              </a:solidFill>
              <a:ea typeface="Verdana" pitchFamily="34" charset="0"/>
              <a:cs typeface="Arial" pitchFamily="34" charset="0"/>
            </a:endParaRPr>
          </a:p>
        </p:txBody>
      </p:sp>
      <p:graphicFrame>
        <p:nvGraphicFramePr>
          <p:cNvPr id="9" name="Grafiek 8"/>
          <p:cNvGraphicFramePr/>
          <p:nvPr/>
        </p:nvGraphicFramePr>
        <p:xfrm>
          <a:off x="3996064" y="1916832"/>
          <a:ext cx="3586733" cy="43204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el 9"/>
          <p:cNvGraphicFramePr>
            <a:graphicFrameLocks noGrp="1"/>
          </p:cNvGraphicFramePr>
          <p:nvPr/>
        </p:nvGraphicFramePr>
        <p:xfrm>
          <a:off x="216152" y="1772817"/>
          <a:ext cx="3765242" cy="3975566"/>
        </p:xfrm>
        <a:graphic>
          <a:graphicData uri="http://schemas.openxmlformats.org/drawingml/2006/table">
            <a:tbl>
              <a:tblPr/>
              <a:tblGrid>
                <a:gridCol w="2613242"/>
                <a:gridCol w="288000"/>
                <a:gridCol w="288000"/>
                <a:gridCol w="288000"/>
                <a:gridCol w="288000"/>
              </a:tblGrid>
              <a:tr h="219397">
                <a:tc>
                  <a:txBody>
                    <a:bodyPr/>
                    <a:lstStyle/>
                    <a:p>
                      <a:pPr algn="ctr">
                        <a:lnSpc>
                          <a:spcPct val="150000"/>
                        </a:lnSpc>
                        <a:spcAft>
                          <a:spcPts val="0"/>
                        </a:spcAft>
                      </a:pPr>
                      <a:endParaRPr lang="nl-NL" sz="900" dirty="0">
                        <a:solidFill>
                          <a:srgbClr val="000000"/>
                        </a:solidFill>
                        <a:latin typeface="Calibri"/>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05</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09</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13</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u="sng" dirty="0" smtClean="0">
                          <a:solidFill>
                            <a:srgbClr val="0000FF"/>
                          </a:solidFill>
                          <a:latin typeface="Calibri"/>
                          <a:ea typeface="Times New Roman"/>
                        </a:rPr>
                        <a:t>17</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r>
              <a:tr h="245869">
                <a:tc>
                  <a:txBody>
                    <a:bodyPr/>
                    <a:lstStyle/>
                    <a:p>
                      <a:pPr algn="r">
                        <a:lnSpc>
                          <a:spcPct val="100000"/>
                        </a:lnSpc>
                        <a:spcAft>
                          <a:spcPts val="0"/>
                        </a:spcAft>
                      </a:pPr>
                      <a:r>
                        <a:rPr lang="nl-NL" sz="1000" dirty="0">
                          <a:solidFill>
                            <a:srgbClr val="000000"/>
                          </a:solidFill>
                          <a:latin typeface="Calibri"/>
                          <a:ea typeface="Times New Roman"/>
                        </a:rPr>
                        <a:t>Luchtvervuiling</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86</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82</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82</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83</a:t>
                      </a:r>
                      <a:endParaRPr lang="nl-BE" sz="1000" dirty="0">
                        <a:latin typeface="Times New Roman"/>
                        <a:ea typeface="Times New Roman"/>
                      </a:endParaRPr>
                    </a:p>
                  </a:txBody>
                  <a:tcPr marL="40011" marR="40011" marT="0" marB="0" anchor="ctr">
                    <a:lnL>
                      <a:noFill/>
                    </a:lnL>
                    <a:lnR>
                      <a:noFill/>
                    </a:lnR>
                    <a:lnT>
                      <a:noFill/>
                    </a:lnT>
                    <a:lnB>
                      <a:noFill/>
                    </a:lnB>
                  </a:tcPr>
                </a:tc>
              </a:tr>
              <a:tr h="245869">
                <a:tc>
                  <a:txBody>
                    <a:bodyPr/>
                    <a:lstStyle/>
                    <a:p>
                      <a:pPr algn="r">
                        <a:lnSpc>
                          <a:spcPct val="100000"/>
                        </a:lnSpc>
                        <a:spcAft>
                          <a:spcPts val="0"/>
                        </a:spcAft>
                      </a:pPr>
                      <a:r>
                        <a:rPr lang="nl-NL" sz="1000" dirty="0">
                          <a:solidFill>
                            <a:srgbClr val="000000"/>
                          </a:solidFill>
                          <a:latin typeface="Calibri"/>
                          <a:ea typeface="Times New Roman"/>
                        </a:rPr>
                        <a:t>Klimaatverandering</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73</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70</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70</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78</a:t>
                      </a:r>
                      <a:endParaRPr lang="nl-BE" sz="1000" dirty="0">
                        <a:latin typeface="Times New Roman"/>
                        <a:ea typeface="Times New Roman"/>
                      </a:endParaRPr>
                    </a:p>
                  </a:txBody>
                  <a:tcPr marL="40011" marR="40011" marT="0" marB="0" anchor="ctr">
                    <a:lnL>
                      <a:noFill/>
                    </a:lnL>
                    <a:lnR>
                      <a:noFill/>
                    </a:lnR>
                    <a:lnT>
                      <a:noFill/>
                    </a:lnT>
                    <a:lnB>
                      <a:noFill/>
                    </a:lnB>
                  </a:tcPr>
                </a:tc>
              </a:tr>
              <a:tr h="245869">
                <a:tc>
                  <a:txBody>
                    <a:bodyPr/>
                    <a:lstStyle/>
                    <a:p>
                      <a:pPr algn="r">
                        <a:lnSpc>
                          <a:spcPct val="100000"/>
                        </a:lnSpc>
                        <a:spcAft>
                          <a:spcPts val="0"/>
                        </a:spcAft>
                      </a:pPr>
                      <a:r>
                        <a:rPr lang="nl-NL" sz="1000" dirty="0">
                          <a:solidFill>
                            <a:srgbClr val="000000"/>
                          </a:solidFill>
                          <a:latin typeface="Calibri"/>
                          <a:ea typeface="Times New Roman"/>
                        </a:rPr>
                        <a:t>De verdwijning van het tropisch regenwoud</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78</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76</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75</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78</a:t>
                      </a:r>
                      <a:endParaRPr lang="nl-BE" sz="1000" dirty="0">
                        <a:latin typeface="Times New Roman"/>
                        <a:ea typeface="Times New Roman"/>
                      </a:endParaRPr>
                    </a:p>
                  </a:txBody>
                  <a:tcPr marL="40011" marR="40011" marT="0" marB="0" anchor="ctr">
                    <a:lnL>
                      <a:noFill/>
                    </a:lnL>
                    <a:lnR>
                      <a:noFill/>
                    </a:lnR>
                    <a:lnT>
                      <a:noFill/>
                    </a:lnT>
                    <a:lnB>
                      <a:noFill/>
                    </a:lnB>
                  </a:tcPr>
                </a:tc>
              </a:tr>
              <a:tr h="245869">
                <a:tc>
                  <a:txBody>
                    <a:bodyPr/>
                    <a:lstStyle/>
                    <a:p>
                      <a:pPr algn="r">
                        <a:lnSpc>
                          <a:spcPct val="100000"/>
                        </a:lnSpc>
                        <a:spcAft>
                          <a:spcPts val="0"/>
                        </a:spcAft>
                      </a:pPr>
                      <a:r>
                        <a:rPr lang="nl-NL" sz="1000" dirty="0">
                          <a:solidFill>
                            <a:srgbClr val="000000"/>
                          </a:solidFill>
                          <a:latin typeface="Calibri"/>
                          <a:ea typeface="Times New Roman"/>
                        </a:rPr>
                        <a:t>Watervervuiling</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81</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79</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76</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77</a:t>
                      </a:r>
                      <a:endParaRPr lang="nl-BE" sz="1000" dirty="0">
                        <a:latin typeface="Times New Roman"/>
                        <a:ea typeface="Times New Roman"/>
                      </a:endParaRPr>
                    </a:p>
                  </a:txBody>
                  <a:tcPr marL="40011" marR="40011" marT="0" marB="0" anchor="ctr">
                    <a:lnL>
                      <a:noFill/>
                    </a:lnL>
                    <a:lnR>
                      <a:noFill/>
                    </a:lnR>
                    <a:lnT>
                      <a:noFill/>
                    </a:lnT>
                    <a:lnB>
                      <a:noFill/>
                    </a:lnB>
                  </a:tcPr>
                </a:tc>
              </a:tr>
              <a:tr h="245869">
                <a:tc>
                  <a:txBody>
                    <a:bodyPr/>
                    <a:lstStyle/>
                    <a:p>
                      <a:pPr algn="r">
                        <a:lnSpc>
                          <a:spcPct val="100000"/>
                        </a:lnSpc>
                        <a:spcAft>
                          <a:spcPts val="0"/>
                        </a:spcAft>
                      </a:pPr>
                      <a:r>
                        <a:rPr lang="nl-NL" sz="1000" dirty="0">
                          <a:solidFill>
                            <a:srgbClr val="000000"/>
                          </a:solidFill>
                          <a:latin typeface="Calibri"/>
                          <a:ea typeface="Times New Roman"/>
                        </a:rPr>
                        <a:t>Radioactief afval</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72</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66</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75</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74</a:t>
                      </a:r>
                      <a:endParaRPr lang="nl-BE" sz="1000" dirty="0">
                        <a:latin typeface="Times New Roman"/>
                        <a:ea typeface="Times New Roman"/>
                      </a:endParaRPr>
                    </a:p>
                  </a:txBody>
                  <a:tcPr marL="40011" marR="40011" marT="0" marB="0" anchor="ctr">
                    <a:lnL>
                      <a:noFill/>
                    </a:lnL>
                    <a:lnR>
                      <a:noFill/>
                    </a:lnR>
                    <a:lnT>
                      <a:noFill/>
                    </a:lnT>
                    <a:lnB>
                      <a:noFill/>
                    </a:lnB>
                  </a:tcPr>
                </a:tc>
              </a:tr>
              <a:tr h="245869">
                <a:tc>
                  <a:txBody>
                    <a:bodyPr/>
                    <a:lstStyle/>
                    <a:p>
                      <a:pPr algn="r">
                        <a:lnSpc>
                          <a:spcPct val="100000"/>
                        </a:lnSpc>
                        <a:spcAft>
                          <a:spcPts val="0"/>
                        </a:spcAft>
                      </a:pPr>
                      <a:r>
                        <a:rPr lang="nl-NL" sz="1000" dirty="0">
                          <a:solidFill>
                            <a:srgbClr val="000000"/>
                          </a:solidFill>
                          <a:latin typeface="Calibri"/>
                          <a:ea typeface="Times New Roman"/>
                        </a:rPr>
                        <a:t>De verdwijning van bepaalde planten en dieren</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69</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71</a:t>
                      </a:r>
                      <a:endParaRPr lang="nl-BE" sz="100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72</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73</a:t>
                      </a:r>
                      <a:endParaRPr lang="nl-BE" sz="1000" dirty="0">
                        <a:latin typeface="Times New Roman"/>
                        <a:ea typeface="Times New Roman"/>
                      </a:endParaRPr>
                    </a:p>
                  </a:txBody>
                  <a:tcPr marL="40011" marR="40011" marT="0" marB="0" anchor="ctr">
                    <a:lnL>
                      <a:noFill/>
                    </a:lnL>
                    <a:lnR>
                      <a:noFill/>
                    </a:lnR>
                    <a:lnT>
                      <a:noFill/>
                    </a:lnT>
                    <a:lnB>
                      <a:noFill/>
                    </a:lnB>
                  </a:tcPr>
                </a:tc>
              </a:tr>
              <a:tr h="245869">
                <a:tc>
                  <a:txBody>
                    <a:bodyPr/>
                    <a:lstStyle/>
                    <a:p>
                      <a:pPr algn="r">
                        <a:lnSpc>
                          <a:spcPct val="100000"/>
                        </a:lnSpc>
                        <a:spcAft>
                          <a:spcPts val="0"/>
                        </a:spcAft>
                      </a:pPr>
                      <a:r>
                        <a:rPr lang="nl-NL" sz="1000" dirty="0">
                          <a:solidFill>
                            <a:srgbClr val="000000"/>
                          </a:solidFill>
                          <a:latin typeface="Calibri"/>
                          <a:ea typeface="Times New Roman"/>
                        </a:rPr>
                        <a:t>Bodemvervuiling</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77</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70</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69</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71</a:t>
                      </a:r>
                      <a:endParaRPr lang="nl-BE" sz="1000" dirty="0">
                        <a:latin typeface="Times New Roman"/>
                        <a:ea typeface="Times New Roman"/>
                      </a:endParaRPr>
                    </a:p>
                  </a:txBody>
                  <a:tcPr marL="40011" marR="40011" marT="0" marB="0" anchor="ctr">
                    <a:lnL>
                      <a:noFill/>
                    </a:lnL>
                    <a:lnR>
                      <a:noFill/>
                    </a:lnR>
                    <a:lnT>
                      <a:noFill/>
                    </a:lnT>
                    <a:lnB>
                      <a:noFill/>
                    </a:lnB>
                  </a:tcPr>
                </a:tc>
              </a:tr>
              <a:tr h="245869">
                <a:tc>
                  <a:txBody>
                    <a:bodyPr/>
                    <a:lstStyle/>
                    <a:p>
                      <a:pPr algn="r">
                        <a:lnSpc>
                          <a:spcPct val="100000"/>
                        </a:lnSpc>
                        <a:spcAft>
                          <a:spcPts val="0"/>
                        </a:spcAft>
                      </a:pPr>
                      <a:r>
                        <a:rPr lang="nl-NL" sz="1000" dirty="0">
                          <a:solidFill>
                            <a:srgbClr val="000000"/>
                          </a:solidFill>
                          <a:latin typeface="Calibri"/>
                          <a:ea typeface="Times New Roman"/>
                        </a:rPr>
                        <a:t>De afvalberg</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70</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67</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66</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69</a:t>
                      </a:r>
                      <a:endParaRPr lang="nl-BE" sz="1000" dirty="0">
                        <a:latin typeface="Times New Roman"/>
                        <a:ea typeface="Times New Roman"/>
                      </a:endParaRPr>
                    </a:p>
                  </a:txBody>
                  <a:tcPr marL="40011" marR="40011" marT="0" marB="0" anchor="ctr">
                    <a:lnL>
                      <a:noFill/>
                    </a:lnL>
                    <a:lnR>
                      <a:noFill/>
                    </a:lnR>
                    <a:lnT>
                      <a:noFill/>
                    </a:lnT>
                    <a:lnB>
                      <a:noFill/>
                    </a:lnB>
                  </a:tcPr>
                </a:tc>
              </a:tr>
              <a:tr h="245869">
                <a:tc>
                  <a:txBody>
                    <a:bodyPr/>
                    <a:lstStyle/>
                    <a:p>
                      <a:pPr algn="r">
                        <a:lnSpc>
                          <a:spcPct val="100000"/>
                        </a:lnSpc>
                        <a:spcAft>
                          <a:spcPts val="0"/>
                        </a:spcAft>
                      </a:pPr>
                      <a:r>
                        <a:rPr lang="nl-NL" sz="1000" dirty="0">
                          <a:solidFill>
                            <a:srgbClr val="000000"/>
                          </a:solidFill>
                          <a:latin typeface="Calibri"/>
                          <a:ea typeface="Times New Roman"/>
                        </a:rPr>
                        <a:t>Chemische producten en gevaarlijke stoffen</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70</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65</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68</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66</a:t>
                      </a:r>
                      <a:endParaRPr lang="nl-BE" sz="1000" dirty="0">
                        <a:latin typeface="Times New Roman"/>
                        <a:ea typeface="Times New Roman"/>
                      </a:endParaRPr>
                    </a:p>
                  </a:txBody>
                  <a:tcPr marL="40011" marR="40011" marT="0" marB="0" anchor="ctr">
                    <a:lnL>
                      <a:noFill/>
                    </a:lnL>
                    <a:lnR>
                      <a:noFill/>
                    </a:lnR>
                    <a:lnT>
                      <a:noFill/>
                    </a:lnT>
                    <a:lnB>
                      <a:noFill/>
                    </a:lnB>
                  </a:tcPr>
                </a:tc>
              </a:tr>
              <a:tr h="245869">
                <a:tc>
                  <a:txBody>
                    <a:bodyPr/>
                    <a:lstStyle/>
                    <a:p>
                      <a:pPr algn="r">
                        <a:lnSpc>
                          <a:spcPct val="100000"/>
                        </a:lnSpc>
                        <a:spcAft>
                          <a:spcPts val="0"/>
                        </a:spcAft>
                      </a:pPr>
                      <a:r>
                        <a:rPr lang="nl-NL" sz="1000" dirty="0">
                          <a:solidFill>
                            <a:srgbClr val="000000"/>
                          </a:solidFill>
                          <a:latin typeface="Calibri"/>
                          <a:ea typeface="Times New Roman"/>
                        </a:rPr>
                        <a:t>Het gebruik van pesticiden</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66</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63</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66</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65</a:t>
                      </a:r>
                      <a:endParaRPr lang="nl-BE" sz="1000" dirty="0">
                        <a:latin typeface="Times New Roman"/>
                        <a:ea typeface="Times New Roman"/>
                      </a:endParaRPr>
                    </a:p>
                  </a:txBody>
                  <a:tcPr marL="40011" marR="40011" marT="0" marB="0" anchor="ctr">
                    <a:lnL>
                      <a:noFill/>
                    </a:lnL>
                    <a:lnR>
                      <a:noFill/>
                    </a:lnR>
                    <a:lnT>
                      <a:noFill/>
                    </a:lnT>
                    <a:lnB>
                      <a:noFill/>
                    </a:lnB>
                  </a:tcPr>
                </a:tc>
              </a:tr>
              <a:tr h="245869">
                <a:tc>
                  <a:txBody>
                    <a:bodyPr/>
                    <a:lstStyle/>
                    <a:p>
                      <a:pPr algn="r">
                        <a:lnSpc>
                          <a:spcPct val="100000"/>
                        </a:lnSpc>
                        <a:spcAft>
                          <a:spcPts val="0"/>
                        </a:spcAft>
                      </a:pPr>
                      <a:r>
                        <a:rPr lang="nl-NL" sz="1000" dirty="0">
                          <a:solidFill>
                            <a:srgbClr val="000000"/>
                          </a:solidFill>
                          <a:latin typeface="Calibri"/>
                          <a:ea typeface="Times New Roman"/>
                        </a:rPr>
                        <a:t>Het gat in de ozonlaag</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73</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62</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64</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62</a:t>
                      </a:r>
                      <a:endParaRPr lang="nl-BE" sz="1000" dirty="0">
                        <a:latin typeface="Times New Roman"/>
                        <a:ea typeface="Times New Roman"/>
                      </a:endParaRPr>
                    </a:p>
                  </a:txBody>
                  <a:tcPr marL="40011" marR="40011" marT="0" marB="0" anchor="ctr">
                    <a:lnL>
                      <a:noFill/>
                    </a:lnL>
                    <a:lnR>
                      <a:noFill/>
                    </a:lnR>
                    <a:lnT>
                      <a:noFill/>
                    </a:lnT>
                    <a:lnB>
                      <a:noFill/>
                    </a:lnB>
                  </a:tcPr>
                </a:tc>
              </a:tr>
              <a:tr h="298878">
                <a:tc>
                  <a:txBody>
                    <a:bodyPr/>
                    <a:lstStyle/>
                    <a:p>
                      <a:pPr algn="r">
                        <a:lnSpc>
                          <a:spcPct val="100000"/>
                        </a:lnSpc>
                        <a:spcAft>
                          <a:spcPts val="0"/>
                        </a:spcAft>
                      </a:pPr>
                      <a:r>
                        <a:rPr lang="nl-NL" sz="1000" dirty="0">
                          <a:solidFill>
                            <a:srgbClr val="000000"/>
                          </a:solidFill>
                          <a:latin typeface="Calibri"/>
                          <a:ea typeface="Times New Roman"/>
                        </a:rPr>
                        <a:t>De internationale handel in bedreigde diersoorten</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57</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60</a:t>
                      </a:r>
                      <a:endParaRPr lang="nl-BE" sz="1000" dirty="0">
                        <a:latin typeface="Times New Roman"/>
                        <a:ea typeface="Times New Roman"/>
                      </a:endParaRPr>
                    </a:p>
                  </a:txBody>
                  <a:tcPr marL="40011" marR="40011" marT="0" marB="0" anchor="ctr">
                    <a:lnL>
                      <a:noFill/>
                    </a:lnL>
                    <a:lnR>
                      <a:noFill/>
                    </a:lnR>
                    <a:lnT>
                      <a:noFill/>
                    </a:lnT>
                    <a:lnB>
                      <a:noFill/>
                    </a:lnB>
                  </a:tcPr>
                </a:tc>
              </a:tr>
              <a:tr h="245869">
                <a:tc>
                  <a:txBody>
                    <a:bodyPr/>
                    <a:lstStyle/>
                    <a:p>
                      <a:pPr algn="r">
                        <a:lnSpc>
                          <a:spcPct val="100000"/>
                        </a:lnSpc>
                        <a:spcAft>
                          <a:spcPts val="0"/>
                        </a:spcAft>
                      </a:pPr>
                      <a:r>
                        <a:rPr lang="nl-NL" sz="1000" dirty="0">
                          <a:solidFill>
                            <a:srgbClr val="000000"/>
                          </a:solidFill>
                          <a:latin typeface="Calibri"/>
                          <a:ea typeface="Times New Roman"/>
                        </a:rPr>
                        <a:t>Ozonpieken in de zomer</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65</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61</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58</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59</a:t>
                      </a:r>
                      <a:endParaRPr lang="nl-BE" sz="1000" dirty="0">
                        <a:latin typeface="Times New Roman"/>
                        <a:ea typeface="Times New Roman"/>
                      </a:endParaRPr>
                    </a:p>
                  </a:txBody>
                  <a:tcPr marL="40011" marR="40011" marT="0" marB="0" anchor="ctr">
                    <a:lnL>
                      <a:noFill/>
                    </a:lnL>
                    <a:lnR>
                      <a:noFill/>
                    </a:lnR>
                    <a:lnT>
                      <a:noFill/>
                    </a:lnT>
                    <a:lnB>
                      <a:noFill/>
                    </a:lnB>
                  </a:tcPr>
                </a:tc>
              </a:tr>
              <a:tr h="245869">
                <a:tc>
                  <a:txBody>
                    <a:bodyPr/>
                    <a:lstStyle/>
                    <a:p>
                      <a:pPr algn="r">
                        <a:lnSpc>
                          <a:spcPct val="100000"/>
                        </a:lnSpc>
                        <a:spcAft>
                          <a:spcPts val="0"/>
                        </a:spcAft>
                      </a:pPr>
                      <a:r>
                        <a:rPr lang="nl-NL" sz="1000" dirty="0">
                          <a:solidFill>
                            <a:srgbClr val="000000"/>
                          </a:solidFill>
                          <a:latin typeface="Calibri"/>
                          <a:ea typeface="Times New Roman"/>
                        </a:rPr>
                        <a:t>Zure regen</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56</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48</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48</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46</a:t>
                      </a:r>
                      <a:endParaRPr lang="nl-BE" sz="1000" dirty="0">
                        <a:latin typeface="Times New Roman"/>
                        <a:ea typeface="Times New Roman"/>
                      </a:endParaRPr>
                    </a:p>
                  </a:txBody>
                  <a:tcPr marL="40011" marR="40011" marT="0" marB="0" anchor="ctr">
                    <a:lnL>
                      <a:noFill/>
                    </a:lnL>
                    <a:lnR>
                      <a:noFill/>
                    </a:lnR>
                    <a:lnT>
                      <a:noFill/>
                    </a:lnT>
                    <a:lnB>
                      <a:noFill/>
                    </a:lnB>
                  </a:tcPr>
                </a:tc>
              </a:tr>
              <a:tr h="245869">
                <a:tc>
                  <a:txBody>
                    <a:bodyPr/>
                    <a:lstStyle/>
                    <a:p>
                      <a:pPr algn="r">
                        <a:lnSpc>
                          <a:spcPct val="100000"/>
                        </a:lnSpc>
                        <a:spcAft>
                          <a:spcPts val="0"/>
                        </a:spcAft>
                      </a:pPr>
                      <a:r>
                        <a:rPr lang="nl-NL" sz="1000" dirty="0">
                          <a:solidFill>
                            <a:srgbClr val="000000"/>
                          </a:solidFill>
                          <a:latin typeface="Calibri"/>
                          <a:ea typeface="Times New Roman"/>
                        </a:rPr>
                        <a:t>Genetische gemanipuleerde gewassen (</a:t>
                      </a:r>
                      <a:r>
                        <a:rPr lang="nl-NL" sz="1000" dirty="0" err="1">
                          <a:solidFill>
                            <a:srgbClr val="000000"/>
                          </a:solidFill>
                          <a:latin typeface="Calibri"/>
                          <a:ea typeface="Times New Roman"/>
                        </a:rPr>
                        <a:t>GMO’s</a:t>
                      </a:r>
                      <a:r>
                        <a:rPr lang="nl-NL" sz="1000" dirty="0">
                          <a:solidFill>
                            <a:srgbClr val="000000"/>
                          </a:solidFill>
                          <a:latin typeface="Calibri"/>
                          <a:ea typeface="Times New Roman"/>
                        </a:rPr>
                        <a:t>)</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50</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43</a:t>
                      </a:r>
                      <a:endParaRPr lang="nl-BE" sz="100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41</a:t>
                      </a:r>
                      <a:endParaRPr lang="nl-BE" sz="1000" dirty="0">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46</a:t>
                      </a:r>
                      <a:endParaRPr lang="nl-BE" sz="1000" dirty="0">
                        <a:latin typeface="Times New Roman"/>
                        <a:ea typeface="Times New Roman"/>
                      </a:endParaRPr>
                    </a:p>
                  </a:txBody>
                  <a:tcPr marL="40011" marR="40011" marT="0" marB="0" anchor="ctr">
                    <a:lnL>
                      <a:noFill/>
                    </a:lnL>
                    <a:lnR>
                      <a:noFill/>
                    </a:lnR>
                    <a:lnT>
                      <a:noFill/>
                    </a:lnT>
                    <a:lnB>
                      <a:noFill/>
                    </a:lnB>
                  </a:tcPr>
                </a:tc>
              </a:tr>
            </a:tbl>
          </a:graphicData>
        </a:graphic>
      </p:graphicFrame>
      <p:graphicFrame>
        <p:nvGraphicFramePr>
          <p:cNvPr id="11" name="Tabel 10"/>
          <p:cNvGraphicFramePr>
            <a:graphicFrameLocks noGrp="1"/>
          </p:cNvGraphicFramePr>
          <p:nvPr/>
        </p:nvGraphicFramePr>
        <p:xfrm>
          <a:off x="7524456" y="1772813"/>
          <a:ext cx="1152000" cy="3968895"/>
        </p:xfrm>
        <a:graphic>
          <a:graphicData uri="http://schemas.openxmlformats.org/drawingml/2006/table">
            <a:tbl>
              <a:tblPr/>
              <a:tblGrid>
                <a:gridCol w="288000"/>
                <a:gridCol w="288000"/>
                <a:gridCol w="288000"/>
                <a:gridCol w="288000"/>
              </a:tblGrid>
              <a:tr h="220152">
                <a:tc>
                  <a:txBody>
                    <a:bodyPr/>
                    <a:lstStyle/>
                    <a:p>
                      <a:pPr algn="ctr">
                        <a:lnSpc>
                          <a:spcPct val="150000"/>
                        </a:lnSpc>
                        <a:spcAft>
                          <a:spcPts val="0"/>
                        </a:spcAft>
                      </a:pPr>
                      <a:r>
                        <a:rPr lang="nl-NL" sz="1000" b="1" u="sng" dirty="0" smtClean="0">
                          <a:solidFill>
                            <a:srgbClr val="0000FF"/>
                          </a:solidFill>
                          <a:latin typeface="Calibri"/>
                          <a:ea typeface="Times New Roman"/>
                        </a:rPr>
                        <a:t>17</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13</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09</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05</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r>
              <a:tr h="249353">
                <a:tc>
                  <a:txBody>
                    <a:bodyPr/>
                    <a:lstStyle/>
                    <a:p>
                      <a:pPr algn="ctr">
                        <a:lnSpc>
                          <a:spcPct val="115000"/>
                        </a:lnSpc>
                        <a:spcAft>
                          <a:spcPts val="0"/>
                        </a:spcAft>
                      </a:pPr>
                      <a:r>
                        <a:rPr lang="nl-NL" sz="1000" b="1" dirty="0">
                          <a:solidFill>
                            <a:srgbClr val="FF0000"/>
                          </a:solidFill>
                          <a:latin typeface="Calibri"/>
                          <a:ea typeface="Times New Roman"/>
                        </a:rPr>
                        <a:t>4</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3</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2</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3</a:t>
                      </a:r>
                      <a:endParaRPr lang="nl-BE" sz="1000">
                        <a:latin typeface="Times New Roman"/>
                        <a:ea typeface="Times New Roman"/>
                      </a:endParaRPr>
                    </a:p>
                  </a:txBody>
                  <a:tcPr marL="42052" marR="42052" marT="0" marB="0" anchor="ctr">
                    <a:lnL>
                      <a:noFill/>
                    </a:lnL>
                    <a:lnR>
                      <a:noFill/>
                    </a:lnR>
                    <a:lnT>
                      <a:noFill/>
                    </a:lnT>
                    <a:lnB>
                      <a:noFill/>
                    </a:lnB>
                  </a:tcPr>
                </a:tc>
              </a:tr>
              <a:tr h="249353">
                <a:tc>
                  <a:txBody>
                    <a:bodyPr/>
                    <a:lstStyle/>
                    <a:p>
                      <a:pPr algn="ctr">
                        <a:lnSpc>
                          <a:spcPct val="115000"/>
                        </a:lnSpc>
                        <a:spcAft>
                          <a:spcPts val="0"/>
                        </a:spcAft>
                      </a:pPr>
                      <a:r>
                        <a:rPr lang="nl-NL" sz="1000" b="1" dirty="0">
                          <a:solidFill>
                            <a:srgbClr val="FF0000"/>
                          </a:solidFill>
                          <a:latin typeface="Calibri"/>
                          <a:ea typeface="Times New Roman"/>
                        </a:rPr>
                        <a:t>5</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5</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8</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8</a:t>
                      </a:r>
                      <a:endParaRPr lang="nl-BE" sz="1000">
                        <a:latin typeface="Times New Roman"/>
                        <a:ea typeface="Times New Roman"/>
                      </a:endParaRPr>
                    </a:p>
                  </a:txBody>
                  <a:tcPr marL="42052" marR="42052" marT="0" marB="0" anchor="ctr">
                    <a:lnL>
                      <a:noFill/>
                    </a:lnL>
                    <a:lnR>
                      <a:noFill/>
                    </a:lnR>
                    <a:lnT>
                      <a:noFill/>
                    </a:lnT>
                    <a:lnB>
                      <a:noFill/>
                    </a:lnB>
                  </a:tcPr>
                </a:tc>
              </a:tr>
              <a:tr h="249353">
                <a:tc>
                  <a:txBody>
                    <a:bodyPr/>
                    <a:lstStyle/>
                    <a:p>
                      <a:pPr algn="ctr">
                        <a:lnSpc>
                          <a:spcPct val="115000"/>
                        </a:lnSpc>
                        <a:spcAft>
                          <a:spcPts val="0"/>
                        </a:spcAft>
                      </a:pPr>
                      <a:r>
                        <a:rPr lang="nl-NL" sz="1000" b="1" dirty="0">
                          <a:solidFill>
                            <a:srgbClr val="FF0000"/>
                          </a:solidFill>
                          <a:latin typeface="Calibri"/>
                          <a:ea typeface="Times New Roman"/>
                        </a:rPr>
                        <a:t>5</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5</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6</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6</a:t>
                      </a:r>
                      <a:endParaRPr lang="nl-BE" sz="1000">
                        <a:latin typeface="Times New Roman"/>
                        <a:ea typeface="Times New Roman"/>
                      </a:endParaRPr>
                    </a:p>
                  </a:txBody>
                  <a:tcPr marL="42052" marR="42052" marT="0" marB="0" anchor="ctr">
                    <a:lnL>
                      <a:noFill/>
                    </a:lnL>
                    <a:lnR>
                      <a:noFill/>
                    </a:lnR>
                    <a:lnT>
                      <a:noFill/>
                    </a:lnT>
                    <a:lnB>
                      <a:noFill/>
                    </a:lnB>
                  </a:tcPr>
                </a:tc>
              </a:tr>
              <a:tr h="249353">
                <a:tc>
                  <a:txBody>
                    <a:bodyPr/>
                    <a:lstStyle/>
                    <a:p>
                      <a:pPr algn="ctr">
                        <a:lnSpc>
                          <a:spcPct val="115000"/>
                        </a:lnSpc>
                        <a:spcAft>
                          <a:spcPts val="0"/>
                        </a:spcAft>
                      </a:pPr>
                      <a:r>
                        <a:rPr lang="nl-NL" sz="1000" b="1">
                          <a:solidFill>
                            <a:srgbClr val="FF0000"/>
                          </a:solidFill>
                          <a:latin typeface="Calibri"/>
                          <a:ea typeface="Times New Roman"/>
                        </a:rPr>
                        <a:t>4</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5</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4</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3</a:t>
                      </a:r>
                      <a:endParaRPr lang="nl-BE" sz="1000" dirty="0">
                        <a:latin typeface="Times New Roman"/>
                        <a:ea typeface="Times New Roman"/>
                      </a:endParaRPr>
                    </a:p>
                  </a:txBody>
                  <a:tcPr marL="42052" marR="42052" marT="0" marB="0" anchor="ctr">
                    <a:lnL>
                      <a:noFill/>
                    </a:lnL>
                    <a:lnR>
                      <a:noFill/>
                    </a:lnR>
                    <a:lnT>
                      <a:noFill/>
                    </a:lnT>
                    <a:lnB>
                      <a:noFill/>
                    </a:lnB>
                  </a:tcPr>
                </a:tc>
              </a:tr>
              <a:tr h="249353">
                <a:tc>
                  <a:txBody>
                    <a:bodyPr/>
                    <a:lstStyle/>
                    <a:p>
                      <a:pPr algn="ctr">
                        <a:lnSpc>
                          <a:spcPct val="115000"/>
                        </a:lnSpc>
                        <a:spcAft>
                          <a:spcPts val="0"/>
                        </a:spcAft>
                      </a:pPr>
                      <a:r>
                        <a:rPr lang="nl-NL" sz="1000" b="1">
                          <a:solidFill>
                            <a:srgbClr val="FF0000"/>
                          </a:solidFill>
                          <a:latin typeface="Calibri"/>
                          <a:ea typeface="Times New Roman"/>
                        </a:rPr>
                        <a:t>8</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7</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11</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8</a:t>
                      </a:r>
                      <a:endParaRPr lang="nl-BE" sz="1000" dirty="0">
                        <a:latin typeface="Times New Roman"/>
                        <a:ea typeface="Times New Roman"/>
                      </a:endParaRPr>
                    </a:p>
                  </a:txBody>
                  <a:tcPr marL="42052" marR="42052" marT="0" marB="0" anchor="ctr">
                    <a:lnL>
                      <a:noFill/>
                    </a:lnL>
                    <a:lnR>
                      <a:noFill/>
                    </a:lnR>
                    <a:lnT>
                      <a:noFill/>
                    </a:lnT>
                    <a:lnB>
                      <a:noFill/>
                    </a:lnB>
                  </a:tcPr>
                </a:tc>
              </a:tr>
              <a:tr h="249353">
                <a:tc>
                  <a:txBody>
                    <a:bodyPr/>
                    <a:lstStyle/>
                    <a:p>
                      <a:pPr algn="ctr">
                        <a:lnSpc>
                          <a:spcPct val="115000"/>
                        </a:lnSpc>
                        <a:spcAft>
                          <a:spcPts val="0"/>
                        </a:spcAft>
                      </a:pPr>
                      <a:r>
                        <a:rPr lang="nl-NL" sz="1000" b="1">
                          <a:solidFill>
                            <a:srgbClr val="FF0000"/>
                          </a:solidFill>
                          <a:latin typeface="Calibri"/>
                          <a:ea typeface="Times New Roman"/>
                        </a:rPr>
                        <a:t>6</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8</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10</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9</a:t>
                      </a:r>
                      <a:endParaRPr lang="nl-BE" sz="1000" dirty="0">
                        <a:latin typeface="Times New Roman"/>
                        <a:ea typeface="Times New Roman"/>
                      </a:endParaRPr>
                    </a:p>
                  </a:txBody>
                  <a:tcPr marL="42052" marR="42052" marT="0" marB="0" anchor="ctr">
                    <a:lnL>
                      <a:noFill/>
                    </a:lnL>
                    <a:lnR>
                      <a:noFill/>
                    </a:lnR>
                    <a:lnT>
                      <a:noFill/>
                    </a:lnT>
                    <a:lnB>
                      <a:noFill/>
                    </a:lnB>
                  </a:tcPr>
                </a:tc>
              </a:tr>
              <a:tr h="249353">
                <a:tc>
                  <a:txBody>
                    <a:bodyPr/>
                    <a:lstStyle/>
                    <a:p>
                      <a:pPr algn="ctr">
                        <a:lnSpc>
                          <a:spcPct val="115000"/>
                        </a:lnSpc>
                        <a:spcAft>
                          <a:spcPts val="0"/>
                        </a:spcAft>
                      </a:pPr>
                      <a:r>
                        <a:rPr lang="nl-NL" sz="1000" b="1">
                          <a:solidFill>
                            <a:srgbClr val="FF0000"/>
                          </a:solidFill>
                          <a:latin typeface="Calibri"/>
                          <a:ea typeface="Times New Roman"/>
                        </a:rPr>
                        <a:t>8</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5</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7</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4</a:t>
                      </a:r>
                      <a:endParaRPr lang="nl-BE" sz="1000" dirty="0">
                        <a:latin typeface="Times New Roman"/>
                        <a:ea typeface="Times New Roman"/>
                      </a:endParaRPr>
                    </a:p>
                  </a:txBody>
                  <a:tcPr marL="42052" marR="42052" marT="0" marB="0" anchor="ctr">
                    <a:lnL>
                      <a:noFill/>
                    </a:lnL>
                    <a:lnR>
                      <a:noFill/>
                    </a:lnR>
                    <a:lnT>
                      <a:noFill/>
                    </a:lnT>
                    <a:lnB>
                      <a:noFill/>
                    </a:lnB>
                  </a:tcPr>
                </a:tc>
              </a:tr>
              <a:tr h="249353">
                <a:tc>
                  <a:txBody>
                    <a:bodyPr/>
                    <a:lstStyle/>
                    <a:p>
                      <a:pPr algn="ctr">
                        <a:lnSpc>
                          <a:spcPct val="115000"/>
                        </a:lnSpc>
                        <a:spcAft>
                          <a:spcPts val="0"/>
                        </a:spcAft>
                      </a:pPr>
                      <a:r>
                        <a:rPr lang="nl-NL" sz="1000" b="1">
                          <a:solidFill>
                            <a:srgbClr val="FF0000"/>
                          </a:solidFill>
                          <a:latin typeface="Calibri"/>
                          <a:ea typeface="Times New Roman"/>
                        </a:rPr>
                        <a:t>7</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6</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8</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5</a:t>
                      </a:r>
                      <a:endParaRPr lang="nl-BE" sz="1000" dirty="0">
                        <a:latin typeface="Times New Roman"/>
                        <a:ea typeface="Times New Roman"/>
                      </a:endParaRPr>
                    </a:p>
                  </a:txBody>
                  <a:tcPr marL="42052" marR="42052" marT="0" marB="0" anchor="ctr">
                    <a:lnL>
                      <a:noFill/>
                    </a:lnL>
                    <a:lnR>
                      <a:noFill/>
                    </a:lnR>
                    <a:lnT>
                      <a:noFill/>
                    </a:lnT>
                    <a:lnB>
                      <a:noFill/>
                    </a:lnB>
                  </a:tcPr>
                </a:tc>
              </a:tr>
              <a:tr h="249353">
                <a:tc>
                  <a:txBody>
                    <a:bodyPr/>
                    <a:lstStyle/>
                    <a:p>
                      <a:pPr algn="ctr">
                        <a:lnSpc>
                          <a:spcPct val="115000"/>
                        </a:lnSpc>
                        <a:spcAft>
                          <a:spcPts val="0"/>
                        </a:spcAft>
                      </a:pPr>
                      <a:r>
                        <a:rPr lang="nl-NL" sz="1000" b="1">
                          <a:solidFill>
                            <a:srgbClr val="FF0000"/>
                          </a:solidFill>
                          <a:latin typeface="Calibri"/>
                          <a:ea typeface="Times New Roman"/>
                        </a:rPr>
                        <a:t>9</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8</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9</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8</a:t>
                      </a:r>
                      <a:endParaRPr lang="nl-BE" sz="1000" dirty="0">
                        <a:latin typeface="Times New Roman"/>
                        <a:ea typeface="Times New Roman"/>
                      </a:endParaRPr>
                    </a:p>
                  </a:txBody>
                  <a:tcPr marL="42052" marR="42052" marT="0" marB="0" anchor="ctr">
                    <a:lnL>
                      <a:noFill/>
                    </a:lnL>
                    <a:lnR>
                      <a:noFill/>
                    </a:lnR>
                    <a:lnT>
                      <a:noFill/>
                    </a:lnT>
                    <a:lnB>
                      <a:noFill/>
                    </a:lnB>
                  </a:tcPr>
                </a:tc>
              </a:tr>
              <a:tr h="249353">
                <a:tc>
                  <a:txBody>
                    <a:bodyPr/>
                    <a:lstStyle/>
                    <a:p>
                      <a:pPr algn="ctr">
                        <a:lnSpc>
                          <a:spcPct val="115000"/>
                        </a:lnSpc>
                        <a:spcAft>
                          <a:spcPts val="0"/>
                        </a:spcAft>
                      </a:pPr>
                      <a:r>
                        <a:rPr lang="nl-NL" sz="1000" b="1">
                          <a:solidFill>
                            <a:srgbClr val="FF0000"/>
                          </a:solidFill>
                          <a:latin typeface="Calibri"/>
                          <a:ea typeface="Times New Roman"/>
                        </a:rPr>
                        <a:t>9</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9</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10</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7</a:t>
                      </a:r>
                      <a:endParaRPr lang="nl-BE" sz="1000" dirty="0">
                        <a:latin typeface="Times New Roman"/>
                        <a:ea typeface="Times New Roman"/>
                      </a:endParaRPr>
                    </a:p>
                  </a:txBody>
                  <a:tcPr marL="42052" marR="42052" marT="0" marB="0" anchor="ctr">
                    <a:lnL>
                      <a:noFill/>
                    </a:lnL>
                    <a:lnR>
                      <a:noFill/>
                    </a:lnR>
                    <a:lnT>
                      <a:noFill/>
                    </a:lnT>
                    <a:lnB>
                      <a:noFill/>
                    </a:lnB>
                  </a:tcPr>
                </a:tc>
              </a:tr>
              <a:tr h="249353">
                <a:tc>
                  <a:txBody>
                    <a:bodyPr/>
                    <a:lstStyle/>
                    <a:p>
                      <a:pPr algn="ctr">
                        <a:lnSpc>
                          <a:spcPct val="115000"/>
                        </a:lnSpc>
                        <a:spcAft>
                          <a:spcPts val="0"/>
                        </a:spcAft>
                      </a:pPr>
                      <a:r>
                        <a:rPr lang="nl-NL" sz="1000" b="1">
                          <a:solidFill>
                            <a:srgbClr val="FF0000"/>
                          </a:solidFill>
                          <a:latin typeface="Calibri"/>
                          <a:ea typeface="Times New Roman"/>
                        </a:rPr>
                        <a:t>11</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10</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9</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7</a:t>
                      </a:r>
                      <a:endParaRPr lang="nl-BE" sz="1000" dirty="0">
                        <a:latin typeface="Times New Roman"/>
                        <a:ea typeface="Times New Roman"/>
                      </a:endParaRPr>
                    </a:p>
                  </a:txBody>
                  <a:tcPr marL="42052" marR="42052" marT="0" marB="0" anchor="ctr">
                    <a:lnL>
                      <a:noFill/>
                    </a:lnL>
                    <a:lnR>
                      <a:noFill/>
                    </a:lnR>
                    <a:lnT>
                      <a:noFill/>
                    </a:lnT>
                    <a:lnB>
                      <a:noFill/>
                    </a:lnB>
                  </a:tcPr>
                </a:tc>
              </a:tr>
              <a:tr h="249353">
                <a:tc>
                  <a:txBody>
                    <a:bodyPr/>
                    <a:lstStyle/>
                    <a:p>
                      <a:pPr algn="ctr">
                        <a:lnSpc>
                          <a:spcPct val="115000"/>
                        </a:lnSpc>
                        <a:spcAft>
                          <a:spcPts val="0"/>
                        </a:spcAft>
                      </a:pPr>
                      <a:r>
                        <a:rPr lang="nl-NL" sz="1000" b="1">
                          <a:solidFill>
                            <a:srgbClr val="FF0000"/>
                          </a:solidFill>
                          <a:latin typeface="Calibri"/>
                          <a:ea typeface="Times New Roman"/>
                        </a:rPr>
                        <a:t>13</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13</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a:t>
                      </a:r>
                      <a:endParaRPr lang="nl-BE" sz="1000" dirty="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a:t>
                      </a:r>
                      <a:endParaRPr lang="nl-BE" sz="1000" dirty="0">
                        <a:latin typeface="Times New Roman"/>
                        <a:ea typeface="Times New Roman"/>
                      </a:endParaRPr>
                    </a:p>
                  </a:txBody>
                  <a:tcPr marL="42052" marR="42052" marT="0" marB="0" anchor="ctr">
                    <a:lnL>
                      <a:noFill/>
                    </a:lnL>
                    <a:lnR>
                      <a:noFill/>
                    </a:lnR>
                    <a:lnT>
                      <a:noFill/>
                    </a:lnT>
                    <a:lnB>
                      <a:noFill/>
                    </a:lnB>
                  </a:tcPr>
                </a:tc>
              </a:tr>
              <a:tr h="249353">
                <a:tc>
                  <a:txBody>
                    <a:bodyPr/>
                    <a:lstStyle/>
                    <a:p>
                      <a:pPr algn="ctr">
                        <a:lnSpc>
                          <a:spcPct val="115000"/>
                        </a:lnSpc>
                        <a:spcAft>
                          <a:spcPts val="0"/>
                        </a:spcAft>
                      </a:pPr>
                      <a:r>
                        <a:rPr lang="nl-NL" sz="1000" b="1">
                          <a:solidFill>
                            <a:srgbClr val="FF0000"/>
                          </a:solidFill>
                          <a:latin typeface="Calibri"/>
                          <a:ea typeface="Times New Roman"/>
                        </a:rPr>
                        <a:t>13</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11</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10</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11</a:t>
                      </a:r>
                      <a:endParaRPr lang="nl-BE" sz="1000" dirty="0">
                        <a:latin typeface="Times New Roman"/>
                        <a:ea typeface="Times New Roman"/>
                      </a:endParaRPr>
                    </a:p>
                  </a:txBody>
                  <a:tcPr marL="42052" marR="42052" marT="0" marB="0" anchor="ctr">
                    <a:lnL>
                      <a:noFill/>
                    </a:lnL>
                    <a:lnR>
                      <a:noFill/>
                    </a:lnR>
                    <a:lnT>
                      <a:noFill/>
                    </a:lnT>
                    <a:lnB>
                      <a:noFill/>
                    </a:lnB>
                  </a:tcPr>
                </a:tc>
              </a:tr>
              <a:tr h="249353">
                <a:tc>
                  <a:txBody>
                    <a:bodyPr/>
                    <a:lstStyle/>
                    <a:p>
                      <a:pPr algn="ctr">
                        <a:lnSpc>
                          <a:spcPct val="115000"/>
                        </a:lnSpc>
                        <a:spcAft>
                          <a:spcPts val="0"/>
                        </a:spcAft>
                      </a:pPr>
                      <a:r>
                        <a:rPr lang="nl-NL" sz="1000" b="1">
                          <a:solidFill>
                            <a:srgbClr val="FF0000"/>
                          </a:solidFill>
                          <a:latin typeface="Calibri"/>
                          <a:ea typeface="Times New Roman"/>
                        </a:rPr>
                        <a:t>20</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17</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17</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12</a:t>
                      </a:r>
                      <a:endParaRPr lang="nl-BE" sz="1000" dirty="0">
                        <a:latin typeface="Times New Roman"/>
                        <a:ea typeface="Times New Roman"/>
                      </a:endParaRPr>
                    </a:p>
                  </a:txBody>
                  <a:tcPr marL="42052" marR="42052" marT="0" marB="0" anchor="ctr">
                    <a:lnL>
                      <a:noFill/>
                    </a:lnL>
                    <a:lnR>
                      <a:noFill/>
                    </a:lnR>
                    <a:lnT>
                      <a:noFill/>
                    </a:lnT>
                    <a:lnB>
                      <a:noFill/>
                    </a:lnB>
                  </a:tcPr>
                </a:tc>
              </a:tr>
              <a:tr h="249353">
                <a:tc>
                  <a:txBody>
                    <a:bodyPr/>
                    <a:lstStyle/>
                    <a:p>
                      <a:pPr algn="ctr">
                        <a:lnSpc>
                          <a:spcPct val="115000"/>
                        </a:lnSpc>
                        <a:spcAft>
                          <a:spcPts val="0"/>
                        </a:spcAft>
                      </a:pPr>
                      <a:r>
                        <a:rPr lang="nl-NL" sz="1000" b="1">
                          <a:solidFill>
                            <a:srgbClr val="FF0000"/>
                          </a:solidFill>
                          <a:latin typeface="Calibri"/>
                          <a:ea typeface="Times New Roman"/>
                        </a:rPr>
                        <a:t>24</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26</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a:solidFill>
                            <a:srgbClr val="FF0000"/>
                          </a:solidFill>
                          <a:latin typeface="Calibri"/>
                          <a:ea typeface="Times New Roman"/>
                        </a:rPr>
                        <a:t>24</a:t>
                      </a:r>
                      <a:endParaRPr lang="nl-BE" sz="1000">
                        <a:latin typeface="Times New Roman"/>
                        <a:ea typeface="Times New Roman"/>
                      </a:endParaRPr>
                    </a:p>
                  </a:txBody>
                  <a:tcPr marL="42052" marR="42052"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21</a:t>
                      </a:r>
                      <a:endParaRPr lang="nl-BE" sz="1000" dirty="0">
                        <a:latin typeface="Times New Roman"/>
                        <a:ea typeface="Times New Roman"/>
                      </a:endParaRPr>
                    </a:p>
                  </a:txBody>
                  <a:tcPr marL="42052" marR="42052" marT="0" marB="0" anchor="ctr">
                    <a:lnL>
                      <a:noFill/>
                    </a:lnL>
                    <a:lnR>
                      <a:noFill/>
                    </a:lnR>
                    <a:lnT>
                      <a:noFill/>
                    </a:lnT>
                    <a:lnB>
                      <a:noFill/>
                    </a:lnB>
                  </a:tcPr>
                </a:tc>
              </a:tr>
            </a:tbl>
          </a:graphicData>
        </a:graphic>
      </p:graphicFrame>
      <p:sp>
        <p:nvSpPr>
          <p:cNvPr id="12" name="Text Box 14"/>
          <p:cNvSpPr txBox="1">
            <a:spLocks noChangeArrowheads="1"/>
          </p:cNvSpPr>
          <p:nvPr/>
        </p:nvSpPr>
        <p:spPr bwMode="auto">
          <a:xfrm>
            <a:off x="2915944" y="1520078"/>
            <a:ext cx="1007984" cy="246221"/>
          </a:xfrm>
          <a:prstGeom prst="rect">
            <a:avLst/>
          </a:prstGeom>
          <a:solidFill>
            <a:srgbClr val="3C7800"/>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prstClr val="white"/>
                </a:solidFill>
                <a:cs typeface="Arial" pitchFamily="34" charset="0"/>
              </a:rPr>
              <a:t>TOP2 (%)</a:t>
            </a:r>
          </a:p>
        </p:txBody>
      </p:sp>
      <p:sp>
        <p:nvSpPr>
          <p:cNvPr id="13" name="Text Box 15"/>
          <p:cNvSpPr txBox="1">
            <a:spLocks noChangeArrowheads="1"/>
          </p:cNvSpPr>
          <p:nvPr/>
        </p:nvSpPr>
        <p:spPr bwMode="auto">
          <a:xfrm>
            <a:off x="7596208" y="1520788"/>
            <a:ext cx="1008240" cy="244800"/>
          </a:xfrm>
          <a:prstGeom prst="rect">
            <a:avLst/>
          </a:prstGeom>
          <a:solidFill>
            <a:srgbClr val="B50042"/>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b="1" dirty="0" smtClean="0">
                <a:solidFill>
                  <a:prstClr val="white"/>
                </a:solidFill>
                <a:cs typeface="Arial" pitchFamily="34" charset="0"/>
              </a:rPr>
              <a:t>BOTTOM2 (%)</a:t>
            </a:r>
          </a:p>
        </p:txBody>
      </p:sp>
      <p:sp>
        <p:nvSpPr>
          <p:cNvPr id="15" name="Tekstvak 14"/>
          <p:cNvSpPr txBox="1"/>
          <p:nvPr/>
        </p:nvSpPr>
        <p:spPr>
          <a:xfrm>
            <a:off x="611560" y="833894"/>
            <a:ext cx="8424936" cy="578882"/>
          </a:xfrm>
          <a:prstGeom prst="roundRect">
            <a:avLst/>
          </a:prstGeom>
          <a:solidFill>
            <a:schemeClr val="bg1"/>
          </a:solidFill>
          <a:ln w="28575">
            <a:solidFill>
              <a:srgbClr val="3E7800"/>
            </a:solidFill>
          </a:ln>
        </p:spPr>
        <p:txBody>
          <a:bodyPr wrap="square" rtlCol="0">
            <a:spAutoFit/>
          </a:bodyPr>
          <a:lstStyle/>
          <a:p>
            <a:pPr marL="216000" defTabSz="914400"/>
            <a:r>
              <a:rPr lang="nl-BE" sz="1400" dirty="0" smtClean="0">
                <a:solidFill>
                  <a:srgbClr val="003300"/>
                </a:solidFill>
                <a:latin typeface="Arial" pitchFamily="34" charset="0"/>
                <a:cs typeface="Arial" pitchFamily="34" charset="0"/>
              </a:rPr>
              <a:t>V2. En als we nu specifiek naar de milieuproblematiek kijken, kan u voor elk van volgende zaken aanduiden in welke mate u er bezorgd om bent?</a:t>
            </a:r>
          </a:p>
        </p:txBody>
      </p:sp>
      <p:sp>
        <p:nvSpPr>
          <p:cNvPr id="16" name="Rechthoek 15"/>
          <p:cNvSpPr/>
          <p:nvPr/>
        </p:nvSpPr>
        <p:spPr>
          <a:xfrm>
            <a:off x="5436096" y="347855"/>
            <a:ext cx="3610176" cy="261610"/>
          </a:xfrm>
          <a:prstGeom prst="rect">
            <a:avLst/>
          </a:prstGeom>
        </p:spPr>
        <p:txBody>
          <a:bodyPr wrap="square">
            <a:noAutofit/>
          </a:bodyPr>
          <a:lstStyle/>
          <a:p>
            <a:pPr algn="r" defTabSz="914400"/>
            <a:r>
              <a:rPr lang="nl-BE" sz="1400" b="1" dirty="0" smtClean="0">
                <a:solidFill>
                  <a:prstClr val="white"/>
                </a:solidFill>
                <a:latin typeface="Arial" pitchFamily="34" charset="0"/>
                <a:cs typeface="Arial" pitchFamily="34" charset="0"/>
              </a:rPr>
              <a:t>Bezorgdheid (milieuvlak)</a:t>
            </a:r>
          </a:p>
        </p:txBody>
      </p:sp>
      <p:sp>
        <p:nvSpPr>
          <p:cNvPr id="17" name="Tijdelijke aanduiding voor tekst 13"/>
          <p:cNvSpPr txBox="1">
            <a:spLocks/>
          </p:cNvSpPr>
          <p:nvPr/>
        </p:nvSpPr>
        <p:spPr>
          <a:xfrm>
            <a:off x="755576" y="332656"/>
            <a:ext cx="2880320" cy="288032"/>
          </a:xfrm>
          <a:prstGeom prst="rect">
            <a:avLst/>
          </a:prstGeom>
          <a:solidFill>
            <a:srgbClr val="B50042"/>
          </a:solidFill>
          <a:effectLst>
            <a:outerShdw blurRad="50800" dist="38100" dir="8100000" algn="tr" rotWithShape="0">
              <a:prstClr val="black">
                <a:alpha val="40000"/>
              </a:prstClr>
            </a:outerShdw>
          </a:effectLst>
        </p:spPr>
        <p:txBody>
          <a:bodyPr>
            <a:noAutofit/>
          </a:bodyPr>
          <a:lstStyle/>
          <a:p>
            <a:pPr marL="342900" indent="-342900" defTabSz="914400">
              <a:buFont typeface="Arial" pitchFamily="34" charset="0"/>
              <a:buNone/>
              <a:defRPr/>
            </a:pPr>
            <a:r>
              <a:rPr lang="nl-BE" sz="1400" b="1" i="1" spc="50" dirty="0" smtClean="0">
                <a:solidFill>
                  <a:srgbClr val="F2F4F3"/>
                </a:solidFill>
                <a:latin typeface="Arial" pitchFamily="34" charset="0"/>
                <a:cs typeface="Arial" pitchFamily="34" charset="0"/>
              </a:rPr>
              <a:t>Attitude</a:t>
            </a:r>
            <a:endParaRPr lang="nl-BE" sz="1400" b="1" i="1" spc="50" dirty="0">
              <a:solidFill>
                <a:srgbClr val="F2F4F3"/>
              </a:solidFill>
              <a:latin typeface="Arial" pitchFamily="34" charset="0"/>
              <a:cs typeface="Arial" pitchFamily="34" charset="0"/>
            </a:endParaRPr>
          </a:p>
        </p:txBody>
      </p:sp>
      <p:graphicFrame>
        <p:nvGraphicFramePr>
          <p:cNvPr id="18" name="Grafiek 17"/>
          <p:cNvGraphicFramePr/>
          <p:nvPr/>
        </p:nvGraphicFramePr>
        <p:xfrm>
          <a:off x="3131840" y="6021288"/>
          <a:ext cx="5531077" cy="216024"/>
        </p:xfrm>
        <a:graphic>
          <a:graphicData uri="http://schemas.openxmlformats.org/drawingml/2006/chart">
            <c:chart xmlns:c="http://schemas.openxmlformats.org/drawingml/2006/chart" xmlns:r="http://schemas.openxmlformats.org/officeDocument/2006/relationships" r:id="rId5"/>
          </a:graphicData>
        </a:graphic>
      </p:graphicFrame>
      <p:sp>
        <p:nvSpPr>
          <p:cNvPr id="8" name="Tijdelijke aanduiding voor tekst 13"/>
          <p:cNvSpPr txBox="1">
            <a:spLocks/>
          </p:cNvSpPr>
          <p:nvPr/>
        </p:nvSpPr>
        <p:spPr>
          <a:xfrm rot="5400000">
            <a:off x="431540" y="1088740"/>
            <a:ext cx="720080"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sp>
        <p:nvSpPr>
          <p:cNvPr id="25" name="Top 5" hidden="1"/>
          <p:cNvSpPr/>
          <p:nvPr/>
        </p:nvSpPr>
        <p:spPr>
          <a:xfrm>
            <a:off x="216152" y="1967789"/>
            <a:ext cx="8701208" cy="4041255"/>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85724 w 8401050"/>
              <a:gd name="connsiteY0" fmla="*/ 39912 h 4041255"/>
              <a:gd name="connsiteX1" fmla="*/ 76199 w 8401050"/>
              <a:gd name="connsiteY1" fmla="*/ 1449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85724 w 8401050"/>
              <a:gd name="connsiteY0" fmla="*/ 39912 h 4041255"/>
              <a:gd name="connsiteX1" fmla="*/ 76199 w 8401050"/>
              <a:gd name="connsiteY1" fmla="*/ 1449164 h 4041255"/>
              <a:gd name="connsiteX2" fmla="*/ 8229600 w 8401050"/>
              <a:gd name="connsiteY2" fmla="*/ 1458689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85724 w 8401050"/>
              <a:gd name="connsiteY0" fmla="*/ 39912 h 4041255"/>
              <a:gd name="connsiteX1" fmla="*/ 76199 w 8401050"/>
              <a:gd name="connsiteY1" fmla="*/ 1244448 h 4041255"/>
              <a:gd name="connsiteX2" fmla="*/ 8229600 w 8401050"/>
              <a:gd name="connsiteY2" fmla="*/ 1458689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85724 w 8401050"/>
              <a:gd name="connsiteY0" fmla="*/ 39912 h 4041255"/>
              <a:gd name="connsiteX1" fmla="*/ 76199 w 8401050"/>
              <a:gd name="connsiteY1" fmla="*/ 1244448 h 4041255"/>
              <a:gd name="connsiteX2" fmla="*/ 8215952 w 8401050"/>
              <a:gd name="connsiteY2" fmla="*/ 1267620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85724 w 8401050"/>
              <a:gd name="connsiteY0" fmla="*/ 39912 h 4041255"/>
              <a:gd name="connsiteX1" fmla="*/ 76199 w 8401050"/>
              <a:gd name="connsiteY1" fmla="*/ 1244448 h 4041255"/>
              <a:gd name="connsiteX2" fmla="*/ 8215952 w 8401050"/>
              <a:gd name="connsiteY2" fmla="*/ 1267620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85724 w 8401050"/>
              <a:gd name="connsiteY0" fmla="*/ 39912 h 4041255"/>
              <a:gd name="connsiteX1" fmla="*/ 76199 w 8401050"/>
              <a:gd name="connsiteY1" fmla="*/ 1244448 h 4041255"/>
              <a:gd name="connsiteX2" fmla="*/ 8215952 w 8401050"/>
              <a:gd name="connsiteY2" fmla="*/ 1267620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1050" h="4041255">
                <a:moveTo>
                  <a:pt x="85724" y="39912"/>
                </a:moveTo>
                <a:lnTo>
                  <a:pt x="76199" y="1244448"/>
                </a:lnTo>
                <a:lnTo>
                  <a:pt x="8215952" y="1267620"/>
                </a:lnTo>
                <a:cubicBezTo>
                  <a:pt x="8217326" y="858384"/>
                  <a:pt x="8218701" y="449148"/>
                  <a:pt x="8220075" y="39912"/>
                </a:cubicBezTo>
                <a:lnTo>
                  <a:pt x="85724" y="39912"/>
                </a:lnTo>
                <a:close/>
                <a:moveTo>
                  <a:pt x="19050" y="0"/>
                </a:moveTo>
                <a:lnTo>
                  <a:pt x="8382000" y="0"/>
                </a:lnTo>
                <a:lnTo>
                  <a:pt x="8401050" y="4041255"/>
                </a:lnTo>
                <a:lnTo>
                  <a:pt x="0" y="3955530"/>
                </a:lnTo>
                <a:cubicBezTo>
                  <a:pt x="0" y="3837170"/>
                  <a:pt x="19050" y="118360"/>
                  <a:pt x="19050" y="0"/>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30" name="Callout klimaat"/>
          <p:cNvSpPr/>
          <p:nvPr/>
        </p:nvSpPr>
        <p:spPr>
          <a:xfrm>
            <a:off x="3764950" y="1797303"/>
            <a:ext cx="1656000" cy="415498"/>
          </a:xfrm>
          <a:prstGeom prst="wedgeRectCallout">
            <a:avLst>
              <a:gd name="adj1" fmla="val -41438"/>
              <a:gd name="adj2" fmla="val 80782"/>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nl-BE" sz="1000" dirty="0" smtClean="0"/>
              <a:t>Stijging met </a:t>
            </a:r>
            <a:r>
              <a:rPr lang="nl-BE" sz="1100" b="1" dirty="0" smtClean="0"/>
              <a:t>8 %</a:t>
            </a:r>
            <a:endParaRPr lang="nl-BE" sz="1000" b="1" dirty="0" smtClean="0"/>
          </a:p>
          <a:p>
            <a:pPr algn="ctr"/>
            <a:r>
              <a:rPr lang="nl-BE" sz="1000" dirty="0" smtClean="0"/>
              <a:t>(11,4 % in relatieve termen) </a:t>
            </a:r>
          </a:p>
        </p:txBody>
      </p:sp>
      <p:sp>
        <p:nvSpPr>
          <p:cNvPr id="33" name="Rectangle 32"/>
          <p:cNvSpPr/>
          <p:nvPr/>
        </p:nvSpPr>
        <p:spPr>
          <a:xfrm>
            <a:off x="432018" y="2269942"/>
            <a:ext cx="8416695" cy="209917"/>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822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51" name="Text Box 28"/>
          <p:cNvSpPr txBox="1">
            <a:spLocks noChangeArrowheads="1"/>
          </p:cNvSpPr>
          <p:nvPr/>
        </p:nvSpPr>
        <p:spPr bwMode="auto">
          <a:xfrm>
            <a:off x="107504" y="6021288"/>
            <a:ext cx="2448272"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Basis: alle respondenten (N=1.540)</a:t>
            </a:r>
            <a:endParaRPr lang="nl-BE" sz="1000" dirty="0">
              <a:solidFill>
                <a:srgbClr val="0000FF"/>
              </a:solidFill>
              <a:ea typeface="Verdana" pitchFamily="34" charset="0"/>
              <a:cs typeface="Arial" pitchFamily="34" charset="0"/>
            </a:endParaRPr>
          </a:p>
        </p:txBody>
      </p:sp>
      <p:graphicFrame>
        <p:nvGraphicFramePr>
          <p:cNvPr id="18" name="Grafiek 17"/>
          <p:cNvGraphicFramePr/>
          <p:nvPr/>
        </p:nvGraphicFramePr>
        <p:xfrm>
          <a:off x="3131840" y="5949280"/>
          <a:ext cx="5531077" cy="21602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vak 13"/>
          <p:cNvSpPr txBox="1"/>
          <p:nvPr/>
        </p:nvSpPr>
        <p:spPr>
          <a:xfrm>
            <a:off x="611560" y="905902"/>
            <a:ext cx="8424936" cy="340519"/>
          </a:xfrm>
          <a:prstGeom prst="roundRect">
            <a:avLst/>
          </a:prstGeom>
          <a:solidFill>
            <a:schemeClr val="bg1"/>
          </a:solidFill>
          <a:ln w="28575">
            <a:solidFill>
              <a:srgbClr val="3E7800"/>
            </a:solidFill>
          </a:ln>
        </p:spPr>
        <p:txBody>
          <a:bodyPr wrap="square" rtlCol="0">
            <a:spAutoFit/>
          </a:bodyPr>
          <a:lstStyle/>
          <a:p>
            <a:pPr marL="216000" defTabSz="914400"/>
            <a:r>
              <a:rPr lang="nl-BE" sz="1400" dirty="0" smtClean="0">
                <a:solidFill>
                  <a:srgbClr val="003300"/>
                </a:solidFill>
                <a:latin typeface="Arial" pitchFamily="34" charset="0"/>
                <a:cs typeface="Arial" pitchFamily="34" charset="0"/>
              </a:rPr>
              <a:t>V3. Graag zouden wij uw mening kennen in verband met een aantal uitspraken.</a:t>
            </a:r>
          </a:p>
        </p:txBody>
      </p:sp>
      <p:sp>
        <p:nvSpPr>
          <p:cNvPr id="19" name="Rechthoek 18"/>
          <p:cNvSpPr/>
          <p:nvPr/>
        </p:nvSpPr>
        <p:spPr>
          <a:xfrm>
            <a:off x="5436096" y="347855"/>
            <a:ext cx="3610176" cy="261610"/>
          </a:xfrm>
          <a:prstGeom prst="rect">
            <a:avLst/>
          </a:prstGeom>
        </p:spPr>
        <p:txBody>
          <a:bodyPr wrap="square">
            <a:noAutofit/>
          </a:bodyPr>
          <a:lstStyle/>
          <a:p>
            <a:pPr algn="r" defTabSz="914400"/>
            <a:r>
              <a:rPr lang="nl-BE" sz="1400" b="1" dirty="0" smtClean="0">
                <a:solidFill>
                  <a:prstClr val="white"/>
                </a:solidFill>
                <a:latin typeface="Arial" pitchFamily="34" charset="0"/>
                <a:cs typeface="Arial" pitchFamily="34" charset="0"/>
              </a:rPr>
              <a:t>Beeldvorming algemeen</a:t>
            </a:r>
          </a:p>
        </p:txBody>
      </p:sp>
      <p:sp>
        <p:nvSpPr>
          <p:cNvPr id="20"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smtClean="0"/>
              <a:t>Kennis</a:t>
            </a:r>
            <a:endParaRPr lang="nl-BE" sz="1400" dirty="0"/>
          </a:p>
        </p:txBody>
      </p:sp>
      <p:graphicFrame>
        <p:nvGraphicFramePr>
          <p:cNvPr id="27" name="Tabel 26"/>
          <p:cNvGraphicFramePr>
            <a:graphicFrameLocks noGrp="1"/>
          </p:cNvGraphicFramePr>
          <p:nvPr>
            <p:extLst>
              <p:ext uri="{D42A27DB-BD31-4B8C-83A1-F6EECF244321}">
                <p14:modId xmlns:p14="http://schemas.microsoft.com/office/powerpoint/2010/main" val="645025855"/>
              </p:ext>
            </p:extLst>
          </p:nvPr>
        </p:nvGraphicFramePr>
        <p:xfrm>
          <a:off x="216152" y="1700804"/>
          <a:ext cx="4211831" cy="3952966"/>
        </p:xfrm>
        <a:graphic>
          <a:graphicData uri="http://schemas.openxmlformats.org/drawingml/2006/table">
            <a:tbl>
              <a:tblPr/>
              <a:tblGrid>
                <a:gridCol w="3059704"/>
                <a:gridCol w="288032"/>
                <a:gridCol w="288032"/>
                <a:gridCol w="288032"/>
                <a:gridCol w="288031"/>
              </a:tblGrid>
              <a:tr h="227422">
                <a:tc>
                  <a:txBody>
                    <a:bodyPr/>
                    <a:lstStyle/>
                    <a:p>
                      <a:pPr algn="ctr">
                        <a:lnSpc>
                          <a:spcPct val="150000"/>
                        </a:lnSpc>
                        <a:spcAft>
                          <a:spcPts val="0"/>
                        </a:spcAft>
                      </a:pPr>
                      <a:endParaRPr lang="nl-NL" sz="900" dirty="0">
                        <a:solidFill>
                          <a:srgbClr val="000000"/>
                        </a:solidFill>
                        <a:latin typeface="Calibri"/>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05</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09</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13</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c>
                  <a:txBody>
                    <a:bodyPr/>
                    <a:lstStyle/>
                    <a:p>
                      <a:pPr algn="ctr">
                        <a:lnSpc>
                          <a:spcPct val="150000"/>
                        </a:lnSpc>
                        <a:spcAft>
                          <a:spcPts val="0"/>
                        </a:spcAft>
                      </a:pPr>
                      <a:r>
                        <a:rPr lang="nl-NL" sz="1000" b="1" u="sng" dirty="0" smtClean="0">
                          <a:solidFill>
                            <a:srgbClr val="0000FF"/>
                          </a:solidFill>
                          <a:latin typeface="Calibri"/>
                          <a:ea typeface="Times New Roman"/>
                        </a:rPr>
                        <a:t>17</a:t>
                      </a:r>
                      <a:endParaRPr lang="nl-BE" sz="1000" u="sng" dirty="0">
                        <a:solidFill>
                          <a:srgbClr val="0000FF"/>
                        </a:solidFill>
                        <a:latin typeface="Times New Roman"/>
                        <a:ea typeface="Times New Roman"/>
                      </a:endParaRPr>
                    </a:p>
                  </a:txBody>
                  <a:tcPr marL="40011" marR="40011" marT="0" marB="0" anchor="ctr">
                    <a:lnL>
                      <a:noFill/>
                    </a:lnL>
                    <a:lnR>
                      <a:noFill/>
                    </a:lnR>
                    <a:lnT>
                      <a:noFill/>
                    </a:lnT>
                    <a:lnB>
                      <a:noFill/>
                    </a:lnB>
                  </a:tcPr>
                </a:tc>
              </a:tr>
              <a:tr h="275460">
                <a:tc>
                  <a:txBody>
                    <a:bodyPr/>
                    <a:lstStyle/>
                    <a:p>
                      <a:pPr algn="r">
                        <a:lnSpc>
                          <a:spcPct val="95000"/>
                        </a:lnSpc>
                        <a:spcAft>
                          <a:spcPts val="0"/>
                        </a:spcAft>
                      </a:pPr>
                      <a:r>
                        <a:rPr lang="nl-NL" sz="1200" dirty="0">
                          <a:solidFill>
                            <a:srgbClr val="000000"/>
                          </a:solidFill>
                          <a:latin typeface="Calibri"/>
                          <a:ea typeface="Times New Roman"/>
                        </a:rPr>
                        <a:t>Klimaatverandering is een probleem dat </a:t>
                      </a:r>
                      <a:r>
                        <a:rPr lang="nl-NL" sz="1600" b="1" dirty="0">
                          <a:solidFill>
                            <a:srgbClr val="000000"/>
                          </a:solidFill>
                          <a:latin typeface="Calibri"/>
                          <a:ea typeface="Times New Roman"/>
                        </a:rPr>
                        <a:t>dringend</a:t>
                      </a:r>
                      <a:r>
                        <a:rPr lang="nl-NL" sz="1600" dirty="0">
                          <a:solidFill>
                            <a:srgbClr val="000000"/>
                          </a:solidFill>
                          <a:latin typeface="Calibri"/>
                          <a:ea typeface="Times New Roman"/>
                        </a:rPr>
                        <a:t> </a:t>
                      </a:r>
                      <a:r>
                        <a:rPr lang="nl-NL" sz="1200" dirty="0">
                          <a:solidFill>
                            <a:srgbClr val="000000"/>
                          </a:solidFill>
                          <a:latin typeface="Calibri"/>
                          <a:ea typeface="Times New Roman"/>
                        </a:rPr>
                        <a:t>aangepakt moet worden.</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80</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a:solidFill>
                            <a:srgbClr val="00B050"/>
                          </a:solidFill>
                          <a:latin typeface="Calibri"/>
                          <a:ea typeface="Times New Roman"/>
                        </a:rPr>
                        <a:t>85</a:t>
                      </a:r>
                      <a:endParaRPr lang="nl-BE" sz="1200">
                        <a:latin typeface="Times New Roman"/>
                        <a:ea typeface="Times New Roman"/>
                      </a:endParaRPr>
                    </a:p>
                  </a:txBody>
                  <a:tcPr marL="44450" marR="44450" marT="0" marB="0" anchor="ctr">
                    <a:lnL>
                      <a:noFill/>
                    </a:lnL>
                    <a:lnR>
                      <a:noFill/>
                    </a:lnR>
                    <a:lnT>
                      <a:noFill/>
                    </a:lnT>
                    <a:lnB>
                      <a:noFill/>
                    </a:lnB>
                  </a:tcPr>
                </a:tc>
              </a:tr>
              <a:tr h="271201">
                <a:tc>
                  <a:txBody>
                    <a:bodyPr/>
                    <a:lstStyle/>
                    <a:p>
                      <a:pPr algn="r">
                        <a:lnSpc>
                          <a:spcPct val="95000"/>
                        </a:lnSpc>
                        <a:spcAft>
                          <a:spcPts val="0"/>
                        </a:spcAft>
                      </a:pPr>
                      <a:r>
                        <a:rPr lang="nl-NL" sz="900" dirty="0">
                          <a:solidFill>
                            <a:srgbClr val="000000"/>
                          </a:solidFill>
                          <a:latin typeface="Calibri"/>
                          <a:ea typeface="Times New Roman"/>
                        </a:rPr>
                        <a:t>De effecten van klimaatverandering zijn reeds elders merkbaar.</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77</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84</a:t>
                      </a:r>
                      <a:endParaRPr lang="nl-BE" sz="1200" dirty="0">
                        <a:latin typeface="Times New Roman"/>
                        <a:ea typeface="Times New Roman"/>
                      </a:endParaRPr>
                    </a:p>
                  </a:txBody>
                  <a:tcPr marL="44450" marR="44450" marT="0" marB="0" anchor="ctr">
                    <a:lnL>
                      <a:noFill/>
                    </a:lnL>
                    <a:lnR>
                      <a:noFill/>
                    </a:lnR>
                    <a:lnT>
                      <a:noFill/>
                    </a:lnT>
                    <a:lnB>
                      <a:noFill/>
                    </a:lnB>
                  </a:tcPr>
                </a:tc>
              </a:tr>
              <a:tr h="271201">
                <a:tc>
                  <a:txBody>
                    <a:bodyPr/>
                    <a:lstStyle/>
                    <a:p>
                      <a:pPr algn="r">
                        <a:lnSpc>
                          <a:spcPct val="95000"/>
                        </a:lnSpc>
                        <a:spcAft>
                          <a:spcPts val="0"/>
                        </a:spcAft>
                      </a:pPr>
                      <a:r>
                        <a:rPr lang="nl-NL" sz="900" dirty="0">
                          <a:solidFill>
                            <a:srgbClr val="000000"/>
                          </a:solidFill>
                          <a:latin typeface="Calibri"/>
                          <a:ea typeface="Times New Roman"/>
                        </a:rPr>
                        <a:t>Klimaatverandering is een verschijnsel dat zich globaal voordoet.</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75</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84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75</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83</a:t>
                      </a:r>
                      <a:endParaRPr lang="nl-BE" sz="1200" dirty="0">
                        <a:latin typeface="Times New Roman"/>
                        <a:ea typeface="Times New Roman"/>
                      </a:endParaRPr>
                    </a:p>
                  </a:txBody>
                  <a:tcPr marL="44450" marR="44450" marT="0" marB="0" anchor="ctr">
                    <a:lnL>
                      <a:noFill/>
                    </a:lnL>
                    <a:lnR>
                      <a:noFill/>
                    </a:lnR>
                    <a:lnT>
                      <a:noFill/>
                    </a:lnT>
                    <a:lnB>
                      <a:noFill/>
                    </a:lnB>
                  </a:tcPr>
                </a:tc>
              </a:tr>
              <a:tr h="406801">
                <a:tc>
                  <a:txBody>
                    <a:bodyPr/>
                    <a:lstStyle/>
                    <a:p>
                      <a:pPr algn="r">
                        <a:lnSpc>
                          <a:spcPct val="95000"/>
                        </a:lnSpc>
                        <a:spcAft>
                          <a:spcPts val="0"/>
                        </a:spcAft>
                      </a:pPr>
                      <a:r>
                        <a:rPr lang="nl-NL" sz="900" dirty="0">
                          <a:solidFill>
                            <a:srgbClr val="000000"/>
                          </a:solidFill>
                          <a:latin typeface="Calibri"/>
                          <a:ea typeface="Times New Roman"/>
                        </a:rPr>
                        <a:t>Klimaatwetenschappers hebben voldoende bewezen dat er een klimaatverandering aan de gang is door toedoen van menselijke activiteiten.</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80</a:t>
                      </a:r>
                      <a:endParaRPr lang="nl-BE" sz="1200" dirty="0">
                        <a:latin typeface="Times New Roman"/>
                        <a:ea typeface="Times New Roman"/>
                      </a:endParaRPr>
                    </a:p>
                  </a:txBody>
                  <a:tcPr marL="44450" marR="44450" marT="0" marB="0" anchor="ctr">
                    <a:lnL>
                      <a:noFill/>
                    </a:lnL>
                    <a:lnR>
                      <a:noFill/>
                    </a:lnR>
                    <a:lnT>
                      <a:noFill/>
                    </a:lnT>
                    <a:lnB>
                      <a:noFill/>
                    </a:lnB>
                  </a:tcPr>
                </a:tc>
              </a:tr>
              <a:tr h="271201">
                <a:tc>
                  <a:txBody>
                    <a:bodyPr/>
                    <a:lstStyle/>
                    <a:p>
                      <a:pPr algn="r">
                        <a:lnSpc>
                          <a:spcPct val="95000"/>
                        </a:lnSpc>
                        <a:spcAft>
                          <a:spcPts val="0"/>
                        </a:spcAft>
                      </a:pPr>
                      <a:r>
                        <a:rPr lang="nl-NL" sz="900" dirty="0">
                          <a:solidFill>
                            <a:srgbClr val="000000"/>
                          </a:solidFill>
                          <a:latin typeface="Calibri"/>
                          <a:ea typeface="Times New Roman"/>
                        </a:rPr>
                        <a:t>De effecten van klimaatverandering zijn reeds merkbaar bij ons.</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66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59</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61</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72</a:t>
                      </a:r>
                      <a:endParaRPr lang="nl-BE" sz="1200" dirty="0">
                        <a:latin typeface="Times New Roman"/>
                        <a:ea typeface="Times New Roman"/>
                      </a:endParaRPr>
                    </a:p>
                  </a:txBody>
                  <a:tcPr marL="44450" marR="44450" marT="0" marB="0" anchor="ctr">
                    <a:lnL>
                      <a:noFill/>
                    </a:lnL>
                    <a:lnR>
                      <a:noFill/>
                    </a:lnR>
                    <a:lnT>
                      <a:noFill/>
                    </a:lnT>
                    <a:lnB>
                      <a:noFill/>
                    </a:lnB>
                  </a:tcPr>
                </a:tc>
              </a:tr>
              <a:tr h="271201">
                <a:tc>
                  <a:txBody>
                    <a:bodyPr/>
                    <a:lstStyle/>
                    <a:p>
                      <a:pPr algn="r">
                        <a:lnSpc>
                          <a:spcPct val="95000"/>
                        </a:lnSpc>
                        <a:spcAft>
                          <a:spcPts val="0"/>
                        </a:spcAft>
                      </a:pPr>
                      <a:r>
                        <a:rPr lang="nl-NL" sz="900" dirty="0">
                          <a:solidFill>
                            <a:srgbClr val="000000"/>
                          </a:solidFill>
                          <a:latin typeface="Calibri"/>
                          <a:ea typeface="Times New Roman"/>
                        </a:rPr>
                        <a:t>Klimaatverandering kan tegengehouden worden door onze manier van leven te veranderen.</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71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73</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68</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71</a:t>
                      </a:r>
                      <a:endParaRPr lang="nl-BE" sz="1200" dirty="0">
                        <a:latin typeface="Times New Roman"/>
                        <a:ea typeface="Times New Roman"/>
                      </a:endParaRPr>
                    </a:p>
                  </a:txBody>
                  <a:tcPr marL="44450" marR="44450" marT="0" marB="0" anchor="ctr">
                    <a:lnL>
                      <a:noFill/>
                    </a:lnL>
                    <a:lnR>
                      <a:noFill/>
                    </a:lnR>
                    <a:lnT>
                      <a:noFill/>
                    </a:lnT>
                    <a:lnB>
                      <a:noFill/>
                    </a:lnB>
                  </a:tcPr>
                </a:tc>
              </a:tr>
              <a:tr h="279256">
                <a:tc>
                  <a:txBody>
                    <a:bodyPr/>
                    <a:lstStyle/>
                    <a:p>
                      <a:pPr algn="r">
                        <a:lnSpc>
                          <a:spcPct val="95000"/>
                        </a:lnSpc>
                        <a:spcAft>
                          <a:spcPts val="0"/>
                        </a:spcAft>
                      </a:pPr>
                      <a:r>
                        <a:rPr lang="nl-NL" sz="900" dirty="0">
                          <a:solidFill>
                            <a:srgbClr val="000000"/>
                          </a:solidFill>
                          <a:latin typeface="Calibri"/>
                          <a:ea typeface="Times New Roman"/>
                        </a:rPr>
                        <a:t>Mijn handelingen kunnen een verschil </a:t>
                      </a:r>
                      <a:r>
                        <a:rPr lang="nl-NL" sz="900" dirty="0" smtClean="0">
                          <a:solidFill>
                            <a:srgbClr val="000000"/>
                          </a:solidFill>
                          <a:latin typeface="Calibri"/>
                          <a:ea typeface="Times New Roman"/>
                        </a:rPr>
                        <a:t>maken</a:t>
                      </a:r>
                      <a:r>
                        <a:rPr lang="nl-NL" sz="900" baseline="0" dirty="0" smtClean="0">
                          <a:solidFill>
                            <a:srgbClr val="000000"/>
                          </a:solidFill>
                          <a:latin typeface="Calibri"/>
                          <a:ea typeface="Times New Roman"/>
                        </a:rPr>
                        <a:t> </a:t>
                      </a:r>
                      <a:r>
                        <a:rPr lang="nl-NL" sz="900" dirty="0" smtClean="0">
                          <a:solidFill>
                            <a:srgbClr val="000000"/>
                          </a:solidFill>
                          <a:latin typeface="Calibri"/>
                          <a:ea typeface="Times New Roman"/>
                        </a:rPr>
                        <a:t>klimaatverandering</a:t>
                      </a:r>
                      <a:r>
                        <a:rPr lang="nl-NL" sz="900" dirty="0">
                          <a:solidFill>
                            <a:srgbClr val="000000"/>
                          </a:solidFill>
                          <a:latin typeface="Calibri"/>
                          <a:ea typeface="Times New Roman"/>
                        </a:rPr>
                        <a:t>.</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54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59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51</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61</a:t>
                      </a:r>
                      <a:endParaRPr lang="nl-BE" sz="1200" dirty="0">
                        <a:latin typeface="Times New Roman"/>
                        <a:ea typeface="Times New Roman"/>
                      </a:endParaRPr>
                    </a:p>
                  </a:txBody>
                  <a:tcPr marL="44450" marR="44450" marT="0" marB="0" anchor="ctr">
                    <a:lnL>
                      <a:noFill/>
                    </a:lnL>
                    <a:lnR>
                      <a:noFill/>
                    </a:lnR>
                    <a:lnT>
                      <a:noFill/>
                    </a:lnT>
                    <a:lnB>
                      <a:noFill/>
                    </a:lnB>
                  </a:tcPr>
                </a:tc>
              </a:tr>
              <a:tr h="370318">
                <a:tc>
                  <a:txBody>
                    <a:bodyPr/>
                    <a:lstStyle/>
                    <a:p>
                      <a:pPr algn="r">
                        <a:lnSpc>
                          <a:spcPct val="95000"/>
                        </a:lnSpc>
                      </a:pPr>
                      <a:r>
                        <a:rPr lang="nl-NL" sz="900" dirty="0" smtClean="0">
                          <a:solidFill>
                            <a:srgbClr val="000000"/>
                          </a:solidFill>
                          <a:latin typeface="Calibri"/>
                        </a:rPr>
                        <a:t>Klimaatverandering </a:t>
                      </a:r>
                      <a:r>
                        <a:rPr lang="nl-NL" sz="900" dirty="0">
                          <a:solidFill>
                            <a:srgbClr val="000000"/>
                          </a:solidFill>
                          <a:latin typeface="Calibri"/>
                        </a:rPr>
                        <a:t>is een ernstig verschijnsel dat een bedreiging vormt in mijn dagelijks leven.</a:t>
                      </a:r>
                      <a:r>
                        <a:rPr lang="nl-BE" sz="900" dirty="0">
                          <a:latin typeface="Times New Roman"/>
                        </a:rPr>
                        <a:t> </a:t>
                      </a: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59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53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44</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54</a:t>
                      </a:r>
                      <a:endParaRPr lang="nl-BE" sz="1200" dirty="0">
                        <a:latin typeface="Times New Roman"/>
                        <a:ea typeface="Times New Roman"/>
                      </a:endParaRPr>
                    </a:p>
                  </a:txBody>
                  <a:tcPr marL="44450" marR="44450" marT="0" marB="0" anchor="ctr">
                    <a:lnL>
                      <a:noFill/>
                    </a:lnL>
                    <a:lnR>
                      <a:noFill/>
                    </a:lnR>
                    <a:lnT>
                      <a:noFill/>
                    </a:lnT>
                    <a:lnB>
                      <a:noFill/>
                    </a:lnB>
                  </a:tcPr>
                </a:tc>
              </a:tr>
              <a:tr h="271201">
                <a:tc>
                  <a:txBody>
                    <a:bodyPr/>
                    <a:lstStyle/>
                    <a:p>
                      <a:pPr algn="r">
                        <a:lnSpc>
                          <a:spcPct val="95000"/>
                        </a:lnSpc>
                        <a:spcAft>
                          <a:spcPts val="0"/>
                        </a:spcAft>
                      </a:pPr>
                      <a:r>
                        <a:rPr lang="nl-NL" sz="900" dirty="0">
                          <a:solidFill>
                            <a:srgbClr val="000000"/>
                          </a:solidFill>
                          <a:latin typeface="Calibri"/>
                          <a:ea typeface="Times New Roman"/>
                        </a:rPr>
                        <a:t>Wat we ook doen, menselijke activiteiten zorgen voor onherstelbare schade aan het klimaat.</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58</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49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55</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50</a:t>
                      </a:r>
                      <a:endParaRPr lang="nl-BE" sz="1200" dirty="0">
                        <a:latin typeface="Times New Roman"/>
                        <a:ea typeface="Times New Roman"/>
                      </a:endParaRPr>
                    </a:p>
                  </a:txBody>
                  <a:tcPr marL="44450" marR="44450" marT="0" marB="0" anchor="ctr">
                    <a:lnL>
                      <a:noFill/>
                    </a:lnL>
                    <a:lnR>
                      <a:noFill/>
                    </a:lnR>
                    <a:lnT>
                      <a:noFill/>
                    </a:lnT>
                    <a:lnB>
                      <a:noFill/>
                    </a:lnB>
                  </a:tcPr>
                </a:tc>
              </a:tr>
              <a:tr h="406801">
                <a:tc>
                  <a:txBody>
                    <a:bodyPr/>
                    <a:lstStyle/>
                    <a:p>
                      <a:pPr algn="r">
                        <a:lnSpc>
                          <a:spcPct val="95000"/>
                        </a:lnSpc>
                        <a:spcAft>
                          <a:spcPts val="0"/>
                        </a:spcAft>
                      </a:pPr>
                      <a:endParaRPr lang="nl-NL" sz="900" dirty="0">
                        <a:solidFill>
                          <a:srgbClr val="000000"/>
                        </a:solidFill>
                        <a:latin typeface="Calibri"/>
                        <a:ea typeface="Times New Roman"/>
                      </a:endParaRPr>
                    </a:p>
                    <a:p>
                      <a:pPr algn="r">
                        <a:lnSpc>
                          <a:spcPct val="95000"/>
                        </a:lnSpc>
                        <a:spcAft>
                          <a:spcPts val="0"/>
                        </a:spcAft>
                      </a:pPr>
                      <a:r>
                        <a:rPr lang="nl-NL" sz="900" dirty="0">
                          <a:solidFill>
                            <a:srgbClr val="000000"/>
                          </a:solidFill>
                          <a:latin typeface="Calibri"/>
                          <a:ea typeface="Times New Roman"/>
                        </a:rPr>
                        <a:t>Klimaatverandering is uitsluitend een natuurlijk verschijnsel. </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12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16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12</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8</a:t>
                      </a:r>
                      <a:endParaRPr lang="nl-BE" sz="1200" dirty="0">
                        <a:latin typeface="Times New Roman"/>
                        <a:ea typeface="Times New Roman"/>
                      </a:endParaRPr>
                    </a:p>
                  </a:txBody>
                  <a:tcPr marL="44450" marR="44450" marT="0" marB="0" anchor="ctr">
                    <a:lnL>
                      <a:noFill/>
                    </a:lnL>
                    <a:lnR>
                      <a:noFill/>
                    </a:lnR>
                    <a:lnT>
                      <a:noFill/>
                    </a:lnT>
                    <a:lnB>
                      <a:noFill/>
                    </a:lnB>
                  </a:tcPr>
                </a:tc>
              </a:tr>
              <a:tr h="227422">
                <a:tc>
                  <a:txBody>
                    <a:bodyPr/>
                    <a:lstStyle/>
                    <a:p>
                      <a:pPr algn="r">
                        <a:lnSpc>
                          <a:spcPct val="95000"/>
                        </a:lnSpc>
                        <a:spcAft>
                          <a:spcPts val="0"/>
                        </a:spcAft>
                      </a:pPr>
                      <a:r>
                        <a:rPr lang="nl-NL" sz="900" dirty="0">
                          <a:solidFill>
                            <a:srgbClr val="000000"/>
                          </a:solidFill>
                          <a:latin typeface="Calibri"/>
                          <a:ea typeface="Times New Roman"/>
                        </a:rPr>
                        <a:t>Er is geen klimaatverandering. </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00B05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7</a:t>
                      </a:r>
                      <a:endParaRPr lang="nl-BE" sz="1200" dirty="0">
                        <a:latin typeface="Times New Roman"/>
                        <a:ea typeface="Times New Roman"/>
                      </a:endParaRPr>
                    </a:p>
                  </a:txBody>
                  <a:tcPr marL="44450" marR="44450" marT="0" marB="0" anchor="ctr">
                    <a:lnL>
                      <a:noFill/>
                    </a:lnL>
                    <a:lnR>
                      <a:noFill/>
                    </a:lnR>
                    <a:lnT>
                      <a:noFill/>
                    </a:lnT>
                    <a:lnB>
                      <a:noFill/>
                    </a:lnB>
                  </a:tcPr>
                </a:tc>
              </a:tr>
              <a:tr h="271201">
                <a:tc>
                  <a:txBody>
                    <a:bodyPr/>
                    <a:lstStyle/>
                    <a:p>
                      <a:pPr algn="r">
                        <a:lnSpc>
                          <a:spcPct val="95000"/>
                        </a:lnSpc>
                        <a:spcAft>
                          <a:spcPts val="0"/>
                        </a:spcAft>
                      </a:pPr>
                      <a:r>
                        <a:rPr lang="nl-NL" sz="900" dirty="0">
                          <a:solidFill>
                            <a:srgbClr val="000000"/>
                          </a:solidFill>
                          <a:latin typeface="Calibri"/>
                          <a:ea typeface="Times New Roman"/>
                        </a:rPr>
                        <a:t>Klimaatverandering is een verschijnsel dat zich slechts zeer lokaal voordoet. </a:t>
                      </a:r>
                      <a:endParaRPr lang="nl-BE" sz="9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6</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00B050"/>
                          </a:solidFill>
                          <a:latin typeface="Calibri"/>
                          <a:ea typeface="Times New Roman"/>
                        </a:rPr>
                        <a:t>8</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b="1" dirty="0">
                          <a:solidFill>
                            <a:srgbClr val="00B050"/>
                          </a:solidFill>
                          <a:latin typeface="Calibri"/>
                          <a:ea typeface="Times New Roman"/>
                        </a:rPr>
                        <a:t>5</a:t>
                      </a:r>
                      <a:endParaRPr lang="nl-BE" sz="1200" dirty="0">
                        <a:latin typeface="Times New Roman"/>
                        <a:ea typeface="Times New Roman"/>
                      </a:endParaRPr>
                    </a:p>
                  </a:txBody>
                  <a:tcPr marL="44450" marR="44450" marT="0" marB="0" anchor="ctr">
                    <a:lnL>
                      <a:noFill/>
                    </a:lnL>
                    <a:lnR>
                      <a:noFill/>
                    </a:lnR>
                    <a:lnT>
                      <a:noFill/>
                    </a:lnT>
                    <a:lnB>
                      <a:noFill/>
                    </a:lnB>
                  </a:tcPr>
                </a:tc>
              </a:tr>
            </a:tbl>
          </a:graphicData>
        </a:graphic>
      </p:graphicFrame>
      <p:graphicFrame>
        <p:nvGraphicFramePr>
          <p:cNvPr id="28" name="Tabel 27"/>
          <p:cNvGraphicFramePr>
            <a:graphicFrameLocks noGrp="1"/>
          </p:cNvGraphicFramePr>
          <p:nvPr/>
        </p:nvGraphicFramePr>
        <p:xfrm>
          <a:off x="7956375" y="1700808"/>
          <a:ext cx="935976" cy="3816427"/>
        </p:xfrm>
        <a:graphic>
          <a:graphicData uri="http://schemas.openxmlformats.org/drawingml/2006/table">
            <a:tbl>
              <a:tblPr/>
              <a:tblGrid>
                <a:gridCol w="233994"/>
                <a:gridCol w="233994"/>
                <a:gridCol w="233994"/>
                <a:gridCol w="233994"/>
              </a:tblGrid>
              <a:tr h="261547">
                <a:tc>
                  <a:txBody>
                    <a:bodyPr/>
                    <a:lstStyle/>
                    <a:p>
                      <a:pPr algn="ctr">
                        <a:lnSpc>
                          <a:spcPct val="150000"/>
                        </a:lnSpc>
                        <a:spcAft>
                          <a:spcPts val="0"/>
                        </a:spcAft>
                      </a:pPr>
                      <a:r>
                        <a:rPr lang="nl-NL" sz="1000" b="1" u="sng" dirty="0" smtClean="0">
                          <a:solidFill>
                            <a:srgbClr val="0000FF"/>
                          </a:solidFill>
                          <a:latin typeface="Calibri"/>
                          <a:ea typeface="Times New Roman"/>
                        </a:rPr>
                        <a:t>17</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13</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09</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c>
                  <a:txBody>
                    <a:bodyPr/>
                    <a:lstStyle/>
                    <a:p>
                      <a:pPr algn="ctr">
                        <a:lnSpc>
                          <a:spcPct val="150000"/>
                        </a:lnSpc>
                        <a:spcAft>
                          <a:spcPts val="0"/>
                        </a:spcAft>
                      </a:pPr>
                      <a:r>
                        <a:rPr lang="nl-NL" sz="1000" u="sng" dirty="0" smtClean="0">
                          <a:solidFill>
                            <a:srgbClr val="0000FF"/>
                          </a:solidFill>
                          <a:latin typeface="Calibri"/>
                          <a:ea typeface="Times New Roman"/>
                        </a:rPr>
                        <a:t>05</a:t>
                      </a:r>
                      <a:endParaRPr lang="nl-BE" sz="1000" u="sng" dirty="0">
                        <a:solidFill>
                          <a:srgbClr val="0000FF"/>
                        </a:solidFill>
                        <a:latin typeface="Times New Roman"/>
                        <a:ea typeface="Times New Roman"/>
                      </a:endParaRPr>
                    </a:p>
                  </a:txBody>
                  <a:tcPr marL="42052" marR="42052"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3</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3</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10</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14</a:t>
                      </a:r>
                      <a:endParaRPr lang="nl-BE" sz="12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17</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17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23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17</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19</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21</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18</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74</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60</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67</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72</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83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72</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a:t>
                      </a:r>
                      <a:endParaRPr lang="nl-BE" sz="1200">
                        <a:latin typeface="Times New Roman"/>
                        <a:ea typeface="Times New Roman"/>
                      </a:endParaRPr>
                    </a:p>
                  </a:txBody>
                  <a:tcPr marL="44450" marR="44450" marT="0" marB="0" anchor="ctr">
                    <a:lnL>
                      <a:noFill/>
                    </a:lnL>
                    <a:lnR>
                      <a:noFill/>
                    </a:lnR>
                    <a:lnT>
                      <a:noFill/>
                    </a:lnT>
                    <a:lnB>
                      <a:noFill/>
                    </a:lnB>
                  </a:tcPr>
                </a:tc>
              </a:tr>
              <a:tr h="296240">
                <a:tc>
                  <a:txBody>
                    <a:bodyPr/>
                    <a:lstStyle/>
                    <a:p>
                      <a:pPr algn="ctr">
                        <a:lnSpc>
                          <a:spcPct val="150000"/>
                        </a:lnSpc>
                        <a:spcAft>
                          <a:spcPts val="0"/>
                        </a:spcAft>
                      </a:pPr>
                      <a:r>
                        <a:rPr lang="nl-NL" sz="1000" b="1">
                          <a:solidFill>
                            <a:srgbClr val="FF0000"/>
                          </a:solidFill>
                          <a:latin typeface="Calibri"/>
                          <a:ea typeface="Times New Roman"/>
                        </a:rPr>
                        <a:t>83</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76</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a:solidFill>
                            <a:srgbClr val="FF0000"/>
                          </a:solidFill>
                          <a:latin typeface="Calibri"/>
                          <a:ea typeface="Times New Roman"/>
                        </a:rPr>
                        <a:t>85</a:t>
                      </a:r>
                      <a:endParaRPr lang="nl-BE" sz="12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nl-NL" sz="1000" dirty="0">
                          <a:solidFill>
                            <a:srgbClr val="FF0000"/>
                          </a:solidFill>
                          <a:latin typeface="Calibri"/>
                          <a:ea typeface="Times New Roman"/>
                        </a:rPr>
                        <a:t>85</a:t>
                      </a:r>
                      <a:endParaRPr lang="nl-BE" sz="1200" dirty="0">
                        <a:latin typeface="Times New Roman"/>
                        <a:ea typeface="Times New Roman"/>
                      </a:endParaRPr>
                    </a:p>
                  </a:txBody>
                  <a:tcPr marL="44450" marR="44450" marT="0" marB="0" anchor="ctr">
                    <a:lnL>
                      <a:noFill/>
                    </a:lnL>
                    <a:lnR>
                      <a:noFill/>
                    </a:lnR>
                    <a:lnT>
                      <a:noFill/>
                    </a:lnT>
                    <a:lnB>
                      <a:noFill/>
                    </a:lnB>
                  </a:tcPr>
                </a:tc>
              </a:tr>
            </a:tbl>
          </a:graphicData>
        </a:graphic>
      </p:graphicFrame>
      <p:sp>
        <p:nvSpPr>
          <p:cNvPr id="29" name="Text Box 14"/>
          <p:cNvSpPr txBox="1">
            <a:spLocks noChangeArrowheads="1"/>
          </p:cNvSpPr>
          <p:nvPr/>
        </p:nvSpPr>
        <p:spPr bwMode="auto">
          <a:xfrm>
            <a:off x="3347992" y="1412776"/>
            <a:ext cx="1007984" cy="246221"/>
          </a:xfrm>
          <a:prstGeom prst="rect">
            <a:avLst/>
          </a:prstGeom>
          <a:solidFill>
            <a:srgbClr val="3C7800"/>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prstClr val="white"/>
                </a:solidFill>
                <a:cs typeface="Arial" pitchFamily="34" charset="0"/>
              </a:rPr>
              <a:t>TOP2 (%)</a:t>
            </a:r>
          </a:p>
        </p:txBody>
      </p:sp>
      <p:sp>
        <p:nvSpPr>
          <p:cNvPr id="30" name="Text Box 15"/>
          <p:cNvSpPr txBox="1">
            <a:spLocks noChangeArrowheads="1"/>
          </p:cNvSpPr>
          <p:nvPr/>
        </p:nvSpPr>
        <p:spPr bwMode="auto">
          <a:xfrm>
            <a:off x="7956376" y="1413486"/>
            <a:ext cx="936104" cy="244800"/>
          </a:xfrm>
          <a:prstGeom prst="rect">
            <a:avLst/>
          </a:prstGeom>
          <a:solidFill>
            <a:srgbClr val="B50042"/>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b="1" dirty="0" smtClean="0">
                <a:solidFill>
                  <a:prstClr val="white"/>
                </a:solidFill>
                <a:cs typeface="Arial" pitchFamily="34" charset="0"/>
              </a:rPr>
              <a:t>BOTTOM2 (%)</a:t>
            </a:r>
          </a:p>
        </p:txBody>
      </p:sp>
      <p:graphicFrame>
        <p:nvGraphicFramePr>
          <p:cNvPr id="32" name="Grafiek 31"/>
          <p:cNvGraphicFramePr/>
          <p:nvPr/>
        </p:nvGraphicFramePr>
        <p:xfrm>
          <a:off x="4283968" y="1844824"/>
          <a:ext cx="3744416" cy="4248472"/>
        </p:xfrm>
        <a:graphic>
          <a:graphicData uri="http://schemas.openxmlformats.org/drawingml/2006/chart">
            <c:chart xmlns:c="http://schemas.openxmlformats.org/drawingml/2006/chart" xmlns:r="http://schemas.openxmlformats.org/officeDocument/2006/relationships" r:id="rId5"/>
          </a:graphicData>
        </a:graphic>
      </p:graphicFrame>
      <p:sp>
        <p:nvSpPr>
          <p:cNvPr id="24" name="Tijdelijke aanduiding voor tekst 13"/>
          <p:cNvSpPr txBox="1">
            <a:spLocks/>
          </p:cNvSpPr>
          <p:nvPr/>
        </p:nvSpPr>
        <p:spPr>
          <a:xfrm rot="5400000">
            <a:off x="539552" y="1052736"/>
            <a:ext cx="504056"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sp>
        <p:nvSpPr>
          <p:cNvPr id="21" name="Dringend probleem"/>
          <p:cNvSpPr/>
          <p:nvPr/>
        </p:nvSpPr>
        <p:spPr>
          <a:xfrm>
            <a:off x="216152" y="1926710"/>
            <a:ext cx="8827639" cy="4060883"/>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85724 w 8401050"/>
              <a:gd name="connsiteY0" fmla="*/ 39912 h 4041255"/>
              <a:gd name="connsiteX1" fmla="*/ 72724 w 8401050"/>
              <a:gd name="connsiteY1" fmla="*/ 425985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85724 w 8401050"/>
              <a:gd name="connsiteY0" fmla="*/ 39912 h 4041255"/>
              <a:gd name="connsiteX1" fmla="*/ 72724 w 8401050"/>
              <a:gd name="connsiteY1" fmla="*/ 425985 h 4041255"/>
              <a:gd name="connsiteX2" fmla="*/ 8285071 w 8401050"/>
              <a:gd name="connsiteY2" fmla="*/ 412671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85724 w 8401050"/>
              <a:gd name="connsiteY0" fmla="*/ 39912 h 4041255"/>
              <a:gd name="connsiteX1" fmla="*/ 72724 w 8401050"/>
              <a:gd name="connsiteY1" fmla="*/ 425985 h 4041255"/>
              <a:gd name="connsiteX2" fmla="*/ 8285071 w 8401050"/>
              <a:gd name="connsiteY2" fmla="*/ 412671 h 4041255"/>
              <a:gd name="connsiteX3" fmla="*/ 8285071 w 8401050"/>
              <a:gd name="connsiteY3" fmla="*/ 53226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72725 w 8401050"/>
              <a:gd name="connsiteY0" fmla="*/ 93166 h 4041255"/>
              <a:gd name="connsiteX1" fmla="*/ 72724 w 8401050"/>
              <a:gd name="connsiteY1" fmla="*/ 425985 h 4041255"/>
              <a:gd name="connsiteX2" fmla="*/ 8285071 w 8401050"/>
              <a:gd name="connsiteY2" fmla="*/ 412671 h 4041255"/>
              <a:gd name="connsiteX3" fmla="*/ 8285071 w 8401050"/>
              <a:gd name="connsiteY3" fmla="*/ 53226 h 4041255"/>
              <a:gd name="connsiteX4" fmla="*/ 72725 w 8401050"/>
              <a:gd name="connsiteY4" fmla="*/ 93166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72725 w 8401050"/>
              <a:gd name="connsiteY0" fmla="*/ 93166 h 4041255"/>
              <a:gd name="connsiteX1" fmla="*/ 72724 w 8401050"/>
              <a:gd name="connsiteY1" fmla="*/ 425985 h 4041255"/>
              <a:gd name="connsiteX2" fmla="*/ 8285071 w 8401050"/>
              <a:gd name="connsiteY2" fmla="*/ 412671 h 4041255"/>
              <a:gd name="connsiteX3" fmla="*/ 8337067 w 8401050"/>
              <a:gd name="connsiteY3" fmla="*/ 106479 h 4041255"/>
              <a:gd name="connsiteX4" fmla="*/ 72725 w 8401050"/>
              <a:gd name="connsiteY4" fmla="*/ 93166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72725 w 8401050"/>
              <a:gd name="connsiteY0" fmla="*/ 93166 h 4041255"/>
              <a:gd name="connsiteX1" fmla="*/ 72724 w 8401050"/>
              <a:gd name="connsiteY1" fmla="*/ 425985 h 4041255"/>
              <a:gd name="connsiteX2" fmla="*/ 8285071 w 8401050"/>
              <a:gd name="connsiteY2" fmla="*/ 412671 h 4041255"/>
              <a:gd name="connsiteX3" fmla="*/ 8337067 w 8401050"/>
              <a:gd name="connsiteY3" fmla="*/ 106479 h 4041255"/>
              <a:gd name="connsiteX4" fmla="*/ 72725 w 8401050"/>
              <a:gd name="connsiteY4" fmla="*/ 93166 h 4041255"/>
              <a:gd name="connsiteX5" fmla="*/ 19050 w 8401050"/>
              <a:gd name="connsiteY5" fmla="*/ 93193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93193 h 4041255"/>
              <a:gd name="connsiteX0" fmla="*/ 72725 w 8407998"/>
              <a:gd name="connsiteY0" fmla="*/ 13287 h 3961376"/>
              <a:gd name="connsiteX1" fmla="*/ 72724 w 8407998"/>
              <a:gd name="connsiteY1" fmla="*/ 346106 h 3961376"/>
              <a:gd name="connsiteX2" fmla="*/ 8285071 w 8407998"/>
              <a:gd name="connsiteY2" fmla="*/ 332792 h 3961376"/>
              <a:gd name="connsiteX3" fmla="*/ 8337067 w 8407998"/>
              <a:gd name="connsiteY3" fmla="*/ 26600 h 3961376"/>
              <a:gd name="connsiteX4" fmla="*/ 72725 w 8407998"/>
              <a:gd name="connsiteY4" fmla="*/ 13287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72725 w 8407998"/>
              <a:gd name="connsiteY0" fmla="*/ 13287 h 3961376"/>
              <a:gd name="connsiteX1" fmla="*/ 72724 w 8407998"/>
              <a:gd name="connsiteY1" fmla="*/ 346106 h 3961376"/>
              <a:gd name="connsiteX2" fmla="*/ 8298267 w 8407998"/>
              <a:gd name="connsiteY2" fmla="*/ 332792 h 3961376"/>
              <a:gd name="connsiteX3" fmla="*/ 8337067 w 8407998"/>
              <a:gd name="connsiteY3" fmla="*/ 26600 h 3961376"/>
              <a:gd name="connsiteX4" fmla="*/ 72725 w 8407998"/>
              <a:gd name="connsiteY4" fmla="*/ 13287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72725 w 8407998"/>
              <a:gd name="connsiteY0" fmla="*/ 13287 h 3961376"/>
              <a:gd name="connsiteX1" fmla="*/ 99116 w 8407998"/>
              <a:gd name="connsiteY1" fmla="*/ 413681 h 3961376"/>
              <a:gd name="connsiteX2" fmla="*/ 8298267 w 8407998"/>
              <a:gd name="connsiteY2" fmla="*/ 332792 h 3961376"/>
              <a:gd name="connsiteX3" fmla="*/ 8337067 w 8407998"/>
              <a:gd name="connsiteY3" fmla="*/ 26600 h 3961376"/>
              <a:gd name="connsiteX4" fmla="*/ 72725 w 8407998"/>
              <a:gd name="connsiteY4" fmla="*/ 13287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72725 w 8407998"/>
              <a:gd name="connsiteY0" fmla="*/ 13287 h 3961376"/>
              <a:gd name="connsiteX1" fmla="*/ 99116 w 8407998"/>
              <a:gd name="connsiteY1" fmla="*/ 413681 h 3961376"/>
              <a:gd name="connsiteX2" fmla="*/ 8298267 w 8407998"/>
              <a:gd name="connsiteY2" fmla="*/ 332792 h 3961376"/>
              <a:gd name="connsiteX3" fmla="*/ 8337067 w 8407998"/>
              <a:gd name="connsiteY3" fmla="*/ 26600 h 3961376"/>
              <a:gd name="connsiteX4" fmla="*/ 72725 w 8407998"/>
              <a:gd name="connsiteY4" fmla="*/ 13287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 name="connsiteX0" fmla="*/ 72725 w 8407998"/>
              <a:gd name="connsiteY0" fmla="*/ 13287 h 3961376"/>
              <a:gd name="connsiteX1" fmla="*/ 99116 w 8407998"/>
              <a:gd name="connsiteY1" fmla="*/ 413681 h 3961376"/>
              <a:gd name="connsiteX2" fmla="*/ 8298267 w 8407998"/>
              <a:gd name="connsiteY2" fmla="*/ 332792 h 3961376"/>
              <a:gd name="connsiteX3" fmla="*/ 8337067 w 8407998"/>
              <a:gd name="connsiteY3" fmla="*/ 26600 h 3961376"/>
              <a:gd name="connsiteX4" fmla="*/ 72725 w 8407998"/>
              <a:gd name="connsiteY4" fmla="*/ 13287 h 3961376"/>
              <a:gd name="connsiteX5" fmla="*/ 19050 w 8407998"/>
              <a:gd name="connsiteY5" fmla="*/ 13314 h 3961376"/>
              <a:gd name="connsiteX6" fmla="*/ 8407998 w 8407998"/>
              <a:gd name="connsiteY6" fmla="*/ 0 h 3961376"/>
              <a:gd name="connsiteX7" fmla="*/ 8401050 w 8407998"/>
              <a:gd name="connsiteY7" fmla="*/ 3961376 h 3961376"/>
              <a:gd name="connsiteX8" fmla="*/ 0 w 8407998"/>
              <a:gd name="connsiteY8" fmla="*/ 3875651 h 3961376"/>
              <a:gd name="connsiteX9" fmla="*/ 19050 w 8407998"/>
              <a:gd name="connsiteY9" fmla="*/ 13314 h 396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7998" h="3961376">
                <a:moveTo>
                  <a:pt x="72725" y="13287"/>
                </a:moveTo>
                <a:cubicBezTo>
                  <a:pt x="72725" y="124227"/>
                  <a:pt x="99116" y="302741"/>
                  <a:pt x="99116" y="413681"/>
                </a:cubicBezTo>
                <a:cubicBezTo>
                  <a:pt x="2832166" y="386718"/>
                  <a:pt x="4034489" y="251635"/>
                  <a:pt x="8298267" y="332792"/>
                </a:cubicBezTo>
                <a:lnTo>
                  <a:pt x="8337067" y="26600"/>
                </a:lnTo>
                <a:lnTo>
                  <a:pt x="72725" y="13287"/>
                </a:lnTo>
                <a:close/>
                <a:moveTo>
                  <a:pt x="19050" y="13314"/>
                </a:moveTo>
                <a:lnTo>
                  <a:pt x="8407998" y="0"/>
                </a:lnTo>
                <a:lnTo>
                  <a:pt x="8401050" y="3961376"/>
                </a:lnTo>
                <a:lnTo>
                  <a:pt x="0" y="3875651"/>
                </a:lnTo>
                <a:cubicBezTo>
                  <a:pt x="0" y="3757291"/>
                  <a:pt x="19050" y="131674"/>
                  <a:pt x="19050" y="13314"/>
                </a:cubicBez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2" name="Rectangular Callout 1"/>
          <p:cNvSpPr/>
          <p:nvPr/>
        </p:nvSpPr>
        <p:spPr>
          <a:xfrm>
            <a:off x="4116254" y="2409625"/>
            <a:ext cx="1656000" cy="396000"/>
          </a:xfrm>
          <a:prstGeom prst="wedgeRectCallout">
            <a:avLst>
              <a:gd name="adj1" fmla="val -48790"/>
              <a:gd name="adj2" fmla="val -100424"/>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nl-BE" sz="1000" dirty="0" smtClean="0"/>
              <a:t>Stijging met </a:t>
            </a:r>
            <a:r>
              <a:rPr lang="nl-BE" sz="1200" b="1" dirty="0" smtClean="0"/>
              <a:t>5 % </a:t>
            </a:r>
            <a:endParaRPr lang="nl-BE" sz="1000" b="1" dirty="0" smtClean="0"/>
          </a:p>
        </p:txBody>
      </p:sp>
    </p:spTree>
    <p:extLst>
      <p:ext uri="{BB962C8B-B14F-4D97-AF65-F5344CB8AC3E}">
        <p14:creationId xmlns:p14="http://schemas.microsoft.com/office/powerpoint/2010/main" val="237531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7" name="Tekstvak 6"/>
          <p:cNvSpPr txBox="1"/>
          <p:nvPr/>
        </p:nvSpPr>
        <p:spPr>
          <a:xfrm>
            <a:off x="611560" y="945267"/>
            <a:ext cx="8424936" cy="323493"/>
          </a:xfrm>
          <a:prstGeom prst="roundRect">
            <a:avLst/>
          </a:prstGeom>
          <a:solidFill>
            <a:schemeClr val="bg1"/>
          </a:solidFill>
          <a:ln w="28575">
            <a:solidFill>
              <a:srgbClr val="3E7800"/>
            </a:solidFill>
          </a:ln>
        </p:spPr>
        <p:txBody>
          <a:bodyPr wrap="square" rtlCol="0">
            <a:spAutoFit/>
          </a:bodyPr>
          <a:lstStyle/>
          <a:p>
            <a:pPr marL="216000"/>
            <a:r>
              <a:rPr lang="nl-BE" sz="1300" dirty="0" smtClean="0">
                <a:solidFill>
                  <a:srgbClr val="003300"/>
                </a:solidFill>
                <a:latin typeface="Arial" pitchFamily="34" charset="0"/>
                <a:cs typeface="Arial" pitchFamily="34" charset="0"/>
              </a:rPr>
              <a:t>V12. In welke mate bent u akkoord met de volgende uitspraken over het klimaatbeleid in België?</a:t>
            </a:r>
          </a:p>
        </p:txBody>
      </p:sp>
      <p:sp>
        <p:nvSpPr>
          <p:cNvPr id="8" name="Tijdelijke aanduiding voor tekst 13"/>
          <p:cNvSpPr txBox="1">
            <a:spLocks/>
          </p:cNvSpPr>
          <p:nvPr/>
        </p:nvSpPr>
        <p:spPr>
          <a:xfrm rot="5400000">
            <a:off x="503548" y="1088740"/>
            <a:ext cx="576064"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nl-BE" sz="1300" b="1" i="1" u="none" strike="noStrike" kern="1200" cap="none" spc="50" normalizeH="0" baseline="0" noProof="0" dirty="0">
              <a:ln>
                <a:noFill/>
              </a:ln>
              <a:solidFill>
                <a:srgbClr val="F2F4F3"/>
              </a:solidFill>
              <a:effectLst/>
              <a:uLnTx/>
              <a:uFillTx/>
              <a:latin typeface="Arial" pitchFamily="34" charset="0"/>
              <a:ea typeface="+mn-ea"/>
              <a:cs typeface="Arial" pitchFamily="34" charset="0"/>
            </a:endParaRPr>
          </a:p>
        </p:txBody>
      </p:sp>
      <p:sp>
        <p:nvSpPr>
          <p:cNvPr id="24" name="Rechthoek 23"/>
          <p:cNvSpPr/>
          <p:nvPr/>
        </p:nvSpPr>
        <p:spPr>
          <a:xfrm>
            <a:off x="5436096" y="347855"/>
            <a:ext cx="3610176" cy="261610"/>
          </a:xfrm>
          <a:prstGeom prst="rect">
            <a:avLst/>
          </a:prstGeom>
        </p:spPr>
        <p:txBody>
          <a:bodyPr wrap="square">
            <a:noAutofit/>
          </a:bodyPr>
          <a:lstStyle/>
          <a:p>
            <a:pPr algn="r"/>
            <a:r>
              <a:rPr lang="nl-BE" sz="1400" b="1" dirty="0" smtClean="0">
                <a:solidFill>
                  <a:schemeClr val="bg1"/>
                </a:solidFill>
                <a:latin typeface="Arial" pitchFamily="34" charset="0"/>
                <a:cs typeface="Arial" pitchFamily="34" charset="0"/>
              </a:rPr>
              <a:t>België - algemeen</a:t>
            </a:r>
          </a:p>
        </p:txBody>
      </p:sp>
      <p:sp>
        <p:nvSpPr>
          <p:cNvPr id="28"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smtClean="0"/>
              <a:t>Klimaatbeleid</a:t>
            </a:r>
            <a:endParaRPr lang="nl-BE" sz="1400" dirty="0"/>
          </a:p>
        </p:txBody>
      </p:sp>
      <p:sp>
        <p:nvSpPr>
          <p:cNvPr id="30" name="Text Box 28"/>
          <p:cNvSpPr txBox="1">
            <a:spLocks noChangeArrowheads="1"/>
          </p:cNvSpPr>
          <p:nvPr/>
        </p:nvSpPr>
        <p:spPr bwMode="auto">
          <a:xfrm>
            <a:off x="0" y="6021288"/>
            <a:ext cx="3600400"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b="0" dirty="0" smtClean="0">
                <a:solidFill>
                  <a:srgbClr val="0000FF"/>
                </a:solidFill>
                <a:ea typeface="Verdana" pitchFamily="34" charset="0"/>
                <a:cs typeface="Arial" pitchFamily="34" charset="0"/>
              </a:rPr>
              <a:t>Basis: alle respondenten (N=1.540).</a:t>
            </a:r>
            <a:endParaRPr lang="nl-BE" sz="1000" b="0" dirty="0">
              <a:solidFill>
                <a:srgbClr val="0000FF"/>
              </a:solidFill>
              <a:ea typeface="Verdana" pitchFamily="34" charset="0"/>
              <a:cs typeface="Arial" pitchFamily="34" charset="0"/>
            </a:endParaRPr>
          </a:p>
        </p:txBody>
      </p:sp>
      <p:graphicFrame>
        <p:nvGraphicFramePr>
          <p:cNvPr id="31" name="Grafiek 30"/>
          <p:cNvGraphicFramePr/>
          <p:nvPr/>
        </p:nvGraphicFramePr>
        <p:xfrm>
          <a:off x="3635896" y="5445224"/>
          <a:ext cx="4824536" cy="792088"/>
        </p:xfrm>
        <a:graphic>
          <a:graphicData uri="http://schemas.openxmlformats.org/drawingml/2006/chart">
            <c:chart xmlns:c="http://schemas.openxmlformats.org/drawingml/2006/chart" xmlns:r="http://schemas.openxmlformats.org/officeDocument/2006/relationships" r:id="rId4"/>
          </a:graphicData>
        </a:graphic>
      </p:graphicFrame>
      <p:sp>
        <p:nvSpPr>
          <p:cNvPr id="33" name="Rectangle 5"/>
          <p:cNvSpPr>
            <a:spLocks noChangeArrowheads="1"/>
          </p:cNvSpPr>
          <p:nvPr/>
        </p:nvSpPr>
        <p:spPr bwMode="auto">
          <a:xfrm>
            <a:off x="7956376" y="1330350"/>
            <a:ext cx="936104" cy="298450"/>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BE" sz="1000" b="0" i="0" u="none" strike="noStrike" cap="none" normalizeH="0" baseline="0" dirty="0" smtClean="0">
                <a:ln>
                  <a:noFill/>
                </a:ln>
                <a:solidFill>
                  <a:srgbClr val="FFFFFF"/>
                </a:solidFill>
                <a:effectLst/>
                <a:latin typeface="Calibri" pitchFamily="34" charset="0"/>
                <a:cs typeface="Arial" pitchFamily="34" charset="0"/>
              </a:rPr>
              <a:t>BOTTOM2 (%)</a:t>
            </a: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10"/>
          <p:cNvSpPr>
            <a:spLocks noChangeArrowheads="1"/>
          </p:cNvSpPr>
          <p:nvPr/>
        </p:nvSpPr>
        <p:spPr bwMode="auto">
          <a:xfrm>
            <a:off x="3563888" y="1325588"/>
            <a:ext cx="787400" cy="298450"/>
          </a:xfrm>
          <a:prstGeom prst="rect">
            <a:avLst/>
          </a:prstGeom>
          <a:solidFill>
            <a:srgbClr val="3E78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BE" sz="1000" b="0" i="0" u="none" strike="noStrike" cap="none" normalizeH="0" baseline="0" dirty="0" smtClean="0">
                <a:ln>
                  <a:noFill/>
                </a:ln>
                <a:solidFill>
                  <a:srgbClr val="FFFFFF"/>
                </a:solidFill>
                <a:effectLst/>
                <a:latin typeface="Calibri" pitchFamily="34" charset="0"/>
                <a:cs typeface="Arial" pitchFamily="34" charset="0"/>
              </a:rPr>
              <a:t>TOP2 (%)</a:t>
            </a: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8" name="Grafiek 17"/>
          <p:cNvGraphicFramePr/>
          <p:nvPr/>
        </p:nvGraphicFramePr>
        <p:xfrm>
          <a:off x="4283968" y="1916832"/>
          <a:ext cx="3751384" cy="44020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Tabel 18"/>
          <p:cNvGraphicFramePr>
            <a:graphicFrameLocks noGrp="1"/>
          </p:cNvGraphicFramePr>
          <p:nvPr>
            <p:extLst>
              <p:ext uri="{D42A27DB-BD31-4B8C-83A1-F6EECF244321}">
                <p14:modId xmlns:p14="http://schemas.microsoft.com/office/powerpoint/2010/main" val="2427985783"/>
              </p:ext>
            </p:extLst>
          </p:nvPr>
        </p:nvGraphicFramePr>
        <p:xfrm>
          <a:off x="179511" y="1556794"/>
          <a:ext cx="4315839" cy="3940964"/>
        </p:xfrm>
        <a:graphic>
          <a:graphicData uri="http://schemas.openxmlformats.org/drawingml/2006/table">
            <a:tbl>
              <a:tblPr/>
              <a:tblGrid>
                <a:gridCol w="3286945"/>
                <a:gridCol w="514447"/>
                <a:gridCol w="514447"/>
              </a:tblGrid>
              <a:tr h="411152">
                <a:tc>
                  <a:txBody>
                    <a:bodyPr/>
                    <a:lstStyle/>
                    <a:p>
                      <a:pPr algn="ctr">
                        <a:lnSpc>
                          <a:spcPct val="115000"/>
                        </a:lnSpc>
                        <a:spcAft>
                          <a:spcPts val="0"/>
                        </a:spcAft>
                      </a:pPr>
                      <a:endParaRPr lang="nl-NL" sz="900" dirty="0">
                        <a:solidFill>
                          <a:srgbClr val="000000"/>
                        </a:solidFill>
                        <a:latin typeface="Calibri"/>
                        <a:ea typeface="Times New Roman"/>
                      </a:endParaRPr>
                    </a:p>
                  </a:txBody>
                  <a:tcPr marL="41421" marR="41421" marT="0" marB="0" anchor="ctr">
                    <a:lnL>
                      <a:noFill/>
                    </a:lnL>
                    <a:lnR>
                      <a:noFill/>
                    </a:lnR>
                    <a:lnT>
                      <a:noFill/>
                    </a:lnT>
                    <a:lnB>
                      <a:noFill/>
                    </a:lnB>
                  </a:tcPr>
                </a:tc>
                <a:tc>
                  <a:txBody>
                    <a:bodyPr/>
                    <a:lstStyle/>
                    <a:p>
                      <a:pPr algn="ctr">
                        <a:lnSpc>
                          <a:spcPct val="115000"/>
                        </a:lnSpc>
                        <a:spcBef>
                          <a:spcPts val="600"/>
                        </a:spcBef>
                        <a:spcAft>
                          <a:spcPts val="0"/>
                        </a:spcAft>
                      </a:pPr>
                      <a:r>
                        <a:rPr lang="nl-NL" sz="1000" u="sng" dirty="0" smtClean="0">
                          <a:solidFill>
                            <a:srgbClr val="0000FF"/>
                          </a:solidFill>
                          <a:latin typeface="Calibri"/>
                          <a:ea typeface="Times New Roman"/>
                        </a:rPr>
                        <a:t>2013</a:t>
                      </a:r>
                      <a:endParaRPr lang="nl-BE" sz="1000" u="sng" dirty="0">
                        <a:solidFill>
                          <a:srgbClr val="0000FF"/>
                        </a:solidFill>
                        <a:latin typeface="Times New Roman"/>
                        <a:ea typeface="Times New Roman"/>
                      </a:endParaRPr>
                    </a:p>
                  </a:txBody>
                  <a:tcPr marL="41421" marR="41421" marT="0" marB="0" anchor="ctr">
                    <a:lnL>
                      <a:noFill/>
                    </a:lnL>
                    <a:lnR>
                      <a:noFill/>
                    </a:lnR>
                    <a:lnT>
                      <a:noFill/>
                    </a:lnT>
                    <a:lnB>
                      <a:noFill/>
                    </a:lnB>
                  </a:tcPr>
                </a:tc>
                <a:tc>
                  <a:txBody>
                    <a:bodyPr/>
                    <a:lstStyle/>
                    <a:p>
                      <a:pPr algn="ctr">
                        <a:lnSpc>
                          <a:spcPct val="115000"/>
                        </a:lnSpc>
                        <a:spcBef>
                          <a:spcPts val="600"/>
                        </a:spcBef>
                        <a:spcAft>
                          <a:spcPts val="0"/>
                        </a:spcAft>
                      </a:pPr>
                      <a:r>
                        <a:rPr lang="nl-NL" sz="1000" b="1" u="sng" dirty="0" smtClean="0">
                          <a:solidFill>
                            <a:srgbClr val="0000FF"/>
                          </a:solidFill>
                          <a:latin typeface="Calibri"/>
                          <a:ea typeface="Times New Roman"/>
                        </a:rPr>
                        <a:t>2017</a:t>
                      </a:r>
                      <a:endParaRPr lang="nl-BE" sz="1000" u="sng" dirty="0">
                        <a:solidFill>
                          <a:srgbClr val="0000FF"/>
                        </a:solidFill>
                        <a:latin typeface="Times New Roman"/>
                        <a:ea typeface="Times New Roman"/>
                      </a:endParaRPr>
                    </a:p>
                  </a:txBody>
                  <a:tcPr marL="41421" marR="41421" marT="0" marB="0" anchor="ctr">
                    <a:lnL>
                      <a:noFill/>
                    </a:lnL>
                    <a:lnR>
                      <a:noFill/>
                    </a:lnR>
                    <a:lnT>
                      <a:noFill/>
                    </a:lnT>
                    <a:lnB>
                      <a:noFill/>
                    </a:lnB>
                  </a:tcPr>
                </a:tc>
              </a:tr>
              <a:tr h="709858">
                <a:tc>
                  <a:txBody>
                    <a:bodyPr/>
                    <a:lstStyle/>
                    <a:p>
                      <a:pPr algn="r">
                        <a:lnSpc>
                          <a:spcPct val="115000"/>
                        </a:lnSpc>
                        <a:spcAft>
                          <a:spcPts val="0"/>
                        </a:spcAft>
                      </a:pPr>
                      <a:r>
                        <a:rPr lang="nl-NL" sz="1000" dirty="0">
                          <a:solidFill>
                            <a:srgbClr val="000000"/>
                          </a:solidFill>
                          <a:latin typeface="Calibri"/>
                          <a:ea typeface="Times New Roman"/>
                        </a:rPr>
                        <a:t>De verschillende overheden (lokaal, regionaal, federaal) moeten meer samenwerken op het vlak van het Belgische klimaatbeleid.</a:t>
                      </a:r>
                      <a:endParaRPr lang="nl-BE" sz="1000" dirty="0">
                        <a:latin typeface="Times New Roman"/>
                        <a:ea typeface="Times New Roman"/>
                      </a:endParaRPr>
                    </a:p>
                  </a:txBody>
                  <a:tcPr marL="41421" marR="41421"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63</a:t>
                      </a:r>
                      <a:endParaRPr lang="nl-BE" sz="1000" dirty="0">
                        <a:latin typeface="Times New Roman"/>
                        <a:ea typeface="Times New Roman"/>
                      </a:endParaRPr>
                    </a:p>
                  </a:txBody>
                  <a:tcPr marL="41421" marR="41421"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70</a:t>
                      </a:r>
                      <a:endParaRPr lang="nl-BE" sz="1000" dirty="0">
                        <a:latin typeface="Times New Roman"/>
                        <a:ea typeface="Times New Roman"/>
                      </a:endParaRPr>
                    </a:p>
                  </a:txBody>
                  <a:tcPr marL="41421" marR="41421" marT="0" marB="0" anchor="ctr">
                    <a:lnL>
                      <a:noFill/>
                    </a:lnL>
                    <a:lnR>
                      <a:noFill/>
                    </a:lnR>
                    <a:lnT>
                      <a:noFill/>
                    </a:lnT>
                    <a:lnB>
                      <a:noFill/>
                    </a:lnB>
                  </a:tcPr>
                </a:tc>
              </a:tr>
              <a:tr h="709858">
                <a:tc>
                  <a:txBody>
                    <a:bodyPr/>
                    <a:lstStyle/>
                    <a:p>
                      <a:pPr algn="r">
                        <a:lnSpc>
                          <a:spcPct val="115000"/>
                        </a:lnSpc>
                        <a:spcAft>
                          <a:spcPts val="0"/>
                        </a:spcAft>
                      </a:pPr>
                      <a:r>
                        <a:rPr lang="nl-NL" sz="1000" dirty="0">
                          <a:solidFill>
                            <a:srgbClr val="000000"/>
                          </a:solidFill>
                          <a:latin typeface="Calibri"/>
                          <a:ea typeface="Times New Roman"/>
                        </a:rPr>
                        <a:t>De rol van de federale overheid in het coördineren van het Belgische klimaatbeleid moet worden versterkt.</a:t>
                      </a:r>
                      <a:endParaRPr lang="nl-BE" sz="1000" dirty="0">
                        <a:latin typeface="Times New Roman"/>
                        <a:ea typeface="Times New Roman"/>
                      </a:endParaRPr>
                    </a:p>
                  </a:txBody>
                  <a:tcPr marL="41421" marR="41421" marT="0" marB="0" anchor="ctr">
                    <a:lnL>
                      <a:noFill/>
                    </a:lnL>
                    <a:lnR>
                      <a:noFill/>
                    </a:lnR>
                    <a:lnT>
                      <a:noFill/>
                    </a:lnT>
                    <a:lnB>
                      <a:noFill/>
                    </a:lnB>
                  </a:tcPr>
                </a:tc>
                <a:tc>
                  <a:txBody>
                    <a:bodyPr/>
                    <a:lstStyle/>
                    <a:p>
                      <a:pPr algn="ctr">
                        <a:lnSpc>
                          <a:spcPct val="115000"/>
                        </a:lnSpc>
                        <a:spcAft>
                          <a:spcPts val="0"/>
                        </a:spcAft>
                      </a:pPr>
                      <a:r>
                        <a:rPr lang="nl-NL" sz="1000" dirty="0">
                          <a:solidFill>
                            <a:srgbClr val="00B050"/>
                          </a:solidFill>
                          <a:latin typeface="Calibri"/>
                          <a:ea typeface="Times New Roman"/>
                        </a:rPr>
                        <a:t>51</a:t>
                      </a:r>
                      <a:endParaRPr lang="nl-BE" sz="1000" dirty="0">
                        <a:latin typeface="Times New Roman"/>
                        <a:ea typeface="Times New Roman"/>
                      </a:endParaRPr>
                    </a:p>
                  </a:txBody>
                  <a:tcPr marL="41421" marR="41421"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57</a:t>
                      </a:r>
                      <a:endParaRPr lang="nl-BE" sz="1000" dirty="0">
                        <a:latin typeface="Times New Roman"/>
                        <a:ea typeface="Times New Roman"/>
                      </a:endParaRPr>
                    </a:p>
                  </a:txBody>
                  <a:tcPr marL="41421" marR="41421" marT="0" marB="0" anchor="ctr">
                    <a:lnL>
                      <a:noFill/>
                    </a:lnL>
                    <a:lnR>
                      <a:noFill/>
                    </a:lnR>
                    <a:lnT>
                      <a:noFill/>
                    </a:lnT>
                    <a:lnB>
                      <a:noFill/>
                    </a:lnB>
                  </a:tcPr>
                </a:tc>
              </a:tr>
              <a:tr h="583837">
                <a:tc>
                  <a:txBody>
                    <a:bodyPr/>
                    <a:lstStyle/>
                    <a:p>
                      <a:pPr algn="r">
                        <a:lnSpc>
                          <a:spcPct val="115000"/>
                        </a:lnSpc>
                        <a:spcAft>
                          <a:spcPts val="0"/>
                        </a:spcAft>
                      </a:pPr>
                      <a:r>
                        <a:rPr lang="nl-NL" sz="1000" dirty="0">
                          <a:solidFill>
                            <a:srgbClr val="000000"/>
                          </a:solidFill>
                          <a:latin typeface="Calibri"/>
                          <a:ea typeface="Times New Roman"/>
                        </a:rPr>
                        <a:t>Er moet een wet komen die de doelstellingen, het kader en de instrumenten voor het Belgische klimaatbeleid vastlegt.</a:t>
                      </a:r>
                      <a:endParaRPr lang="nl-BE" sz="1000" dirty="0">
                        <a:latin typeface="Times New Roman"/>
                        <a:ea typeface="Times New Roman"/>
                      </a:endParaRPr>
                    </a:p>
                  </a:txBody>
                  <a:tcPr marL="41421" marR="41421" marT="0" marB="0" anchor="ctr">
                    <a:lnL>
                      <a:noFill/>
                    </a:lnL>
                    <a:lnR>
                      <a:noFill/>
                    </a:lnR>
                    <a:lnT>
                      <a:noFill/>
                    </a:lnT>
                    <a:lnB>
                      <a:noFill/>
                    </a:lnB>
                  </a:tcPr>
                </a:tc>
                <a:tc>
                  <a:txBody>
                    <a:bodyPr/>
                    <a:lstStyle/>
                    <a:p>
                      <a:pPr algn="ctr">
                        <a:lnSpc>
                          <a:spcPct val="115000"/>
                        </a:lnSpc>
                        <a:spcAft>
                          <a:spcPts val="0"/>
                        </a:spcAft>
                      </a:pPr>
                      <a:r>
                        <a:rPr lang="nl-NL" sz="1000">
                          <a:solidFill>
                            <a:srgbClr val="00B050"/>
                          </a:solidFill>
                          <a:latin typeface="Calibri"/>
                          <a:ea typeface="Times New Roman"/>
                        </a:rPr>
                        <a:t>45</a:t>
                      </a:r>
                      <a:endParaRPr lang="nl-BE" sz="1000">
                        <a:latin typeface="Times New Roman"/>
                        <a:ea typeface="Times New Roman"/>
                      </a:endParaRPr>
                    </a:p>
                  </a:txBody>
                  <a:tcPr marL="41421" marR="41421"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51</a:t>
                      </a:r>
                      <a:endParaRPr lang="nl-BE" sz="1000" dirty="0">
                        <a:latin typeface="Times New Roman"/>
                        <a:ea typeface="Times New Roman"/>
                      </a:endParaRPr>
                    </a:p>
                  </a:txBody>
                  <a:tcPr marL="41421" marR="41421" marT="0" marB="0" anchor="ctr">
                    <a:lnL>
                      <a:noFill/>
                    </a:lnL>
                    <a:lnR>
                      <a:noFill/>
                    </a:lnR>
                    <a:lnT>
                      <a:noFill/>
                    </a:lnT>
                    <a:lnB>
                      <a:noFill/>
                    </a:lnB>
                  </a:tcPr>
                </a:tc>
              </a:tr>
              <a:tr h="816401">
                <a:tc>
                  <a:txBody>
                    <a:bodyPr/>
                    <a:lstStyle/>
                    <a:p>
                      <a:pPr algn="r">
                        <a:lnSpc>
                          <a:spcPct val="115000"/>
                        </a:lnSpc>
                        <a:spcAft>
                          <a:spcPts val="0"/>
                        </a:spcAft>
                      </a:pPr>
                      <a:r>
                        <a:rPr lang="nl-NL" sz="1100" dirty="0">
                          <a:solidFill>
                            <a:srgbClr val="000000"/>
                          </a:solidFill>
                          <a:latin typeface="Calibri"/>
                          <a:ea typeface="Times New Roman"/>
                        </a:rPr>
                        <a:t>Bij de </a:t>
                      </a:r>
                      <a:r>
                        <a:rPr lang="nl-NL" sz="1200" b="1" dirty="0">
                          <a:solidFill>
                            <a:srgbClr val="000000"/>
                          </a:solidFill>
                          <a:latin typeface="Calibri"/>
                          <a:ea typeface="Times New Roman"/>
                        </a:rPr>
                        <a:t>volgende verkiezingen </a:t>
                      </a:r>
                      <a:r>
                        <a:rPr lang="nl-NL" sz="1100" dirty="0">
                          <a:solidFill>
                            <a:srgbClr val="000000"/>
                          </a:solidFill>
                          <a:latin typeface="Calibri"/>
                          <a:ea typeface="Times New Roman"/>
                        </a:rPr>
                        <a:t>zal ik zeker rekening houden met de standpunten van de verschillende partijen met betrekking tot het probleem van de klimaatverandering</a:t>
                      </a:r>
                      <a:r>
                        <a:rPr lang="nl-NL" sz="1200" dirty="0">
                          <a:solidFill>
                            <a:srgbClr val="000000"/>
                          </a:solidFill>
                          <a:latin typeface="Calibri"/>
                          <a:ea typeface="Times New Roman"/>
                        </a:rPr>
                        <a:t>.</a:t>
                      </a:r>
                      <a:endParaRPr lang="nl-BE" sz="1400" dirty="0">
                        <a:latin typeface="Times New Roman"/>
                        <a:ea typeface="Times New Roman"/>
                      </a:endParaRPr>
                    </a:p>
                  </a:txBody>
                  <a:tcPr marL="41421" marR="41421" marT="0" marB="0" anchor="ctr">
                    <a:lnL>
                      <a:noFill/>
                    </a:lnL>
                    <a:lnR>
                      <a:noFill/>
                    </a:lnR>
                    <a:lnT>
                      <a:noFill/>
                    </a:lnT>
                    <a:lnB>
                      <a:noFill/>
                    </a:lnB>
                  </a:tcPr>
                </a:tc>
                <a:tc>
                  <a:txBody>
                    <a:bodyPr/>
                    <a:lstStyle/>
                    <a:p>
                      <a:pPr algn="ctr">
                        <a:lnSpc>
                          <a:spcPct val="115000"/>
                        </a:lnSpc>
                        <a:spcAft>
                          <a:spcPts val="0"/>
                        </a:spcAft>
                      </a:pPr>
                      <a:endParaRPr lang="nl-NL" sz="1000" dirty="0" smtClean="0">
                        <a:solidFill>
                          <a:srgbClr val="00B050"/>
                        </a:solidFill>
                        <a:latin typeface="Calibri"/>
                        <a:ea typeface="Times New Roman"/>
                      </a:endParaRPr>
                    </a:p>
                    <a:p>
                      <a:pPr algn="ctr">
                        <a:lnSpc>
                          <a:spcPct val="115000"/>
                        </a:lnSpc>
                        <a:spcAft>
                          <a:spcPts val="0"/>
                        </a:spcAft>
                      </a:pPr>
                      <a:endParaRPr lang="nl-NL" sz="1000" dirty="0" smtClean="0">
                        <a:solidFill>
                          <a:srgbClr val="00B050"/>
                        </a:solidFill>
                        <a:latin typeface="Calibri"/>
                        <a:ea typeface="Times New Roman"/>
                      </a:endParaRPr>
                    </a:p>
                    <a:p>
                      <a:pPr algn="ctr">
                        <a:lnSpc>
                          <a:spcPct val="115000"/>
                        </a:lnSpc>
                        <a:spcAft>
                          <a:spcPts val="0"/>
                        </a:spcAft>
                      </a:pPr>
                      <a:r>
                        <a:rPr lang="nl-NL" sz="1000" dirty="0" smtClean="0">
                          <a:solidFill>
                            <a:srgbClr val="00B050"/>
                          </a:solidFill>
                          <a:latin typeface="Calibri"/>
                          <a:ea typeface="Times New Roman"/>
                        </a:rPr>
                        <a:t>38</a:t>
                      </a:r>
                      <a:endParaRPr lang="nl-BE" sz="1000" dirty="0">
                        <a:latin typeface="Times New Roman"/>
                        <a:ea typeface="Times New Roman"/>
                      </a:endParaRPr>
                    </a:p>
                  </a:txBody>
                  <a:tcPr marL="41421" marR="41421" marT="0" marB="0">
                    <a:lnL>
                      <a:noFill/>
                    </a:lnL>
                    <a:lnR>
                      <a:noFill/>
                    </a:lnR>
                    <a:lnT>
                      <a:noFill/>
                    </a:lnT>
                    <a:lnB>
                      <a:noFill/>
                    </a:lnB>
                  </a:tcPr>
                </a:tc>
                <a:tc>
                  <a:txBody>
                    <a:bodyPr/>
                    <a:lstStyle/>
                    <a:p>
                      <a:pPr algn="ctr">
                        <a:lnSpc>
                          <a:spcPct val="115000"/>
                        </a:lnSpc>
                        <a:spcAft>
                          <a:spcPts val="0"/>
                        </a:spcAft>
                      </a:pPr>
                      <a:endParaRPr lang="nl-NL" sz="1000" b="1" dirty="0" smtClean="0">
                        <a:solidFill>
                          <a:srgbClr val="00B050"/>
                        </a:solidFill>
                        <a:latin typeface="Calibri"/>
                        <a:ea typeface="Times New Roman"/>
                      </a:endParaRPr>
                    </a:p>
                    <a:p>
                      <a:pPr algn="ctr">
                        <a:lnSpc>
                          <a:spcPct val="115000"/>
                        </a:lnSpc>
                        <a:spcAft>
                          <a:spcPts val="0"/>
                        </a:spcAft>
                      </a:pPr>
                      <a:endParaRPr lang="nl-NL" sz="1000" b="1" dirty="0" smtClean="0">
                        <a:solidFill>
                          <a:srgbClr val="00B050"/>
                        </a:solidFill>
                        <a:latin typeface="Calibri"/>
                        <a:ea typeface="Times New Roman"/>
                      </a:endParaRPr>
                    </a:p>
                    <a:p>
                      <a:pPr algn="ctr">
                        <a:lnSpc>
                          <a:spcPct val="115000"/>
                        </a:lnSpc>
                        <a:spcAft>
                          <a:spcPts val="0"/>
                        </a:spcAft>
                      </a:pPr>
                      <a:r>
                        <a:rPr lang="nl-NL" sz="1000" b="1" dirty="0" smtClean="0">
                          <a:solidFill>
                            <a:srgbClr val="00B050"/>
                          </a:solidFill>
                          <a:latin typeface="Calibri"/>
                          <a:ea typeface="Times New Roman"/>
                        </a:rPr>
                        <a:t>47</a:t>
                      </a:r>
                      <a:endParaRPr lang="nl-BE" sz="1000" dirty="0">
                        <a:latin typeface="Times New Roman"/>
                        <a:ea typeface="Times New Roman"/>
                      </a:endParaRPr>
                    </a:p>
                  </a:txBody>
                  <a:tcPr marL="41421" marR="41421" marT="0" marB="0">
                    <a:lnL>
                      <a:noFill/>
                    </a:lnL>
                    <a:lnR>
                      <a:noFill/>
                    </a:lnR>
                    <a:lnT>
                      <a:noFill/>
                    </a:lnT>
                    <a:lnB>
                      <a:noFill/>
                    </a:lnB>
                  </a:tcPr>
                </a:tc>
              </a:tr>
              <a:tr h="709858">
                <a:tc>
                  <a:txBody>
                    <a:bodyPr/>
                    <a:lstStyle/>
                    <a:p>
                      <a:pPr algn="r">
                        <a:lnSpc>
                          <a:spcPct val="115000"/>
                        </a:lnSpc>
                        <a:spcAft>
                          <a:spcPts val="0"/>
                        </a:spcAft>
                      </a:pPr>
                      <a:r>
                        <a:rPr lang="nl-NL" sz="1000" dirty="0">
                          <a:solidFill>
                            <a:srgbClr val="000000"/>
                          </a:solidFill>
                          <a:latin typeface="Calibri"/>
                          <a:ea typeface="Times New Roman"/>
                        </a:rPr>
                        <a:t>De organisatie van het Belgisch klimaatbeleid moet herzien worden. </a:t>
                      </a:r>
                      <a:endParaRPr lang="nl-BE" sz="1000" dirty="0">
                        <a:latin typeface="Times New Roman"/>
                        <a:ea typeface="Times New Roman"/>
                      </a:endParaRPr>
                    </a:p>
                  </a:txBody>
                  <a:tcPr marL="41421" marR="41421" marT="0" marB="0" anchor="ctr">
                    <a:lnL>
                      <a:noFill/>
                    </a:lnL>
                    <a:lnR>
                      <a:noFill/>
                    </a:lnR>
                    <a:lnT>
                      <a:noFill/>
                    </a:lnT>
                    <a:lnB>
                      <a:noFill/>
                    </a:lnB>
                    <a:noFill/>
                  </a:tcPr>
                </a:tc>
                <a:tc>
                  <a:txBody>
                    <a:bodyPr/>
                    <a:lstStyle/>
                    <a:p>
                      <a:pPr algn="ctr">
                        <a:lnSpc>
                          <a:spcPct val="115000"/>
                        </a:lnSpc>
                        <a:spcAft>
                          <a:spcPts val="0"/>
                        </a:spcAft>
                      </a:pPr>
                      <a:r>
                        <a:rPr lang="nl-NL" sz="1000" dirty="0">
                          <a:solidFill>
                            <a:srgbClr val="00B050"/>
                          </a:solidFill>
                          <a:latin typeface="Calibri"/>
                          <a:ea typeface="Times New Roman"/>
                        </a:rPr>
                        <a:t>/</a:t>
                      </a:r>
                      <a:endParaRPr lang="nl-BE" sz="1000" dirty="0">
                        <a:latin typeface="Times New Roman"/>
                        <a:ea typeface="Times New Roman"/>
                      </a:endParaRPr>
                    </a:p>
                  </a:txBody>
                  <a:tcPr marL="41421" marR="41421" marT="0" marB="0" anchor="ctr">
                    <a:lnL>
                      <a:noFill/>
                    </a:lnL>
                    <a:lnR>
                      <a:noFill/>
                    </a:lnR>
                    <a:lnT>
                      <a:noFill/>
                    </a:lnT>
                    <a:lnB>
                      <a:noFill/>
                    </a:lnB>
                  </a:tcPr>
                </a:tc>
                <a:tc>
                  <a:txBody>
                    <a:bodyPr/>
                    <a:lstStyle/>
                    <a:p>
                      <a:pPr algn="ctr">
                        <a:lnSpc>
                          <a:spcPct val="115000"/>
                        </a:lnSpc>
                        <a:spcAft>
                          <a:spcPts val="0"/>
                        </a:spcAft>
                      </a:pPr>
                      <a:r>
                        <a:rPr lang="nl-NL" sz="1000" b="1" dirty="0">
                          <a:solidFill>
                            <a:srgbClr val="00B050"/>
                          </a:solidFill>
                          <a:latin typeface="Calibri"/>
                          <a:ea typeface="Times New Roman"/>
                        </a:rPr>
                        <a:t>45</a:t>
                      </a:r>
                      <a:endParaRPr lang="nl-BE" sz="1000" dirty="0">
                        <a:latin typeface="Times New Roman"/>
                        <a:ea typeface="Times New Roman"/>
                      </a:endParaRPr>
                    </a:p>
                  </a:txBody>
                  <a:tcPr marL="41421" marR="41421" marT="0" marB="0" anchor="ctr">
                    <a:lnL>
                      <a:noFill/>
                    </a:lnL>
                    <a:lnR>
                      <a:noFill/>
                    </a:lnR>
                    <a:lnT>
                      <a:noFill/>
                    </a:lnT>
                    <a:lnB>
                      <a:noFill/>
                    </a:lnB>
                  </a:tcPr>
                </a:tc>
              </a:tr>
            </a:tbl>
          </a:graphicData>
        </a:graphic>
      </p:graphicFrame>
      <p:graphicFrame>
        <p:nvGraphicFramePr>
          <p:cNvPr id="20" name="Tabel 19"/>
          <p:cNvGraphicFramePr>
            <a:graphicFrameLocks noGrp="1"/>
          </p:cNvGraphicFramePr>
          <p:nvPr>
            <p:extLst/>
          </p:nvPr>
        </p:nvGraphicFramePr>
        <p:xfrm>
          <a:off x="8028384" y="1556792"/>
          <a:ext cx="789449" cy="3888434"/>
        </p:xfrm>
        <a:graphic>
          <a:graphicData uri="http://schemas.openxmlformats.org/drawingml/2006/table">
            <a:tbl>
              <a:tblPr/>
              <a:tblGrid>
                <a:gridCol w="394422"/>
                <a:gridCol w="395027"/>
              </a:tblGrid>
              <a:tr h="412689">
                <a:tc>
                  <a:txBody>
                    <a:bodyPr/>
                    <a:lstStyle/>
                    <a:p>
                      <a:pPr algn="ctr">
                        <a:lnSpc>
                          <a:spcPct val="115000"/>
                        </a:lnSpc>
                        <a:spcAft>
                          <a:spcPts val="0"/>
                        </a:spcAft>
                      </a:pPr>
                      <a:r>
                        <a:rPr lang="nl-NL" sz="1000" b="1" u="sng" dirty="0" smtClean="0">
                          <a:solidFill>
                            <a:srgbClr val="0000FF"/>
                          </a:solidFill>
                          <a:latin typeface="Calibri"/>
                          <a:ea typeface="Times New Roman"/>
                        </a:rPr>
                        <a:t>2017</a:t>
                      </a:r>
                      <a:endParaRPr lang="nl-BE" sz="1000" u="sng" dirty="0">
                        <a:solidFill>
                          <a:srgbClr val="0000FF"/>
                        </a:solidFill>
                        <a:latin typeface="Times New Roman"/>
                        <a:ea typeface="Times New Roman"/>
                      </a:endParaRPr>
                    </a:p>
                  </a:txBody>
                  <a:tcPr marL="42346" marR="42346" marT="0" marB="0" anchor="ctr">
                    <a:lnL>
                      <a:noFill/>
                    </a:lnL>
                    <a:lnR>
                      <a:noFill/>
                    </a:lnR>
                    <a:lnT>
                      <a:noFill/>
                    </a:lnT>
                    <a:lnB>
                      <a:noFill/>
                    </a:lnB>
                  </a:tcPr>
                </a:tc>
                <a:tc>
                  <a:txBody>
                    <a:bodyPr/>
                    <a:lstStyle/>
                    <a:p>
                      <a:pPr algn="ctr">
                        <a:lnSpc>
                          <a:spcPct val="115000"/>
                        </a:lnSpc>
                        <a:spcAft>
                          <a:spcPts val="0"/>
                        </a:spcAft>
                      </a:pPr>
                      <a:r>
                        <a:rPr lang="nl-NL" sz="1000" u="sng" dirty="0" smtClean="0">
                          <a:solidFill>
                            <a:srgbClr val="0000FF"/>
                          </a:solidFill>
                          <a:latin typeface="Calibri"/>
                          <a:ea typeface="Times New Roman"/>
                        </a:rPr>
                        <a:t>2013</a:t>
                      </a:r>
                      <a:endParaRPr lang="nl-BE" sz="1000" u="sng" dirty="0">
                        <a:solidFill>
                          <a:srgbClr val="0000FF"/>
                        </a:solidFill>
                        <a:latin typeface="Times New Roman"/>
                        <a:ea typeface="Times New Roman"/>
                      </a:endParaRPr>
                    </a:p>
                  </a:txBody>
                  <a:tcPr marL="42346" marR="42346" marT="0" marB="0" anchor="ctr">
                    <a:lnL>
                      <a:noFill/>
                    </a:lnL>
                    <a:lnR>
                      <a:noFill/>
                    </a:lnR>
                    <a:lnT>
                      <a:noFill/>
                    </a:lnT>
                    <a:lnB>
                      <a:noFill/>
                    </a:lnB>
                  </a:tcPr>
                </a:tc>
              </a:tr>
              <a:tr h="695149">
                <a:tc>
                  <a:txBody>
                    <a:bodyPr/>
                    <a:lstStyle/>
                    <a:p>
                      <a:pPr algn="ctr">
                        <a:lnSpc>
                          <a:spcPct val="115000"/>
                        </a:lnSpc>
                        <a:spcAft>
                          <a:spcPts val="0"/>
                        </a:spcAft>
                      </a:pPr>
                      <a:r>
                        <a:rPr lang="nl-NL" sz="1000" b="1" dirty="0">
                          <a:solidFill>
                            <a:srgbClr val="FF0000"/>
                          </a:solidFill>
                          <a:latin typeface="Calibri"/>
                          <a:ea typeface="Times New Roman"/>
                        </a:rPr>
                        <a:t>9</a:t>
                      </a:r>
                      <a:endParaRPr lang="nl-BE" sz="1000" dirty="0">
                        <a:latin typeface="Times New Roman"/>
                        <a:ea typeface="Times New Roman"/>
                      </a:endParaRPr>
                    </a:p>
                  </a:txBody>
                  <a:tcPr marL="42346" marR="4234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9</a:t>
                      </a:r>
                      <a:endParaRPr lang="nl-BE" sz="1000" dirty="0">
                        <a:latin typeface="Times New Roman"/>
                        <a:ea typeface="Times New Roman"/>
                      </a:endParaRPr>
                    </a:p>
                  </a:txBody>
                  <a:tcPr marL="42346" marR="42346" marT="0" marB="0" anchor="ctr">
                    <a:lnL>
                      <a:noFill/>
                    </a:lnL>
                    <a:lnR>
                      <a:noFill/>
                    </a:lnR>
                    <a:lnT>
                      <a:noFill/>
                    </a:lnT>
                    <a:lnB>
                      <a:noFill/>
                    </a:lnB>
                  </a:tcPr>
                </a:tc>
              </a:tr>
              <a:tr h="695149">
                <a:tc>
                  <a:txBody>
                    <a:bodyPr/>
                    <a:lstStyle/>
                    <a:p>
                      <a:pPr algn="ctr">
                        <a:lnSpc>
                          <a:spcPct val="115000"/>
                        </a:lnSpc>
                        <a:spcAft>
                          <a:spcPts val="0"/>
                        </a:spcAft>
                      </a:pPr>
                      <a:r>
                        <a:rPr lang="nl-NL" sz="1000" b="1">
                          <a:solidFill>
                            <a:srgbClr val="FF0000"/>
                          </a:solidFill>
                          <a:latin typeface="Calibri"/>
                          <a:ea typeface="Times New Roman"/>
                        </a:rPr>
                        <a:t>12</a:t>
                      </a:r>
                      <a:endParaRPr lang="nl-BE" sz="1000">
                        <a:latin typeface="Times New Roman"/>
                        <a:ea typeface="Times New Roman"/>
                      </a:endParaRPr>
                    </a:p>
                  </a:txBody>
                  <a:tcPr marL="42346" marR="4234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11</a:t>
                      </a:r>
                      <a:endParaRPr lang="nl-BE" sz="1000" dirty="0">
                        <a:latin typeface="Times New Roman"/>
                        <a:ea typeface="Times New Roman"/>
                      </a:endParaRPr>
                    </a:p>
                  </a:txBody>
                  <a:tcPr marL="42346" marR="42346" marT="0" marB="0" anchor="ctr">
                    <a:lnL>
                      <a:noFill/>
                    </a:lnL>
                    <a:lnR>
                      <a:noFill/>
                    </a:lnR>
                    <a:lnT>
                      <a:noFill/>
                    </a:lnT>
                    <a:lnB>
                      <a:noFill/>
                    </a:lnB>
                  </a:tcPr>
                </a:tc>
              </a:tr>
              <a:tr h="695149">
                <a:tc>
                  <a:txBody>
                    <a:bodyPr/>
                    <a:lstStyle/>
                    <a:p>
                      <a:pPr algn="ctr">
                        <a:lnSpc>
                          <a:spcPct val="115000"/>
                        </a:lnSpc>
                        <a:spcAft>
                          <a:spcPts val="0"/>
                        </a:spcAft>
                      </a:pPr>
                      <a:r>
                        <a:rPr lang="nl-NL" sz="1000" b="1" dirty="0">
                          <a:solidFill>
                            <a:srgbClr val="FF0000"/>
                          </a:solidFill>
                          <a:latin typeface="Calibri"/>
                          <a:ea typeface="Times New Roman"/>
                        </a:rPr>
                        <a:t>15</a:t>
                      </a:r>
                      <a:endParaRPr lang="nl-BE" sz="1000" dirty="0">
                        <a:latin typeface="Times New Roman"/>
                        <a:ea typeface="Times New Roman"/>
                      </a:endParaRPr>
                    </a:p>
                  </a:txBody>
                  <a:tcPr marL="42346" marR="4234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14</a:t>
                      </a:r>
                      <a:endParaRPr lang="nl-BE" sz="1000" dirty="0">
                        <a:latin typeface="Times New Roman"/>
                        <a:ea typeface="Times New Roman"/>
                      </a:endParaRPr>
                    </a:p>
                  </a:txBody>
                  <a:tcPr marL="42346" marR="42346" marT="0" marB="0" anchor="ctr">
                    <a:lnL>
                      <a:noFill/>
                    </a:lnL>
                    <a:lnR>
                      <a:noFill/>
                    </a:lnR>
                    <a:lnT>
                      <a:noFill/>
                    </a:lnT>
                    <a:lnB>
                      <a:noFill/>
                    </a:lnB>
                  </a:tcPr>
                </a:tc>
              </a:tr>
              <a:tr h="695149">
                <a:tc>
                  <a:txBody>
                    <a:bodyPr/>
                    <a:lstStyle/>
                    <a:p>
                      <a:pPr algn="ctr">
                        <a:lnSpc>
                          <a:spcPct val="115000"/>
                        </a:lnSpc>
                        <a:spcAft>
                          <a:spcPts val="0"/>
                        </a:spcAft>
                      </a:pPr>
                      <a:r>
                        <a:rPr lang="nl-NL" sz="1000" b="1" dirty="0">
                          <a:solidFill>
                            <a:srgbClr val="FF0000"/>
                          </a:solidFill>
                          <a:latin typeface="Calibri"/>
                          <a:ea typeface="Times New Roman"/>
                        </a:rPr>
                        <a:t>18</a:t>
                      </a:r>
                      <a:endParaRPr lang="nl-BE" sz="1000" dirty="0">
                        <a:latin typeface="Times New Roman"/>
                        <a:ea typeface="Times New Roman"/>
                      </a:endParaRPr>
                    </a:p>
                  </a:txBody>
                  <a:tcPr marL="42346" marR="4234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21</a:t>
                      </a:r>
                      <a:endParaRPr lang="nl-BE" sz="1000" dirty="0">
                        <a:latin typeface="Times New Roman"/>
                        <a:ea typeface="Times New Roman"/>
                      </a:endParaRPr>
                    </a:p>
                  </a:txBody>
                  <a:tcPr marL="42346" marR="42346" marT="0" marB="0" anchor="ctr">
                    <a:lnL>
                      <a:noFill/>
                    </a:lnL>
                    <a:lnR>
                      <a:noFill/>
                    </a:lnR>
                    <a:lnT>
                      <a:noFill/>
                    </a:lnT>
                    <a:lnB>
                      <a:noFill/>
                    </a:lnB>
                  </a:tcPr>
                </a:tc>
              </a:tr>
              <a:tr h="695149">
                <a:tc>
                  <a:txBody>
                    <a:bodyPr/>
                    <a:lstStyle/>
                    <a:p>
                      <a:pPr algn="ctr">
                        <a:lnSpc>
                          <a:spcPct val="115000"/>
                        </a:lnSpc>
                        <a:spcAft>
                          <a:spcPts val="0"/>
                        </a:spcAft>
                      </a:pPr>
                      <a:r>
                        <a:rPr lang="nl-NL" sz="1000" b="1" dirty="0">
                          <a:solidFill>
                            <a:srgbClr val="FF0000"/>
                          </a:solidFill>
                          <a:latin typeface="Calibri"/>
                          <a:ea typeface="Times New Roman"/>
                        </a:rPr>
                        <a:t>12</a:t>
                      </a:r>
                      <a:endParaRPr lang="nl-BE" sz="1000" dirty="0">
                        <a:latin typeface="Times New Roman"/>
                        <a:ea typeface="Times New Roman"/>
                      </a:endParaRPr>
                    </a:p>
                  </a:txBody>
                  <a:tcPr marL="42346" marR="42346" marT="0" marB="0" anchor="ctr">
                    <a:lnL>
                      <a:noFill/>
                    </a:lnL>
                    <a:lnR>
                      <a:noFill/>
                    </a:lnR>
                    <a:lnT>
                      <a:noFill/>
                    </a:lnT>
                    <a:lnB>
                      <a:noFill/>
                    </a:lnB>
                  </a:tcPr>
                </a:tc>
                <a:tc>
                  <a:txBody>
                    <a:bodyPr/>
                    <a:lstStyle/>
                    <a:p>
                      <a:pPr algn="ctr">
                        <a:lnSpc>
                          <a:spcPct val="115000"/>
                        </a:lnSpc>
                        <a:spcAft>
                          <a:spcPts val="0"/>
                        </a:spcAft>
                      </a:pPr>
                      <a:r>
                        <a:rPr lang="nl-NL" sz="1000" dirty="0">
                          <a:solidFill>
                            <a:srgbClr val="FF0000"/>
                          </a:solidFill>
                          <a:latin typeface="Calibri"/>
                          <a:ea typeface="Times New Roman"/>
                        </a:rPr>
                        <a:t>/</a:t>
                      </a:r>
                      <a:endParaRPr lang="nl-BE" sz="1000" dirty="0">
                        <a:latin typeface="Times New Roman"/>
                        <a:ea typeface="Times New Roman"/>
                      </a:endParaRPr>
                    </a:p>
                  </a:txBody>
                  <a:tcPr marL="42346" marR="42346" marT="0" marB="0" anchor="ctr">
                    <a:lnL>
                      <a:noFill/>
                    </a:lnL>
                    <a:lnR>
                      <a:noFill/>
                    </a:lnR>
                    <a:lnT>
                      <a:noFill/>
                    </a:lnT>
                    <a:lnB>
                      <a:noFill/>
                    </a:lnB>
                    <a:noFill/>
                  </a:tcPr>
                </a:tc>
              </a:tr>
            </a:tbl>
          </a:graphicData>
        </a:graphic>
      </p:graphicFrame>
      <p:sp>
        <p:nvSpPr>
          <p:cNvPr id="14" name="verkiezingen"/>
          <p:cNvSpPr/>
          <p:nvPr/>
        </p:nvSpPr>
        <p:spPr>
          <a:xfrm>
            <a:off x="107504" y="2063674"/>
            <a:ext cx="8938767" cy="3741589"/>
          </a:xfrm>
          <a:custGeom>
            <a:avLst/>
            <a:gdLst>
              <a:gd name="connsiteX0" fmla="*/ 66674 w 8362950"/>
              <a:gd name="connsiteY0" fmla="*/ 39912 h 355080"/>
              <a:gd name="connsiteX1" fmla="*/ 66674 w 8362950"/>
              <a:gd name="connsiteY1" fmla="*/ 306164 h 355080"/>
              <a:gd name="connsiteX2" fmla="*/ 8201025 w 8362950"/>
              <a:gd name="connsiteY2" fmla="*/ 306164 h 355080"/>
              <a:gd name="connsiteX3" fmla="*/ 8201025 w 8362950"/>
              <a:gd name="connsiteY3" fmla="*/ 39912 h 355080"/>
              <a:gd name="connsiteX4" fmla="*/ 0 w 8362950"/>
              <a:gd name="connsiteY4" fmla="*/ 0 h 355080"/>
              <a:gd name="connsiteX5" fmla="*/ 8362950 w 8362950"/>
              <a:gd name="connsiteY5" fmla="*/ 0 h 355080"/>
              <a:gd name="connsiteX6" fmla="*/ 8362950 w 8362950"/>
              <a:gd name="connsiteY6" fmla="*/ 355080 h 355080"/>
              <a:gd name="connsiteX7" fmla="*/ 0 w 8362950"/>
              <a:gd name="connsiteY7" fmla="*/ 355080 h 355080"/>
              <a:gd name="connsiteX0" fmla="*/ 85724 w 8382000"/>
              <a:gd name="connsiteY0" fmla="*/ 39912 h 3955530"/>
              <a:gd name="connsiteX1" fmla="*/ 85724 w 8382000"/>
              <a:gd name="connsiteY1" fmla="*/ 306164 h 3955530"/>
              <a:gd name="connsiteX2" fmla="*/ 8220075 w 8382000"/>
              <a:gd name="connsiteY2" fmla="*/ 306164 h 3955530"/>
              <a:gd name="connsiteX3" fmla="*/ 8220075 w 8382000"/>
              <a:gd name="connsiteY3" fmla="*/ 39912 h 3955530"/>
              <a:gd name="connsiteX4" fmla="*/ 85724 w 8382000"/>
              <a:gd name="connsiteY4" fmla="*/ 39912 h 3955530"/>
              <a:gd name="connsiteX5" fmla="*/ 19050 w 8382000"/>
              <a:gd name="connsiteY5" fmla="*/ 0 h 3955530"/>
              <a:gd name="connsiteX6" fmla="*/ 8382000 w 8382000"/>
              <a:gd name="connsiteY6" fmla="*/ 0 h 3955530"/>
              <a:gd name="connsiteX7" fmla="*/ 8382000 w 8382000"/>
              <a:gd name="connsiteY7" fmla="*/ 355080 h 3955530"/>
              <a:gd name="connsiteX8" fmla="*/ 0 w 8382000"/>
              <a:gd name="connsiteY8" fmla="*/ 3955530 h 3955530"/>
              <a:gd name="connsiteX9" fmla="*/ 19050 w 8382000"/>
              <a:gd name="connsiteY9" fmla="*/ 0 h 3955530"/>
              <a:gd name="connsiteX0" fmla="*/ 85724 w 8410575"/>
              <a:gd name="connsiteY0" fmla="*/ 39912 h 4031730"/>
              <a:gd name="connsiteX1" fmla="*/ 85724 w 8410575"/>
              <a:gd name="connsiteY1" fmla="*/ 306164 h 4031730"/>
              <a:gd name="connsiteX2" fmla="*/ 8220075 w 8410575"/>
              <a:gd name="connsiteY2" fmla="*/ 306164 h 4031730"/>
              <a:gd name="connsiteX3" fmla="*/ 8220075 w 8410575"/>
              <a:gd name="connsiteY3" fmla="*/ 39912 h 4031730"/>
              <a:gd name="connsiteX4" fmla="*/ 85724 w 8410575"/>
              <a:gd name="connsiteY4" fmla="*/ 39912 h 4031730"/>
              <a:gd name="connsiteX5" fmla="*/ 19050 w 8410575"/>
              <a:gd name="connsiteY5" fmla="*/ 0 h 4031730"/>
              <a:gd name="connsiteX6" fmla="*/ 8382000 w 8410575"/>
              <a:gd name="connsiteY6" fmla="*/ 0 h 4031730"/>
              <a:gd name="connsiteX7" fmla="*/ 8410575 w 8410575"/>
              <a:gd name="connsiteY7" fmla="*/ 4031730 h 4031730"/>
              <a:gd name="connsiteX8" fmla="*/ 0 w 8410575"/>
              <a:gd name="connsiteY8" fmla="*/ 3955530 h 4031730"/>
              <a:gd name="connsiteX9" fmla="*/ 19050 w 8410575"/>
              <a:gd name="connsiteY9" fmla="*/ 0 h 4031730"/>
              <a:gd name="connsiteX0" fmla="*/ 85724 w 8401050"/>
              <a:gd name="connsiteY0" fmla="*/ 39912 h 4041255"/>
              <a:gd name="connsiteX1" fmla="*/ 85724 w 8401050"/>
              <a:gd name="connsiteY1" fmla="*/ 306164 h 4041255"/>
              <a:gd name="connsiteX2" fmla="*/ 8220075 w 8401050"/>
              <a:gd name="connsiteY2" fmla="*/ 306164 h 4041255"/>
              <a:gd name="connsiteX3" fmla="*/ 8220075 w 8401050"/>
              <a:gd name="connsiteY3" fmla="*/ 39912 h 4041255"/>
              <a:gd name="connsiteX4" fmla="*/ 85724 w 8401050"/>
              <a:gd name="connsiteY4" fmla="*/ 39912 h 4041255"/>
              <a:gd name="connsiteX5" fmla="*/ 19050 w 8401050"/>
              <a:gd name="connsiteY5" fmla="*/ 0 h 4041255"/>
              <a:gd name="connsiteX6" fmla="*/ 8382000 w 8401050"/>
              <a:gd name="connsiteY6" fmla="*/ 0 h 4041255"/>
              <a:gd name="connsiteX7" fmla="*/ 8401050 w 8401050"/>
              <a:gd name="connsiteY7" fmla="*/ 4041255 h 4041255"/>
              <a:gd name="connsiteX8" fmla="*/ 0 w 8401050"/>
              <a:gd name="connsiteY8" fmla="*/ 3955530 h 4041255"/>
              <a:gd name="connsiteX9" fmla="*/ 19050 w 8401050"/>
              <a:gd name="connsiteY9" fmla="*/ 0 h 4041255"/>
              <a:gd name="connsiteX0" fmla="*/ 66674 w 8382000"/>
              <a:gd name="connsiteY0" fmla="*/ 39912 h 4041255"/>
              <a:gd name="connsiteX1" fmla="*/ 66674 w 8382000"/>
              <a:gd name="connsiteY1" fmla="*/ 306164 h 4041255"/>
              <a:gd name="connsiteX2" fmla="*/ 8201025 w 8382000"/>
              <a:gd name="connsiteY2" fmla="*/ 306164 h 4041255"/>
              <a:gd name="connsiteX3" fmla="*/ 8201025 w 8382000"/>
              <a:gd name="connsiteY3" fmla="*/ 39912 h 4041255"/>
              <a:gd name="connsiteX4" fmla="*/ 66674 w 8382000"/>
              <a:gd name="connsiteY4" fmla="*/ 39912 h 4041255"/>
              <a:gd name="connsiteX5" fmla="*/ 0 w 8382000"/>
              <a:gd name="connsiteY5" fmla="*/ 0 h 4041255"/>
              <a:gd name="connsiteX6" fmla="*/ 8362950 w 8382000"/>
              <a:gd name="connsiteY6" fmla="*/ 0 h 4041255"/>
              <a:gd name="connsiteX7" fmla="*/ 8382000 w 8382000"/>
              <a:gd name="connsiteY7" fmla="*/ 4041255 h 4041255"/>
              <a:gd name="connsiteX8" fmla="*/ 0 w 8382000"/>
              <a:gd name="connsiteY8" fmla="*/ 2298180 h 4041255"/>
              <a:gd name="connsiteX9" fmla="*/ 0 w 8382000"/>
              <a:gd name="connsiteY9" fmla="*/ 0 h 4041255"/>
              <a:gd name="connsiteX0" fmla="*/ 66674 w 8372475"/>
              <a:gd name="connsiteY0" fmla="*/ 39912 h 2298180"/>
              <a:gd name="connsiteX1" fmla="*/ 66674 w 8372475"/>
              <a:gd name="connsiteY1" fmla="*/ 306164 h 2298180"/>
              <a:gd name="connsiteX2" fmla="*/ 8201025 w 8372475"/>
              <a:gd name="connsiteY2" fmla="*/ 306164 h 2298180"/>
              <a:gd name="connsiteX3" fmla="*/ 8201025 w 8372475"/>
              <a:gd name="connsiteY3" fmla="*/ 39912 h 2298180"/>
              <a:gd name="connsiteX4" fmla="*/ 66674 w 8372475"/>
              <a:gd name="connsiteY4" fmla="*/ 39912 h 2298180"/>
              <a:gd name="connsiteX5" fmla="*/ 0 w 8372475"/>
              <a:gd name="connsiteY5" fmla="*/ 0 h 2298180"/>
              <a:gd name="connsiteX6" fmla="*/ 8362950 w 8372475"/>
              <a:gd name="connsiteY6" fmla="*/ 0 h 2298180"/>
              <a:gd name="connsiteX7" fmla="*/ 8372475 w 8372475"/>
              <a:gd name="connsiteY7" fmla="*/ 2288655 h 2298180"/>
              <a:gd name="connsiteX8" fmla="*/ 0 w 8372475"/>
              <a:gd name="connsiteY8" fmla="*/ 2298180 h 2298180"/>
              <a:gd name="connsiteX9" fmla="*/ 0 w 8372475"/>
              <a:gd name="connsiteY9" fmla="*/ 0 h 2298180"/>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62950 w 8372475"/>
              <a:gd name="connsiteY6" fmla="*/ 1438275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78187 h 3736455"/>
              <a:gd name="connsiteX1" fmla="*/ 66674 w 8372475"/>
              <a:gd name="connsiteY1" fmla="*/ 1744439 h 3736455"/>
              <a:gd name="connsiteX2" fmla="*/ 8201025 w 8372475"/>
              <a:gd name="connsiteY2" fmla="*/ 1744439 h 3736455"/>
              <a:gd name="connsiteX3" fmla="*/ 8201025 w 8372475"/>
              <a:gd name="connsiteY3" fmla="*/ 1478187 h 3736455"/>
              <a:gd name="connsiteX4" fmla="*/ 66674 w 8372475"/>
              <a:gd name="connsiteY4" fmla="*/ 1478187 h 3736455"/>
              <a:gd name="connsiteX5" fmla="*/ 9525 w 8372475"/>
              <a:gd name="connsiteY5" fmla="*/ 0 h 3736455"/>
              <a:gd name="connsiteX6" fmla="*/ 8353425 w 8372475"/>
              <a:gd name="connsiteY6" fmla="*/ 190500 h 3736455"/>
              <a:gd name="connsiteX7" fmla="*/ 8372475 w 8372475"/>
              <a:gd name="connsiteY7" fmla="*/ 3726930 h 3736455"/>
              <a:gd name="connsiteX8" fmla="*/ 0 w 8372475"/>
              <a:gd name="connsiteY8" fmla="*/ 3736455 h 3736455"/>
              <a:gd name="connsiteX9" fmla="*/ 9525 w 8372475"/>
              <a:gd name="connsiteY9" fmla="*/ 0 h 373645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53425 w 8372475"/>
              <a:gd name="connsiteY6" fmla="*/ 133350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421037 h 3679305"/>
              <a:gd name="connsiteX1" fmla="*/ 66674 w 8372475"/>
              <a:gd name="connsiteY1" fmla="*/ 1687289 h 3679305"/>
              <a:gd name="connsiteX2" fmla="*/ 8201025 w 8372475"/>
              <a:gd name="connsiteY2" fmla="*/ 1687289 h 3679305"/>
              <a:gd name="connsiteX3" fmla="*/ 8201025 w 8372475"/>
              <a:gd name="connsiteY3" fmla="*/ 1421037 h 3679305"/>
              <a:gd name="connsiteX4" fmla="*/ 66674 w 8372475"/>
              <a:gd name="connsiteY4" fmla="*/ 1421037 h 3679305"/>
              <a:gd name="connsiteX5" fmla="*/ 0 w 8372475"/>
              <a:gd name="connsiteY5" fmla="*/ 0 h 3679305"/>
              <a:gd name="connsiteX6" fmla="*/ 8343900 w 8372475"/>
              <a:gd name="connsiteY6" fmla="*/ 47625 h 3679305"/>
              <a:gd name="connsiteX7" fmla="*/ 8372475 w 8372475"/>
              <a:gd name="connsiteY7" fmla="*/ 3669780 h 3679305"/>
              <a:gd name="connsiteX8" fmla="*/ 0 w 8372475"/>
              <a:gd name="connsiteY8" fmla="*/ 3679305 h 3679305"/>
              <a:gd name="connsiteX9" fmla="*/ 0 w 8372475"/>
              <a:gd name="connsiteY9" fmla="*/ 0 h 3679305"/>
              <a:gd name="connsiteX0" fmla="*/ 66674 w 8372475"/>
              <a:gd name="connsiteY0" fmla="*/ 1392462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66674 w 8372475"/>
              <a:gd name="connsiteY4" fmla="*/ 139246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201025 w 8372475"/>
              <a:gd name="connsiteY3" fmla="*/ 13924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6587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01025 w 8372475"/>
              <a:gd name="connsiteY2" fmla="*/ 171586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1658714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10550 w 8372475"/>
              <a:gd name="connsiteY2" fmla="*/ 1687289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66674 w 8372475"/>
              <a:gd name="connsiteY1" fmla="*/ 22778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76199 w 8372475"/>
              <a:gd name="connsiteY0" fmla="*/ 14400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76199 w 8372475"/>
              <a:gd name="connsiteY4" fmla="*/ 14400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468662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2011587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85724 w 8372475"/>
              <a:gd name="connsiteY4" fmla="*/ 20115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163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104774 w 8372475"/>
              <a:gd name="connsiteY0" fmla="*/ 1983012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104774 w 8372475"/>
              <a:gd name="connsiteY4" fmla="*/ 1983012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85724 w 8372475"/>
              <a:gd name="connsiteY1" fmla="*/ 2201639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201025 w 8372475"/>
              <a:gd name="connsiteY2" fmla="*/ 2192114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113020 w 8372475"/>
              <a:gd name="connsiteY1" fmla="*/ 3088743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85724 w 8372475"/>
              <a:gd name="connsiteY0" fmla="*/ 1973487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85724 w 8372475"/>
              <a:gd name="connsiteY4" fmla="*/ 1973487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91500 w 8372475"/>
              <a:gd name="connsiteY3" fmla="*/ 1954437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72475"/>
              <a:gd name="connsiteY0" fmla="*/ 2710466 h 3650730"/>
              <a:gd name="connsiteX1" fmla="*/ 99372 w 8372475"/>
              <a:gd name="connsiteY1" fmla="*/ 2952265 h 3650730"/>
              <a:gd name="connsiteX2" fmla="*/ 8132786 w 8372475"/>
              <a:gd name="connsiteY2" fmla="*/ 2970037 h 3650730"/>
              <a:gd name="connsiteX3" fmla="*/ 8150557 w 8372475"/>
              <a:gd name="connsiteY3" fmla="*/ 2705064 h 3650730"/>
              <a:gd name="connsiteX4" fmla="*/ 99372 w 8372475"/>
              <a:gd name="connsiteY4" fmla="*/ 2710466 h 3650730"/>
              <a:gd name="connsiteX5" fmla="*/ 19050 w 8372475"/>
              <a:gd name="connsiteY5" fmla="*/ 0 h 3650730"/>
              <a:gd name="connsiteX6" fmla="*/ 8343900 w 8372475"/>
              <a:gd name="connsiteY6" fmla="*/ 19050 h 3650730"/>
              <a:gd name="connsiteX7" fmla="*/ 8372475 w 8372475"/>
              <a:gd name="connsiteY7" fmla="*/ 3641205 h 3650730"/>
              <a:gd name="connsiteX8" fmla="*/ 0 w 8372475"/>
              <a:gd name="connsiteY8" fmla="*/ 3650730 h 3650730"/>
              <a:gd name="connsiteX9" fmla="*/ 19050 w 8372475"/>
              <a:gd name="connsiteY9" fmla="*/ 0 h 3650730"/>
              <a:gd name="connsiteX0" fmla="*/ 99372 w 8343900"/>
              <a:gd name="connsiteY0" fmla="*/ 2710466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99372 w 8343900"/>
              <a:gd name="connsiteY4" fmla="*/ 271046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150557 w 8343900"/>
              <a:gd name="connsiteY3" fmla="*/ 2705064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99372 w 8343900"/>
              <a:gd name="connsiteY1" fmla="*/ 2952265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132786 w 8343900"/>
              <a:gd name="connsiteY2" fmla="*/ 2970037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67611 w 8343900"/>
              <a:gd name="connsiteY0" fmla="*/ 2205499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67611 w 8343900"/>
              <a:gd name="connsiteY4" fmla="*/ 2205499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41040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65070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153963 w 8343900"/>
              <a:gd name="connsiteY1" fmla="*/ 2420002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113020 w 8343900"/>
              <a:gd name="connsiteY0" fmla="*/ 216455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113020 w 8343900"/>
              <a:gd name="connsiteY4" fmla="*/ 216455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99372 w 8343900"/>
              <a:gd name="connsiteY1" fmla="*/ 2392706 h 3682148"/>
              <a:gd name="connsiteX2" fmla="*/ 8201025 w 8343900"/>
              <a:gd name="connsiteY2" fmla="*/ 2424127 h 3682148"/>
              <a:gd name="connsiteX3" fmla="*/ 8205148 w 8343900"/>
              <a:gd name="connsiteY3" fmla="*/ 2200097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99372 w 8343900"/>
              <a:gd name="connsiteY1" fmla="*/ 2392706 h 3682148"/>
              <a:gd name="connsiteX2" fmla="*/ 8201025 w 8343900"/>
              <a:gd name="connsiteY2" fmla="*/ 242412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47093 w 8343900"/>
              <a:gd name="connsiteY1" fmla="*/ 2634464 h 3682148"/>
              <a:gd name="connsiteX2" fmla="*/ 8201025 w 8343900"/>
              <a:gd name="connsiteY2" fmla="*/ 242412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47093 w 8343900"/>
              <a:gd name="connsiteY1" fmla="*/ 2634464 h 3682148"/>
              <a:gd name="connsiteX2" fmla="*/ 8292513 w 8343900"/>
              <a:gd name="connsiteY2" fmla="*/ 2652453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47093 w 8343900"/>
              <a:gd name="connsiteY1" fmla="*/ 2634464 h 3682148"/>
              <a:gd name="connsiteX2" fmla="*/ 8253303 w 8343900"/>
              <a:gd name="connsiteY2" fmla="*/ 2571868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73233 w 8343900"/>
              <a:gd name="connsiteY1" fmla="*/ 2997100 h 3682148"/>
              <a:gd name="connsiteX2" fmla="*/ 8253303 w 8343900"/>
              <a:gd name="connsiteY2" fmla="*/ 2571868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73233 w 8343900"/>
              <a:gd name="connsiteY1" fmla="*/ 2997100 h 3682148"/>
              <a:gd name="connsiteX2" fmla="*/ 8305582 w 8343900"/>
              <a:gd name="connsiteY2" fmla="*/ 270617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125512 w 8343900"/>
              <a:gd name="connsiteY1" fmla="*/ 2849360 h 3682148"/>
              <a:gd name="connsiteX2" fmla="*/ 8305582 w 8343900"/>
              <a:gd name="connsiteY2" fmla="*/ 2706177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125512 w 8343900"/>
              <a:gd name="connsiteY1" fmla="*/ 2849360 h 3682148"/>
              <a:gd name="connsiteX2" fmla="*/ 8227164 w 8343900"/>
              <a:gd name="connsiteY2" fmla="*/ 2759901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47671 w 8343900"/>
              <a:gd name="connsiteY0" fmla="*/ 2016816 h 3682148"/>
              <a:gd name="connsiteX1" fmla="*/ 112443 w 8343900"/>
              <a:gd name="connsiteY1" fmla="*/ 2835929 h 3682148"/>
              <a:gd name="connsiteX2" fmla="*/ 8227164 w 8343900"/>
              <a:gd name="connsiteY2" fmla="*/ 2759901 h 3682148"/>
              <a:gd name="connsiteX3" fmla="*/ 8257427 w 8343900"/>
              <a:gd name="connsiteY3" fmla="*/ 2038926 h 3682148"/>
              <a:gd name="connsiteX4" fmla="*/ 47671 w 8343900"/>
              <a:gd name="connsiteY4" fmla="*/ 2016816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99950 w 8343900"/>
              <a:gd name="connsiteY0" fmla="*/ 1882507 h 3682148"/>
              <a:gd name="connsiteX1" fmla="*/ 112443 w 8343900"/>
              <a:gd name="connsiteY1" fmla="*/ 2835929 h 3682148"/>
              <a:gd name="connsiteX2" fmla="*/ 8227164 w 8343900"/>
              <a:gd name="connsiteY2" fmla="*/ 2759901 h 3682148"/>
              <a:gd name="connsiteX3" fmla="*/ 8257427 w 8343900"/>
              <a:gd name="connsiteY3" fmla="*/ 2038926 h 3682148"/>
              <a:gd name="connsiteX4" fmla="*/ 99950 w 8343900"/>
              <a:gd name="connsiteY4" fmla="*/ 188250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 name="connsiteX0" fmla="*/ 99950 w 8343900"/>
              <a:gd name="connsiteY0" fmla="*/ 1882507 h 3682148"/>
              <a:gd name="connsiteX1" fmla="*/ 112443 w 8343900"/>
              <a:gd name="connsiteY1" fmla="*/ 2835929 h 3682148"/>
              <a:gd name="connsiteX2" fmla="*/ 8227164 w 8343900"/>
              <a:gd name="connsiteY2" fmla="*/ 2759901 h 3682148"/>
              <a:gd name="connsiteX3" fmla="*/ 8244357 w 8343900"/>
              <a:gd name="connsiteY3" fmla="*/ 1891185 h 3682148"/>
              <a:gd name="connsiteX4" fmla="*/ 99950 w 8343900"/>
              <a:gd name="connsiteY4" fmla="*/ 1882507 h 3682148"/>
              <a:gd name="connsiteX5" fmla="*/ 19050 w 8343900"/>
              <a:gd name="connsiteY5" fmla="*/ 0 h 3682148"/>
              <a:gd name="connsiteX6" fmla="*/ 8343900 w 8343900"/>
              <a:gd name="connsiteY6" fmla="*/ 19050 h 3682148"/>
              <a:gd name="connsiteX7" fmla="*/ 8331532 w 8343900"/>
              <a:gd name="connsiteY7" fmla="*/ 3682148 h 3682148"/>
              <a:gd name="connsiteX8" fmla="*/ 0 w 8343900"/>
              <a:gd name="connsiteY8" fmla="*/ 3650730 h 3682148"/>
              <a:gd name="connsiteX9" fmla="*/ 19050 w 8343900"/>
              <a:gd name="connsiteY9" fmla="*/ 0 h 36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3900" h="3682148">
                <a:moveTo>
                  <a:pt x="99950" y="1882507"/>
                </a:moveTo>
                <a:cubicBezTo>
                  <a:pt x="99757" y="2088390"/>
                  <a:pt x="112636" y="2630046"/>
                  <a:pt x="112443" y="2835929"/>
                </a:cubicBezTo>
                <a:lnTo>
                  <a:pt x="8227164" y="2759901"/>
                </a:lnTo>
                <a:cubicBezTo>
                  <a:pt x="8228538" y="2685224"/>
                  <a:pt x="8242983" y="1965862"/>
                  <a:pt x="8244357" y="1891185"/>
                </a:cubicBezTo>
                <a:lnTo>
                  <a:pt x="99950" y="1882507"/>
                </a:lnTo>
                <a:close/>
                <a:moveTo>
                  <a:pt x="19050" y="0"/>
                </a:moveTo>
                <a:lnTo>
                  <a:pt x="8343900" y="19050"/>
                </a:lnTo>
                <a:cubicBezTo>
                  <a:pt x="8339777" y="1240083"/>
                  <a:pt x="8335655" y="2461115"/>
                  <a:pt x="8331532" y="3682148"/>
                </a:cubicBezTo>
                <a:lnTo>
                  <a:pt x="0" y="3650730"/>
                </a:lnTo>
                <a:lnTo>
                  <a:pt x="19050" y="0"/>
                </a:lnTo>
                <a:close/>
              </a:path>
            </a:pathLst>
          </a:custGeom>
          <a:solidFill>
            <a:srgbClr val="FFFFFF">
              <a:alpha val="69804"/>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grpSp>
        <p:nvGrpSpPr>
          <p:cNvPr id="17" name="50 % grens"/>
          <p:cNvGrpSpPr/>
          <p:nvPr/>
        </p:nvGrpSpPr>
        <p:grpSpPr>
          <a:xfrm>
            <a:off x="-12576" y="3165476"/>
            <a:ext cx="8746989" cy="1565590"/>
            <a:chOff x="101724" y="3381376"/>
            <a:chExt cx="8746989" cy="1565590"/>
          </a:xfrm>
        </p:grpSpPr>
        <p:cxnSp>
          <p:nvCxnSpPr>
            <p:cNvPr id="21" name="Straight Connector 20"/>
            <p:cNvCxnSpPr/>
            <p:nvPr/>
          </p:nvCxnSpPr>
          <p:spPr>
            <a:xfrm>
              <a:off x="101724" y="4165600"/>
              <a:ext cx="8746989" cy="0"/>
            </a:xfrm>
            <a:prstGeom prst="line">
              <a:avLst/>
            </a:prstGeom>
            <a:ln w="41275" cmpd="dbl">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2" name="Up Arrow 21"/>
            <p:cNvSpPr/>
            <p:nvPr/>
          </p:nvSpPr>
          <p:spPr>
            <a:xfrm>
              <a:off x="109815" y="3381376"/>
              <a:ext cx="322203" cy="757436"/>
            </a:xfrm>
            <a:prstGeom prst="upArrow">
              <a:avLst>
                <a:gd name="adj1" fmla="val 100000"/>
                <a:gd name="adj2" fmla="val 29649"/>
              </a:avLst>
            </a:prstGeom>
            <a:noFill/>
            <a:ln w="12700">
              <a:solidFill>
                <a:srgbClr val="22B14C"/>
              </a:solidFill>
            </a:ln>
          </p:spPr>
          <p:style>
            <a:lnRef idx="2">
              <a:schemeClr val="accent3"/>
            </a:lnRef>
            <a:fillRef idx="1">
              <a:schemeClr val="lt1"/>
            </a:fillRef>
            <a:effectRef idx="0">
              <a:schemeClr val="accent3"/>
            </a:effectRef>
            <a:fontRef idx="minor">
              <a:schemeClr val="dk1"/>
            </a:fontRef>
          </p:style>
          <p:txBody>
            <a:bodyPr vert="vert270" wrap="none" lIns="0" tIns="0" rIns="0" bIns="0" rtlCol="0" anchor="ctr"/>
            <a:lstStyle/>
            <a:p>
              <a:pPr algn="r"/>
              <a:r>
                <a:rPr lang="en-GB" sz="1600" dirty="0" smtClean="0">
                  <a:solidFill>
                    <a:srgbClr val="22B14C"/>
                  </a:solidFill>
                  <a:latin typeface="Segoe UI Semilight" panose="020B0402040204020203" pitchFamily="34" charset="0"/>
                  <a:cs typeface="Segoe UI Semilight" panose="020B0402040204020203" pitchFamily="34" charset="0"/>
                </a:rPr>
                <a:t>≥ 50%</a:t>
              </a:r>
              <a:endParaRPr lang="en-GB" sz="1600" dirty="0">
                <a:solidFill>
                  <a:srgbClr val="22B14C"/>
                </a:solidFill>
                <a:latin typeface="Segoe UI Semilight" panose="020B0402040204020203" pitchFamily="34" charset="0"/>
                <a:cs typeface="Segoe UI Semilight" panose="020B0402040204020203" pitchFamily="34" charset="0"/>
              </a:endParaRPr>
            </a:p>
          </p:txBody>
        </p:sp>
        <p:sp>
          <p:nvSpPr>
            <p:cNvPr id="25" name="Up Arrow 24"/>
            <p:cNvSpPr/>
            <p:nvPr/>
          </p:nvSpPr>
          <p:spPr>
            <a:xfrm flipV="1">
              <a:off x="109815" y="4189095"/>
              <a:ext cx="322203" cy="757871"/>
            </a:xfrm>
            <a:prstGeom prst="upArrow">
              <a:avLst>
                <a:gd name="adj1" fmla="val 100000"/>
                <a:gd name="adj2" fmla="val 29649"/>
              </a:avLst>
            </a:prstGeom>
            <a:noFill/>
            <a:ln w="12700">
              <a:solidFill>
                <a:srgbClr val="C00000"/>
              </a:solidFill>
            </a:ln>
          </p:spPr>
          <p:style>
            <a:lnRef idx="2">
              <a:schemeClr val="accent3"/>
            </a:lnRef>
            <a:fillRef idx="1">
              <a:schemeClr val="lt1"/>
            </a:fillRef>
            <a:effectRef idx="0">
              <a:schemeClr val="accent3"/>
            </a:effectRef>
            <a:fontRef idx="minor">
              <a:schemeClr val="dk1"/>
            </a:fontRef>
          </p:style>
          <p:txBody>
            <a:bodyPr vert="vert" wrap="none" lIns="0" tIns="0" rIns="0" bIns="0" rtlCol="0" anchor="ctr"/>
            <a:lstStyle/>
            <a:p>
              <a:r>
                <a:rPr lang="en-GB" sz="1600" dirty="0">
                  <a:solidFill>
                    <a:srgbClr val="C00000"/>
                  </a:solidFill>
                  <a:latin typeface="Segoe UI Semilight" panose="020B0402040204020203" pitchFamily="34" charset="0"/>
                  <a:cs typeface="Segoe UI Semilight" panose="020B0402040204020203" pitchFamily="34" charset="0"/>
                </a:rPr>
                <a:t>&lt;</a:t>
              </a:r>
              <a:r>
                <a:rPr lang="en-GB" sz="1600" dirty="0" smtClean="0">
                  <a:solidFill>
                    <a:srgbClr val="C00000"/>
                  </a:solidFill>
                  <a:latin typeface="Segoe UI Semilight" panose="020B0402040204020203" pitchFamily="34" charset="0"/>
                  <a:cs typeface="Segoe UI Semilight" panose="020B0402040204020203" pitchFamily="34" charset="0"/>
                </a:rPr>
                <a:t> 50%</a:t>
              </a:r>
              <a:endParaRPr lang="en-GB" sz="1600" dirty="0">
                <a:solidFill>
                  <a:srgbClr val="C00000"/>
                </a:solidFill>
                <a:latin typeface="Segoe UI Semilight" panose="020B0402040204020203" pitchFamily="34" charset="0"/>
                <a:cs typeface="Segoe UI Semilight" panose="020B0402040204020203" pitchFamily="34" charset="0"/>
              </a:endParaRPr>
            </a:p>
          </p:txBody>
        </p:sp>
      </p:grpSp>
      <p:grpSp>
        <p:nvGrpSpPr>
          <p:cNvPr id="26" name="delta verkiezingen 2017"/>
          <p:cNvGrpSpPr/>
          <p:nvPr/>
        </p:nvGrpSpPr>
        <p:grpSpPr>
          <a:xfrm>
            <a:off x="4091018" y="4261027"/>
            <a:ext cx="4274772" cy="288468"/>
            <a:chOff x="4170185" y="2040363"/>
            <a:chExt cx="4274772" cy="288468"/>
          </a:xfrm>
        </p:grpSpPr>
        <p:sp>
          <p:nvSpPr>
            <p:cNvPr id="27" name="Oval 26"/>
            <p:cNvSpPr/>
            <p:nvPr/>
          </p:nvSpPr>
          <p:spPr>
            <a:xfrm>
              <a:off x="4170185" y="2040831"/>
              <a:ext cx="288001"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9" name="Oval 28"/>
            <p:cNvSpPr/>
            <p:nvPr/>
          </p:nvSpPr>
          <p:spPr>
            <a:xfrm>
              <a:off x="8156957" y="2040363"/>
              <a:ext cx="288000" cy="288000"/>
            </a:xfrm>
            <a:prstGeom prst="ellipse">
              <a:avLst/>
            </a:prstGeom>
            <a:noFill/>
            <a:ln>
              <a:solidFill>
                <a:srgbClr val="00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sp>
        <p:nvSpPr>
          <p:cNvPr id="16" name="Rectangular Callout 15"/>
          <p:cNvSpPr/>
          <p:nvPr/>
        </p:nvSpPr>
        <p:spPr>
          <a:xfrm>
            <a:off x="4235018" y="3557697"/>
            <a:ext cx="1656000" cy="430887"/>
          </a:xfrm>
          <a:prstGeom prst="wedgeRectCallout">
            <a:avLst>
              <a:gd name="adj1" fmla="val -42510"/>
              <a:gd name="adj2" fmla="val 105705"/>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nl-BE" sz="1000" dirty="0" smtClean="0"/>
              <a:t>Stijging met </a:t>
            </a:r>
            <a:r>
              <a:rPr lang="nl-BE" sz="1200" b="1" dirty="0" smtClean="0"/>
              <a:t>9 %</a:t>
            </a:r>
            <a:endParaRPr lang="nl-BE" sz="1000" b="1" dirty="0" smtClean="0"/>
          </a:p>
          <a:p>
            <a:pPr algn="ctr"/>
            <a:r>
              <a:rPr lang="nl-BE" sz="1000" dirty="0" smtClean="0"/>
              <a:t>(24% in relatieve termen) </a:t>
            </a:r>
          </a:p>
        </p:txBody>
      </p:sp>
    </p:spTree>
    <p:extLst>
      <p:ext uri="{BB962C8B-B14F-4D97-AF65-F5344CB8AC3E}">
        <p14:creationId xmlns:p14="http://schemas.microsoft.com/office/powerpoint/2010/main" val="424156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42"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Horizontal)">
                                      <p:cBhvr>
                                        <p:cTn id="11" dur="500"/>
                                        <p:tgtEl>
                                          <p:spTgt spid="17"/>
                                        </p:tgtEl>
                                      </p:cBhvr>
                                    </p:animEffect>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4"/>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5186364" y="3787359"/>
            <a:ext cx="2438635" cy="1589895"/>
          </a:xfrm>
          <a:prstGeom prst="rect">
            <a:avLst/>
          </a:prstGeom>
          <a:noFill/>
          <a:ln w="19050">
            <a:noFill/>
            <a:miter lim="800000"/>
            <a:headEnd/>
            <a:tailEnd/>
          </a:ln>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59E30BA-54AA-AE46-AD8D-D68E0B6B4E64}" type="slidenum">
              <a:rPr lang="en-US" smtClean="0"/>
              <a:t>8</a:t>
            </a:fld>
            <a:endParaRPr lang="en-US" dirty="0"/>
          </a:p>
        </p:txBody>
      </p:sp>
      <p:pic>
        <p:nvPicPr>
          <p:cNvPr id="11" name="Content Placeholder 10" descr="Image result for data visualisation climate change"/>
          <p:cNvPicPr>
            <a:picLocks noGrp="1" noChangeAspect="1" noChangeArrowheads="1"/>
          </p:cNvPicPr>
          <p:nvPr>
            <p:ph sz="quarter" idx="14"/>
          </p:nvPr>
        </p:nvPicPr>
        <p:blipFill rotWithShape="1">
          <a:blip r:embed="rId3" cstate="screen">
            <a:extLst>
              <a:ext uri="{28A0092B-C50C-407E-A947-70E740481C1C}">
                <a14:useLocalDpi xmlns:a14="http://schemas.microsoft.com/office/drawing/2010/main"/>
              </a:ext>
            </a:extLst>
          </a:blip>
          <a:srcRect l="37801"/>
          <a:stretch/>
        </p:blipFill>
        <p:spPr bwMode="auto">
          <a:xfrm>
            <a:off x="7076661" y="3875952"/>
            <a:ext cx="1987192" cy="1501302"/>
          </a:xfrm>
          <a:prstGeom prst="rect">
            <a:avLst/>
          </a:prstGeom>
          <a:solidFill>
            <a:srgbClr val="FFFFFF">
              <a:shade val="85000"/>
            </a:srgbClr>
          </a:solidFill>
          <a:ln w="38100" cap="sq">
            <a:solidFill>
              <a:srgbClr val="FFFFFF"/>
            </a:solidFill>
            <a:miter lim="800000"/>
          </a:ln>
          <a:effectLst/>
          <a:extLst/>
        </p:spPr>
      </p:pic>
      <p:pic>
        <p:nvPicPr>
          <p:cNvPr id="10" name="Picture 4" descr="http://d3wakyvh0y1ay.cloudfront.net/content/spbds/1/2/2053951714543804/F3.large.jpg"/>
          <p:cNvPicPr>
            <a:picLocks noGrp="1" noChangeAspect="1" noChangeArrowheads="1"/>
          </p:cNvPicPr>
          <p:nvPr>
            <p:ph sz="quarter" idx="13"/>
          </p:nvPr>
        </p:nvPicPr>
        <p:blipFill rotWithShape="1">
          <a:blip r:embed="rId4" cstate="screen">
            <a:clrChange>
              <a:clrFrom>
                <a:srgbClr val="FCFCFC"/>
              </a:clrFrom>
              <a:clrTo>
                <a:srgbClr val="FCFCFC">
                  <a:alpha val="0"/>
                </a:srgbClr>
              </a:clrTo>
            </a:clrChange>
            <a:duotone>
              <a:prstClr val="black"/>
              <a:schemeClr val="accent3">
                <a:tint val="45000"/>
                <a:satMod val="400000"/>
              </a:schemeClr>
            </a:duotone>
            <a:extLst>
              <a:ext uri="{28A0092B-C50C-407E-A947-70E740481C1C}">
                <a14:useLocalDpi xmlns:a14="http://schemas.microsoft.com/office/drawing/2010/main"/>
              </a:ext>
            </a:extLst>
          </a:blip>
          <a:srcRect b="12204"/>
          <a:stretch/>
        </p:blipFill>
        <p:spPr bwMode="auto">
          <a:xfrm>
            <a:off x="5208815" y="1451429"/>
            <a:ext cx="3874863" cy="2497720"/>
          </a:xfrm>
          <a:prstGeom prst="rect">
            <a:avLst/>
          </a:prstGeom>
          <a:solidFill>
            <a:schemeClr val="accent6"/>
          </a:solidFill>
        </p:spPr>
      </p:pic>
      <p:sp>
        <p:nvSpPr>
          <p:cNvPr id="7" name="Title 6"/>
          <p:cNvSpPr>
            <a:spLocks noGrp="1"/>
          </p:cNvSpPr>
          <p:nvPr>
            <p:ph type="ctrTitle"/>
          </p:nvPr>
        </p:nvSpPr>
        <p:spPr/>
        <p:txBody>
          <a:bodyPr/>
          <a:lstStyle/>
          <a:p>
            <a:pPr>
              <a:lnSpc>
                <a:spcPct val="150000"/>
              </a:lnSpc>
            </a:pPr>
            <a:r>
              <a:rPr lang="nl-BE" dirty="0" smtClean="0"/>
              <a:t>Weet de burger </a:t>
            </a:r>
            <a:br>
              <a:rPr lang="nl-BE" dirty="0" smtClean="0"/>
            </a:br>
            <a:r>
              <a:rPr lang="nl-BE" dirty="0" smtClean="0"/>
              <a:t>waarover </a:t>
            </a:r>
            <a:br>
              <a:rPr lang="nl-BE" dirty="0" smtClean="0"/>
            </a:br>
            <a:r>
              <a:rPr lang="nl-BE" dirty="0" smtClean="0"/>
              <a:t>hij/zij het heeft?</a:t>
            </a:r>
            <a:endParaRPr lang="en-GB" dirty="0"/>
          </a:p>
        </p:txBody>
      </p:sp>
    </p:spTree>
    <p:extLst>
      <p:ext uri="{BB962C8B-B14F-4D97-AF65-F5344CB8AC3E}">
        <p14:creationId xmlns:p14="http://schemas.microsoft.com/office/powerpoint/2010/main" val="5214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ps.png"/>
          <p:cNvPicPr>
            <a:picLocks noChangeAspect="1"/>
          </p:cNvPicPr>
          <p:nvPr/>
        </p:nvPicPr>
        <p:blipFill>
          <a:blip r:embed="rId3" cstate="print"/>
          <a:stretch>
            <a:fillRect/>
          </a:stretch>
        </p:blipFill>
        <p:spPr>
          <a:xfrm>
            <a:off x="107504" y="188640"/>
            <a:ext cx="563748" cy="548680"/>
          </a:xfrm>
          <a:prstGeom prst="rect">
            <a:avLst/>
          </a:prstGeom>
        </p:spPr>
      </p:pic>
      <p:sp>
        <p:nvSpPr>
          <p:cNvPr id="8" name="Tijdelijke aanduiding voor tekst 13"/>
          <p:cNvSpPr txBox="1">
            <a:spLocks/>
          </p:cNvSpPr>
          <p:nvPr/>
        </p:nvSpPr>
        <p:spPr>
          <a:xfrm rot="5400000">
            <a:off x="539552" y="1223020"/>
            <a:ext cx="504056"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sp>
        <p:nvSpPr>
          <p:cNvPr id="28" name="Text Box 28"/>
          <p:cNvSpPr txBox="1">
            <a:spLocks noChangeArrowheads="1"/>
          </p:cNvSpPr>
          <p:nvPr/>
        </p:nvSpPr>
        <p:spPr bwMode="auto">
          <a:xfrm>
            <a:off x="107504" y="6021288"/>
            <a:ext cx="2448272" cy="246861"/>
          </a:xfrm>
          <a:prstGeom prst="rect">
            <a:avLst/>
          </a:prstGeom>
          <a:noFill/>
          <a:ln w="12700" algn="ctr">
            <a:noFill/>
            <a:miter lim="800000"/>
            <a:headEnd/>
            <a:tailEnd/>
          </a:ln>
          <a:effectLst/>
        </p:spPr>
        <p:txBody>
          <a:bodyPr wrap="square" lIns="92075" tIns="46037" rIns="92075" bIns="46037">
            <a:spAutoFit/>
          </a:bodyPr>
          <a:lstStyle/>
          <a:p>
            <a:pPr marL="174625" indent="-174625" defTabSz="623888">
              <a:spcBef>
                <a:spcPct val="50000"/>
              </a:spcBef>
              <a:buFont typeface="Wingdings" pitchFamily="2" charset="2"/>
              <a:buNone/>
            </a:pPr>
            <a:r>
              <a:rPr lang="nl-BE" sz="1000" dirty="0" smtClean="0">
                <a:solidFill>
                  <a:srgbClr val="0000FF"/>
                </a:solidFill>
                <a:ea typeface="Verdana" pitchFamily="34" charset="0"/>
                <a:cs typeface="Arial" pitchFamily="34" charset="0"/>
              </a:rPr>
              <a:t>Basis: alle respondenten (N=1.540)</a:t>
            </a:r>
            <a:endParaRPr lang="nl-BE" sz="1000" dirty="0">
              <a:solidFill>
                <a:srgbClr val="0000FF"/>
              </a:solidFill>
              <a:ea typeface="Verdana" pitchFamily="34" charset="0"/>
              <a:cs typeface="Arial" pitchFamily="34" charset="0"/>
            </a:endParaRPr>
          </a:p>
        </p:txBody>
      </p:sp>
      <p:sp>
        <p:nvSpPr>
          <p:cNvPr id="24" name="Tekstvak 23"/>
          <p:cNvSpPr txBox="1"/>
          <p:nvPr/>
        </p:nvSpPr>
        <p:spPr>
          <a:xfrm>
            <a:off x="611560" y="977910"/>
            <a:ext cx="8424936" cy="578882"/>
          </a:xfrm>
          <a:prstGeom prst="roundRect">
            <a:avLst/>
          </a:prstGeom>
          <a:solidFill>
            <a:schemeClr val="bg1"/>
          </a:solidFill>
          <a:ln w="28575">
            <a:solidFill>
              <a:srgbClr val="3E7800"/>
            </a:solidFill>
          </a:ln>
        </p:spPr>
        <p:txBody>
          <a:bodyPr wrap="square" rtlCol="0">
            <a:spAutoFit/>
          </a:bodyPr>
          <a:lstStyle/>
          <a:p>
            <a:pPr marL="216000" defTabSz="914400"/>
            <a:r>
              <a:rPr lang="nl-BE" sz="1400" dirty="0" smtClean="0">
                <a:solidFill>
                  <a:srgbClr val="003300"/>
                </a:solidFill>
                <a:latin typeface="Arial" pitchFamily="34" charset="0"/>
                <a:cs typeface="Arial" pitchFamily="34" charset="0"/>
              </a:rPr>
              <a:t>V8. Als u zichzelf een score zou mogen geven op 10, hoeveel zou u dan uzelf geven voor de mate waarin u geïnformeerd bent over klimaatverandering?</a:t>
            </a:r>
          </a:p>
        </p:txBody>
      </p:sp>
      <p:sp>
        <p:nvSpPr>
          <p:cNvPr id="25" name="Rechthoek 24"/>
          <p:cNvSpPr/>
          <p:nvPr/>
        </p:nvSpPr>
        <p:spPr>
          <a:xfrm>
            <a:off x="5436096" y="347855"/>
            <a:ext cx="3610176" cy="261610"/>
          </a:xfrm>
          <a:prstGeom prst="rect">
            <a:avLst/>
          </a:prstGeom>
        </p:spPr>
        <p:txBody>
          <a:bodyPr wrap="square">
            <a:noAutofit/>
          </a:bodyPr>
          <a:lstStyle/>
          <a:p>
            <a:pPr algn="r" defTabSz="914400"/>
            <a:r>
              <a:rPr lang="nl-BE" sz="1400" b="1" dirty="0" smtClean="0">
                <a:solidFill>
                  <a:prstClr val="white"/>
                </a:solidFill>
                <a:latin typeface="Arial" pitchFamily="34" charset="0"/>
                <a:cs typeface="Arial" pitchFamily="34" charset="0"/>
              </a:rPr>
              <a:t>Eigen kennis</a:t>
            </a:r>
          </a:p>
        </p:txBody>
      </p:sp>
      <p:sp>
        <p:nvSpPr>
          <p:cNvPr id="27" name="Tijdelijke aanduiding voor tekst 13"/>
          <p:cNvSpPr>
            <a:spLocks noGrp="1"/>
          </p:cNvSpPr>
          <p:nvPr>
            <p:ph type="body" sz="quarter" idx="15"/>
          </p:nvPr>
        </p:nvSpPr>
        <p:spPr>
          <a:xfrm>
            <a:off x="755576" y="332656"/>
            <a:ext cx="2880320" cy="288032"/>
          </a:xfrm>
          <a:solidFill>
            <a:srgbClr val="B50042"/>
          </a:solidFill>
        </p:spPr>
        <p:txBody>
          <a:bodyPr>
            <a:noAutofit/>
          </a:bodyPr>
          <a:lstStyle/>
          <a:p>
            <a:r>
              <a:rPr lang="nl-BE" sz="1400" dirty="0" smtClean="0"/>
              <a:t>Kennis</a:t>
            </a:r>
            <a:endParaRPr lang="nl-BE" sz="1400" dirty="0"/>
          </a:p>
        </p:txBody>
      </p:sp>
      <p:graphicFrame>
        <p:nvGraphicFramePr>
          <p:cNvPr id="31" name="Grafiek 30"/>
          <p:cNvGraphicFramePr/>
          <p:nvPr/>
        </p:nvGraphicFramePr>
        <p:xfrm>
          <a:off x="1907704" y="2235671"/>
          <a:ext cx="5200650" cy="3857625"/>
        </p:xfrm>
        <a:graphic>
          <a:graphicData uri="http://schemas.openxmlformats.org/drawingml/2006/chart">
            <c:chart xmlns:c="http://schemas.openxmlformats.org/drawingml/2006/chart" xmlns:r="http://schemas.openxmlformats.org/officeDocument/2006/relationships" r:id="rId4"/>
          </a:graphicData>
        </a:graphic>
      </p:graphicFrame>
      <p:sp>
        <p:nvSpPr>
          <p:cNvPr id="167938" name="AutoShape 302"/>
          <p:cNvSpPr>
            <a:spLocks noChangeArrowheads="1"/>
          </p:cNvSpPr>
          <p:nvPr/>
        </p:nvSpPr>
        <p:spPr bwMode="auto">
          <a:xfrm>
            <a:off x="7510090" y="2013311"/>
            <a:ext cx="1011237" cy="306111"/>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smtClean="0">
                <a:solidFill>
                  <a:srgbClr val="FFFFFF"/>
                </a:solidFill>
                <a:cs typeface="Arial" pitchFamily="34" charset="0"/>
              </a:rPr>
              <a:t>Gemiddelde</a:t>
            </a:r>
            <a:endParaRPr lang="nl-BE" smtClean="0">
              <a:solidFill>
                <a:prstClr val="black"/>
              </a:solidFill>
              <a:latin typeface="Arial" pitchFamily="34" charset="0"/>
              <a:cs typeface="Arial" pitchFamily="34" charset="0"/>
            </a:endParaRPr>
          </a:p>
        </p:txBody>
      </p:sp>
      <p:sp>
        <p:nvSpPr>
          <p:cNvPr id="167939" name="AutoShape 303"/>
          <p:cNvSpPr>
            <a:spLocks noChangeArrowheads="1"/>
          </p:cNvSpPr>
          <p:nvPr/>
        </p:nvSpPr>
        <p:spPr bwMode="auto">
          <a:xfrm>
            <a:off x="7514852" y="2507024"/>
            <a:ext cx="1011238" cy="327184"/>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smtClean="0">
                <a:solidFill>
                  <a:srgbClr val="FFFFFF"/>
                </a:solidFill>
                <a:cs typeface="Arial" pitchFamily="34" charset="0"/>
              </a:rPr>
              <a:t>6,3</a:t>
            </a:r>
            <a:endParaRPr lang="nl-BE" smtClean="0">
              <a:solidFill>
                <a:prstClr val="black"/>
              </a:solidFill>
              <a:latin typeface="Arial" pitchFamily="34" charset="0"/>
              <a:cs typeface="Arial" pitchFamily="34" charset="0"/>
            </a:endParaRPr>
          </a:p>
        </p:txBody>
      </p:sp>
      <p:sp>
        <p:nvSpPr>
          <p:cNvPr id="167940" name="AutoShape 304"/>
          <p:cNvSpPr>
            <a:spLocks noChangeArrowheads="1"/>
          </p:cNvSpPr>
          <p:nvPr/>
        </p:nvSpPr>
        <p:spPr bwMode="auto">
          <a:xfrm>
            <a:off x="7518027" y="3194833"/>
            <a:ext cx="1011238" cy="327184"/>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smtClean="0">
                <a:solidFill>
                  <a:srgbClr val="FFFFFF"/>
                </a:solidFill>
                <a:cs typeface="Arial" pitchFamily="34" charset="0"/>
              </a:rPr>
              <a:t>6,1</a:t>
            </a:r>
            <a:endParaRPr lang="nl-BE" smtClean="0">
              <a:solidFill>
                <a:prstClr val="black"/>
              </a:solidFill>
              <a:latin typeface="Arial" pitchFamily="34" charset="0"/>
              <a:cs typeface="Arial" pitchFamily="34" charset="0"/>
            </a:endParaRPr>
          </a:p>
        </p:txBody>
      </p:sp>
      <p:sp>
        <p:nvSpPr>
          <p:cNvPr id="167941" name="AutoShape 5"/>
          <p:cNvSpPr>
            <a:spLocks noChangeArrowheads="1"/>
          </p:cNvSpPr>
          <p:nvPr/>
        </p:nvSpPr>
        <p:spPr bwMode="auto">
          <a:xfrm>
            <a:off x="7521202" y="3856821"/>
            <a:ext cx="1011238" cy="327184"/>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smtClean="0">
                <a:solidFill>
                  <a:srgbClr val="FFFFFF"/>
                </a:solidFill>
                <a:cs typeface="Arial" pitchFamily="34" charset="0"/>
              </a:rPr>
              <a:t>5,9</a:t>
            </a:r>
            <a:endParaRPr lang="nl-BE" smtClean="0">
              <a:solidFill>
                <a:prstClr val="black"/>
              </a:solidFill>
              <a:latin typeface="Arial" pitchFamily="34" charset="0"/>
              <a:cs typeface="Arial" pitchFamily="34" charset="0"/>
            </a:endParaRPr>
          </a:p>
        </p:txBody>
      </p:sp>
      <p:sp>
        <p:nvSpPr>
          <p:cNvPr id="167942" name="Rectangle 307"/>
          <p:cNvSpPr>
            <a:spLocks noChangeArrowheads="1"/>
          </p:cNvSpPr>
          <p:nvPr/>
        </p:nvSpPr>
        <p:spPr bwMode="auto">
          <a:xfrm>
            <a:off x="6638552" y="2549886"/>
            <a:ext cx="787400"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smtClean="0">
                <a:solidFill>
                  <a:srgbClr val="3E7800"/>
                </a:solidFill>
                <a:cs typeface="Arial" pitchFamily="34" charset="0"/>
              </a:rPr>
              <a:t>72%</a:t>
            </a:r>
            <a:endParaRPr lang="nl-BE" smtClean="0">
              <a:solidFill>
                <a:prstClr val="black"/>
              </a:solidFill>
              <a:latin typeface="Arial" pitchFamily="34" charset="0"/>
              <a:cs typeface="Arial" pitchFamily="34" charset="0"/>
            </a:endParaRPr>
          </a:p>
        </p:txBody>
      </p:sp>
      <p:sp>
        <p:nvSpPr>
          <p:cNvPr id="167943" name="Rectangle 308"/>
          <p:cNvSpPr>
            <a:spLocks noChangeArrowheads="1"/>
          </p:cNvSpPr>
          <p:nvPr/>
        </p:nvSpPr>
        <p:spPr bwMode="auto">
          <a:xfrm>
            <a:off x="6638552" y="3230924"/>
            <a:ext cx="787400"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smtClean="0">
                <a:solidFill>
                  <a:srgbClr val="3E7800"/>
                </a:solidFill>
                <a:cs typeface="Arial" pitchFamily="34" charset="0"/>
              </a:rPr>
              <a:t>70%</a:t>
            </a:r>
            <a:endParaRPr lang="nl-BE" smtClean="0">
              <a:solidFill>
                <a:prstClr val="black"/>
              </a:solidFill>
              <a:latin typeface="Arial" pitchFamily="34" charset="0"/>
              <a:cs typeface="Arial" pitchFamily="34" charset="0"/>
            </a:endParaRPr>
          </a:p>
        </p:txBody>
      </p:sp>
      <p:sp>
        <p:nvSpPr>
          <p:cNvPr id="167944" name="Rectangle 309"/>
          <p:cNvSpPr>
            <a:spLocks noChangeArrowheads="1"/>
          </p:cNvSpPr>
          <p:nvPr/>
        </p:nvSpPr>
        <p:spPr bwMode="auto">
          <a:xfrm>
            <a:off x="6643315" y="3910796"/>
            <a:ext cx="787400"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smtClean="0">
                <a:solidFill>
                  <a:srgbClr val="3E7800"/>
                </a:solidFill>
                <a:cs typeface="Arial" pitchFamily="34" charset="0"/>
              </a:rPr>
              <a:t>62%</a:t>
            </a:r>
            <a:endParaRPr lang="nl-BE" smtClean="0">
              <a:solidFill>
                <a:prstClr val="black"/>
              </a:solidFill>
              <a:latin typeface="Arial" pitchFamily="34" charset="0"/>
              <a:cs typeface="Arial" pitchFamily="34" charset="0"/>
            </a:endParaRPr>
          </a:p>
        </p:txBody>
      </p:sp>
      <p:sp>
        <p:nvSpPr>
          <p:cNvPr id="167945" name="Rectangle 310"/>
          <p:cNvSpPr>
            <a:spLocks noChangeArrowheads="1"/>
          </p:cNvSpPr>
          <p:nvPr/>
        </p:nvSpPr>
        <p:spPr bwMode="auto">
          <a:xfrm>
            <a:off x="6606802" y="2013311"/>
            <a:ext cx="787400" cy="306111"/>
          </a:xfrm>
          <a:prstGeom prst="rect">
            <a:avLst/>
          </a:prstGeom>
          <a:solidFill>
            <a:srgbClr val="3E7800"/>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smtClean="0">
                <a:solidFill>
                  <a:srgbClr val="FFFFFF"/>
                </a:solidFill>
                <a:cs typeface="Arial" pitchFamily="34" charset="0"/>
              </a:rPr>
              <a:t>Score 6-10</a:t>
            </a:r>
            <a:endParaRPr lang="nl-BE" smtClean="0">
              <a:solidFill>
                <a:prstClr val="black"/>
              </a:solidFill>
              <a:latin typeface="Arial" pitchFamily="34" charset="0"/>
              <a:cs typeface="Arial" pitchFamily="34" charset="0"/>
            </a:endParaRPr>
          </a:p>
        </p:txBody>
      </p:sp>
      <p:sp>
        <p:nvSpPr>
          <p:cNvPr id="167946" name="AutoShape 305"/>
          <p:cNvSpPr>
            <a:spLocks noChangeArrowheads="1"/>
          </p:cNvSpPr>
          <p:nvPr/>
        </p:nvSpPr>
        <p:spPr bwMode="auto">
          <a:xfrm>
            <a:off x="7521203" y="4572783"/>
            <a:ext cx="1011237" cy="327184"/>
          </a:xfrm>
          <a:prstGeom prst="bevel">
            <a:avLst>
              <a:gd name="adj" fmla="val 12500"/>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smtClean="0">
                <a:solidFill>
                  <a:srgbClr val="FFFFFF"/>
                </a:solidFill>
                <a:cs typeface="Arial" pitchFamily="34" charset="0"/>
              </a:rPr>
              <a:t>5,7</a:t>
            </a:r>
            <a:endParaRPr lang="nl-BE" smtClean="0">
              <a:solidFill>
                <a:prstClr val="black"/>
              </a:solidFill>
              <a:latin typeface="Arial" pitchFamily="34" charset="0"/>
              <a:cs typeface="Arial" pitchFamily="34" charset="0"/>
            </a:endParaRPr>
          </a:p>
        </p:txBody>
      </p:sp>
      <p:sp>
        <p:nvSpPr>
          <p:cNvPr id="167947" name="Rectangle 11"/>
          <p:cNvSpPr>
            <a:spLocks noChangeArrowheads="1"/>
          </p:cNvSpPr>
          <p:nvPr/>
        </p:nvSpPr>
        <p:spPr bwMode="auto">
          <a:xfrm>
            <a:off x="6649665" y="4631521"/>
            <a:ext cx="787400"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smtClean="0">
                <a:solidFill>
                  <a:srgbClr val="3E7800"/>
                </a:solidFill>
                <a:cs typeface="Arial" pitchFamily="34" charset="0"/>
              </a:rPr>
              <a:t>61%</a:t>
            </a:r>
            <a:endParaRPr lang="nl-BE" smtClean="0">
              <a:solidFill>
                <a:prstClr val="black"/>
              </a:solidFill>
              <a:latin typeface="Arial" pitchFamily="34" charset="0"/>
              <a:cs typeface="Arial" pitchFamily="34" charset="0"/>
            </a:endParaRPr>
          </a:p>
        </p:txBody>
      </p:sp>
      <p:grpSp>
        <p:nvGrpSpPr>
          <p:cNvPr id="167948" name="Group 12"/>
          <p:cNvGrpSpPr>
            <a:grpSpLocks/>
          </p:cNvGrpSpPr>
          <p:nvPr/>
        </p:nvGrpSpPr>
        <p:grpSpPr bwMode="auto">
          <a:xfrm>
            <a:off x="1747441" y="1991097"/>
            <a:ext cx="787400" cy="2908870"/>
            <a:chOff x="2324" y="6654"/>
            <a:chExt cx="1242" cy="4444"/>
          </a:xfrm>
        </p:grpSpPr>
        <p:sp>
          <p:nvSpPr>
            <p:cNvPr id="167949" name="Rectangle 13"/>
            <p:cNvSpPr>
              <a:spLocks noChangeArrowheads="1"/>
            </p:cNvSpPr>
            <p:nvPr/>
          </p:nvSpPr>
          <p:spPr bwMode="auto">
            <a:xfrm>
              <a:off x="2324" y="7449"/>
              <a:ext cx="1240" cy="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srgbClr val="C00000"/>
                  </a:solidFill>
                  <a:cs typeface="Arial" pitchFamily="34" charset="0"/>
                </a:rPr>
                <a:t>28%</a:t>
              </a:r>
              <a:endParaRPr lang="nl-BE" dirty="0" smtClean="0">
                <a:solidFill>
                  <a:prstClr val="black"/>
                </a:solidFill>
                <a:latin typeface="Arial" pitchFamily="34" charset="0"/>
                <a:cs typeface="Arial" pitchFamily="34" charset="0"/>
              </a:endParaRPr>
            </a:p>
          </p:txBody>
        </p:sp>
        <p:sp>
          <p:nvSpPr>
            <p:cNvPr id="167950" name="Rectangle 14"/>
            <p:cNvSpPr>
              <a:spLocks noChangeArrowheads="1"/>
            </p:cNvSpPr>
            <p:nvPr/>
          </p:nvSpPr>
          <p:spPr bwMode="auto">
            <a:xfrm>
              <a:off x="2324" y="8523"/>
              <a:ext cx="1240" cy="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smtClean="0">
                  <a:solidFill>
                    <a:srgbClr val="C00000"/>
                  </a:solidFill>
                  <a:cs typeface="Arial" pitchFamily="34" charset="0"/>
                </a:rPr>
                <a:t>30%</a:t>
              </a:r>
              <a:endParaRPr lang="nl-BE" smtClean="0">
                <a:solidFill>
                  <a:prstClr val="black"/>
                </a:solidFill>
                <a:latin typeface="Arial" pitchFamily="34" charset="0"/>
                <a:cs typeface="Arial" pitchFamily="34" charset="0"/>
              </a:endParaRPr>
            </a:p>
          </p:txBody>
        </p:sp>
        <p:sp>
          <p:nvSpPr>
            <p:cNvPr id="167951" name="Rectangle 15"/>
            <p:cNvSpPr>
              <a:spLocks noChangeArrowheads="1"/>
            </p:cNvSpPr>
            <p:nvPr/>
          </p:nvSpPr>
          <p:spPr bwMode="auto">
            <a:xfrm>
              <a:off x="2326" y="9567"/>
              <a:ext cx="1240" cy="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smtClean="0">
                  <a:solidFill>
                    <a:srgbClr val="C00000"/>
                  </a:solidFill>
                  <a:cs typeface="Arial" pitchFamily="34" charset="0"/>
                </a:rPr>
                <a:t>38%</a:t>
              </a:r>
              <a:endParaRPr lang="nl-BE" smtClean="0">
                <a:solidFill>
                  <a:prstClr val="black"/>
                </a:solidFill>
                <a:latin typeface="Arial" pitchFamily="34" charset="0"/>
                <a:cs typeface="Arial" pitchFamily="34" charset="0"/>
              </a:endParaRPr>
            </a:p>
          </p:txBody>
        </p:sp>
        <p:sp>
          <p:nvSpPr>
            <p:cNvPr id="167952" name="Rectangle 16"/>
            <p:cNvSpPr>
              <a:spLocks noChangeArrowheads="1"/>
            </p:cNvSpPr>
            <p:nvPr/>
          </p:nvSpPr>
          <p:spPr bwMode="auto">
            <a:xfrm>
              <a:off x="2324" y="6654"/>
              <a:ext cx="1240" cy="469"/>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ts val="1000"/>
                </a:spcAft>
              </a:pPr>
              <a:r>
                <a:rPr lang="nl-BE" sz="1000" smtClean="0">
                  <a:solidFill>
                    <a:srgbClr val="FFFFFF"/>
                  </a:solidFill>
                  <a:cs typeface="Arial" pitchFamily="34" charset="0"/>
                </a:rPr>
                <a:t>Score 1-5</a:t>
              </a:r>
              <a:endParaRPr lang="nl-BE" smtClean="0">
                <a:solidFill>
                  <a:prstClr val="black"/>
                </a:solidFill>
                <a:latin typeface="Arial" pitchFamily="34" charset="0"/>
                <a:cs typeface="Arial" pitchFamily="34" charset="0"/>
              </a:endParaRPr>
            </a:p>
          </p:txBody>
        </p:sp>
        <p:sp>
          <p:nvSpPr>
            <p:cNvPr id="167953" name="Rectangle 17"/>
            <p:cNvSpPr>
              <a:spLocks noChangeArrowheads="1"/>
            </p:cNvSpPr>
            <p:nvPr/>
          </p:nvSpPr>
          <p:spPr bwMode="auto">
            <a:xfrm>
              <a:off x="2326" y="10695"/>
              <a:ext cx="1240" cy="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srgbClr val="C00000"/>
                  </a:solidFill>
                  <a:cs typeface="Arial" pitchFamily="34" charset="0"/>
                </a:rPr>
                <a:t>39%</a:t>
              </a:r>
              <a:endParaRPr lang="nl-BE" dirty="0" smtClean="0">
                <a:solidFill>
                  <a:prstClr val="black"/>
                </a:solidFill>
                <a:latin typeface="Arial" pitchFamily="34" charset="0"/>
                <a:cs typeface="Arial" pitchFamily="34" charset="0"/>
              </a:endParaRPr>
            </a:p>
          </p:txBody>
        </p:sp>
      </p:grpSp>
      <p:grpSp>
        <p:nvGrpSpPr>
          <p:cNvPr id="47" name="Group 12"/>
          <p:cNvGrpSpPr>
            <a:grpSpLocks/>
          </p:cNvGrpSpPr>
          <p:nvPr/>
        </p:nvGrpSpPr>
        <p:grpSpPr bwMode="auto">
          <a:xfrm>
            <a:off x="827584" y="2511473"/>
            <a:ext cx="787400" cy="2370821"/>
            <a:chOff x="2324" y="7449"/>
            <a:chExt cx="1242" cy="3622"/>
          </a:xfrm>
        </p:grpSpPr>
        <p:sp>
          <p:nvSpPr>
            <p:cNvPr id="48" name="Rectangle 13"/>
            <p:cNvSpPr>
              <a:spLocks noChangeArrowheads="1"/>
            </p:cNvSpPr>
            <p:nvPr/>
          </p:nvSpPr>
          <p:spPr bwMode="auto">
            <a:xfrm>
              <a:off x="2324" y="7449"/>
              <a:ext cx="1240" cy="376"/>
            </a:xfrm>
            <a:prstGeom prst="rect">
              <a:avLst/>
            </a:prstGeom>
            <a:solidFill>
              <a:srgbClr val="FFFFFF"/>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prstClr val="black"/>
                  </a:solidFill>
                  <a:cs typeface="Arial" pitchFamily="34" charset="0"/>
                </a:rPr>
                <a:t>2017</a:t>
              </a:r>
              <a:endParaRPr lang="nl-BE" dirty="0" smtClean="0">
                <a:solidFill>
                  <a:prstClr val="black"/>
                </a:solidFill>
                <a:latin typeface="Arial" pitchFamily="34" charset="0"/>
                <a:cs typeface="Arial" pitchFamily="34" charset="0"/>
              </a:endParaRPr>
            </a:p>
          </p:txBody>
        </p:sp>
        <p:sp>
          <p:nvSpPr>
            <p:cNvPr id="49" name="Rectangle 14"/>
            <p:cNvSpPr>
              <a:spLocks noChangeArrowheads="1"/>
            </p:cNvSpPr>
            <p:nvPr/>
          </p:nvSpPr>
          <p:spPr bwMode="auto">
            <a:xfrm>
              <a:off x="2324" y="8523"/>
              <a:ext cx="1240" cy="376"/>
            </a:xfrm>
            <a:prstGeom prst="rect">
              <a:avLst/>
            </a:prstGeom>
            <a:solidFill>
              <a:srgbClr val="FFFFFF"/>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prstClr val="black"/>
                  </a:solidFill>
                  <a:cs typeface="Arial" pitchFamily="34" charset="0"/>
                </a:rPr>
                <a:t>2015</a:t>
              </a:r>
              <a:endParaRPr lang="nl-BE" dirty="0" smtClean="0">
                <a:solidFill>
                  <a:prstClr val="black"/>
                </a:solidFill>
                <a:latin typeface="Arial" pitchFamily="34" charset="0"/>
                <a:cs typeface="Arial" pitchFamily="34" charset="0"/>
              </a:endParaRPr>
            </a:p>
          </p:txBody>
        </p:sp>
        <p:sp>
          <p:nvSpPr>
            <p:cNvPr id="50" name="Rectangle 15"/>
            <p:cNvSpPr>
              <a:spLocks noChangeArrowheads="1"/>
            </p:cNvSpPr>
            <p:nvPr/>
          </p:nvSpPr>
          <p:spPr bwMode="auto">
            <a:xfrm>
              <a:off x="2326" y="9567"/>
              <a:ext cx="1240" cy="376"/>
            </a:xfrm>
            <a:prstGeom prst="rect">
              <a:avLst/>
            </a:prstGeom>
            <a:solidFill>
              <a:srgbClr val="FFFFFF"/>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prstClr val="black"/>
                  </a:solidFill>
                  <a:cs typeface="Arial" pitchFamily="34" charset="0"/>
                </a:rPr>
                <a:t>2009</a:t>
              </a:r>
              <a:endParaRPr lang="nl-BE" dirty="0" smtClean="0">
                <a:solidFill>
                  <a:prstClr val="black"/>
                </a:solidFill>
                <a:latin typeface="Arial" pitchFamily="34" charset="0"/>
                <a:cs typeface="Arial" pitchFamily="34" charset="0"/>
              </a:endParaRPr>
            </a:p>
          </p:txBody>
        </p:sp>
        <p:sp>
          <p:nvSpPr>
            <p:cNvPr id="52" name="Rectangle 17"/>
            <p:cNvSpPr>
              <a:spLocks noChangeArrowheads="1"/>
            </p:cNvSpPr>
            <p:nvPr/>
          </p:nvSpPr>
          <p:spPr bwMode="auto">
            <a:xfrm>
              <a:off x="2326" y="10695"/>
              <a:ext cx="1240" cy="376"/>
            </a:xfrm>
            <a:prstGeom prst="rect">
              <a:avLst/>
            </a:prstGeom>
            <a:solidFill>
              <a:srgbClr val="FFFFFF"/>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ts val="1000"/>
                </a:spcAft>
              </a:pPr>
              <a:r>
                <a:rPr lang="nl-BE" sz="1000" b="1" dirty="0" smtClean="0">
                  <a:solidFill>
                    <a:prstClr val="black"/>
                  </a:solidFill>
                  <a:cs typeface="Arial" pitchFamily="34" charset="0"/>
                </a:rPr>
                <a:t>2005</a:t>
              </a:r>
              <a:endParaRPr lang="nl-BE" dirty="0" smtClean="0">
                <a:solidFill>
                  <a:prstClr val="black"/>
                </a:solidFill>
                <a:latin typeface="Arial" pitchFamily="34" charset="0"/>
                <a:cs typeface="Arial" pitchFamily="34" charset="0"/>
              </a:endParaRPr>
            </a:p>
          </p:txBody>
        </p:sp>
      </p:grpSp>
      <p:sp>
        <p:nvSpPr>
          <p:cNvPr id="30" name="Tijdelijke aanduiding voor tekst 13"/>
          <p:cNvSpPr txBox="1">
            <a:spLocks/>
          </p:cNvSpPr>
          <p:nvPr/>
        </p:nvSpPr>
        <p:spPr>
          <a:xfrm rot="5400000">
            <a:off x="431540" y="1232756"/>
            <a:ext cx="720080" cy="72008"/>
          </a:xfrm>
          <a:prstGeom prst="rect">
            <a:avLst/>
          </a:prstGeom>
          <a:solidFill>
            <a:srgbClr val="C00000"/>
          </a:solidFill>
          <a:effectLst>
            <a:outerShdw blurRad="50800" dist="38100" dir="8100000" algn="tr" rotWithShape="0">
              <a:prstClr val="black">
                <a:alpha val="40000"/>
              </a:prstClr>
            </a:outerShdw>
          </a:effectLst>
        </p:spPr>
        <p:txBody>
          <a:bodyPr>
            <a:normAutofit fontScale="25000" lnSpcReduction="20000"/>
          </a:bodyPr>
          <a:lstStyle/>
          <a:p>
            <a:pPr marL="342900" indent="-342900" defTabSz="914400">
              <a:buFont typeface="Arial" pitchFamily="34" charset="0"/>
              <a:buNone/>
              <a:defRPr/>
            </a:pPr>
            <a:endParaRPr lang="nl-BE" sz="1300" b="1" i="1" spc="50" dirty="0">
              <a:solidFill>
                <a:srgbClr val="F2F4F3"/>
              </a:solidFill>
              <a:latin typeface="Arial" pitchFamily="34" charset="0"/>
              <a:cs typeface="Arial" pitchFamily="34" charset="0"/>
            </a:endParaRPr>
          </a:p>
        </p:txBody>
      </p:sp>
    </p:spTree>
    <p:extLst>
      <p:ext uri="{BB962C8B-B14F-4D97-AF65-F5344CB8AC3E}">
        <p14:creationId xmlns:p14="http://schemas.microsoft.com/office/powerpoint/2010/main" val="1237059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SPF_climatechange_ppt_template_V01">
  <a:themeElements>
    <a:clrScheme name="00_Theme_CC">
      <a:dk1>
        <a:sysClr val="windowText" lastClr="000000"/>
      </a:dk1>
      <a:lt1>
        <a:srgbClr val="438ADF"/>
      </a:lt1>
      <a:dk2>
        <a:srgbClr val="5D6A70"/>
      </a:dk2>
      <a:lt2>
        <a:srgbClr val="5B9FE3"/>
      </a:lt2>
      <a:accent1>
        <a:srgbClr val="F6A822"/>
      </a:accent1>
      <a:accent2>
        <a:srgbClr val="94A3A9"/>
      </a:accent2>
      <a:accent3>
        <a:srgbClr val="87B808"/>
      </a:accent3>
      <a:accent4>
        <a:srgbClr val="486A8E"/>
      </a:accent4>
      <a:accent5>
        <a:srgbClr val="F0F1F3"/>
      </a:accent5>
      <a:accent6>
        <a:srgbClr val="FFFFFF"/>
      </a:accent6>
      <a:hlink>
        <a:srgbClr val="F6A822"/>
      </a:hlink>
      <a:folHlink>
        <a:srgbClr val="5B9F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template_service_NL_NEW.potx" id="{5E68FE6C-6FF1-49E1-B234-8AD2ABDA086A}" vid="{95BD849E-E7B2-433B-B9E5-675C731A1E55}"/>
    </a:ext>
  </a:extLst>
</a:theme>
</file>

<file path=ppt/theme/theme10.xml><?xml version="1.0" encoding="utf-8"?>
<a:theme xmlns:a="http://schemas.openxmlformats.org/drawingml/2006/main" name="4_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353D"/>
      </a:hlink>
      <a:folHlink>
        <a:srgbClr val="13353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dirty="0" smtClean="0">
            <a:solidFill>
              <a:schemeClr val="bg2"/>
            </a:solidFill>
            <a:latin typeface="Arial" pitchFamily="34" charset="0"/>
            <a:cs typeface="Arial" pitchFamily="34" charset="0"/>
          </a:defRPr>
        </a:defPPr>
      </a:lstStyle>
    </a:txDef>
  </a:objectDefaults>
  <a:extraClrSchemeLst/>
</a:theme>
</file>

<file path=ppt/theme/theme11.xml><?xml version="1.0" encoding="utf-8"?>
<a:theme xmlns:a="http://schemas.openxmlformats.org/drawingml/2006/main" name="5_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353D"/>
      </a:hlink>
      <a:folHlink>
        <a:srgbClr val="13353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dirty="0" smtClean="0">
            <a:solidFill>
              <a:schemeClr val="bg2"/>
            </a:solidFill>
            <a:latin typeface="Arial" pitchFamily="34" charset="0"/>
            <a:cs typeface="Arial" pitchFamily="34" charset="0"/>
          </a:defRPr>
        </a:defPPr>
      </a:lstStyle>
    </a:txDef>
  </a:objectDefaults>
  <a:extraClrSchemeLst/>
</a:theme>
</file>

<file path=ppt/theme/theme12.xml><?xml version="1.0" encoding="utf-8"?>
<a:theme xmlns:a="http://schemas.openxmlformats.org/drawingml/2006/main" name="6_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353D"/>
      </a:hlink>
      <a:folHlink>
        <a:srgbClr val="13353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dirty="0" smtClean="0">
            <a:solidFill>
              <a:schemeClr val="bg2"/>
            </a:solidFill>
            <a:latin typeface="Arial" pitchFamily="34" charset="0"/>
            <a:cs typeface="Arial" pitchFamily="34" charset="0"/>
          </a:defRPr>
        </a:defPPr>
      </a:lstStyle>
    </a:txDef>
  </a:objectDefaults>
  <a:extraClrSchemeLst/>
</a:theme>
</file>

<file path=ppt/theme/theme13.xml><?xml version="1.0" encoding="utf-8"?>
<a:theme xmlns:a="http://schemas.openxmlformats.org/drawingml/2006/main" name="7_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353D"/>
      </a:hlink>
      <a:folHlink>
        <a:srgbClr val="13353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dirty="0" smtClean="0">
            <a:solidFill>
              <a:schemeClr val="bg2"/>
            </a:solidFill>
            <a:latin typeface="Arial" pitchFamily="34" charset="0"/>
            <a:cs typeface="Arial" pitchFamily="34" charset="0"/>
          </a:defRPr>
        </a:defPPr>
      </a:lstStyle>
    </a:txDef>
  </a:objectDefaults>
  <a:extraClrSchemeLst/>
</a:theme>
</file>

<file path=ppt/theme/theme14.xml><?xml version="1.0" encoding="utf-8"?>
<a:theme xmlns:a="http://schemas.openxmlformats.org/drawingml/2006/main" name="8_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353D"/>
      </a:hlink>
      <a:folHlink>
        <a:srgbClr val="13353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dirty="0" smtClean="0">
            <a:solidFill>
              <a:schemeClr val="bg2"/>
            </a:solidFill>
            <a:latin typeface="Arial" pitchFamily="34" charset="0"/>
            <a:cs typeface="Arial" pitchFamily="34" charset="0"/>
          </a:defRPr>
        </a:defPPr>
      </a:lstStyle>
    </a:txDef>
  </a:objectDefaults>
  <a:extraClrSchemeLst/>
</a:theme>
</file>

<file path=ppt/theme/theme15.xml><?xml version="1.0" encoding="utf-8"?>
<a:theme xmlns:a="http://schemas.openxmlformats.org/drawingml/2006/main" name="9_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353D"/>
      </a:hlink>
      <a:folHlink>
        <a:srgbClr val="13353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dirty="0" smtClean="0">
            <a:solidFill>
              <a:schemeClr val="bg2"/>
            </a:solidFill>
            <a:latin typeface="Arial" pitchFamily="34" charset="0"/>
            <a:cs typeface="Arial" pitchFamily="34" charset="0"/>
          </a:defRPr>
        </a:defPPr>
      </a:lstStyle>
    </a:txDef>
  </a:objectDefaults>
  <a:extraClrSchemeLst/>
</a:theme>
</file>

<file path=ppt/theme/theme16.xml><?xml version="1.0" encoding="utf-8"?>
<a:theme xmlns:a="http://schemas.openxmlformats.org/drawingml/2006/main" name="10_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353D"/>
      </a:hlink>
      <a:folHlink>
        <a:srgbClr val="13353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dirty="0" smtClean="0">
            <a:solidFill>
              <a:schemeClr val="bg2"/>
            </a:solidFill>
            <a:latin typeface="Arial" pitchFamily="34" charset="0"/>
            <a:cs typeface="Arial" pitchFamily="34" charset="0"/>
          </a:defRPr>
        </a:defPPr>
      </a:lstStyle>
    </a:txDef>
  </a:objectDefaults>
  <a:extraClrSchemeLst/>
</a:theme>
</file>

<file path=ppt/theme/theme17.xml><?xml version="1.0" encoding="utf-8"?>
<a:theme xmlns:a="http://schemas.openxmlformats.org/drawingml/2006/main" name="11_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353D"/>
      </a:hlink>
      <a:folHlink>
        <a:srgbClr val="13353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dirty="0" smtClean="0">
            <a:solidFill>
              <a:schemeClr val="bg2"/>
            </a:solidFill>
            <a:latin typeface="Arial" pitchFamily="34" charset="0"/>
            <a:cs typeface="Arial" pitchFamily="34" charset="0"/>
          </a:defRPr>
        </a:defPPr>
      </a:lstStyle>
    </a:txDef>
  </a:objectDefaults>
  <a:extraClrSchemeLst/>
</a:theme>
</file>

<file path=ppt/theme/theme18.xml><?xml version="1.0" encoding="utf-8"?>
<a:theme xmlns:a="http://schemas.openxmlformats.org/drawingml/2006/main" name="12_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353D"/>
      </a:hlink>
      <a:folHlink>
        <a:srgbClr val="13353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dirty="0" smtClean="0">
            <a:solidFill>
              <a:schemeClr val="bg2"/>
            </a:solidFill>
            <a:latin typeface="Arial" pitchFamily="34" charset="0"/>
            <a:cs typeface="Arial" pitchFamily="34" charset="0"/>
          </a:defRPr>
        </a:defPPr>
      </a:lstStyle>
    </a:txDef>
  </a:objectDefaults>
  <a:extraClrSchemeLst/>
</a:theme>
</file>

<file path=ppt/theme/theme19.xml><?xml version="1.0" encoding="utf-8"?>
<a:theme xmlns:a="http://schemas.openxmlformats.org/drawingml/2006/main" name="13_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353D"/>
      </a:hlink>
      <a:folHlink>
        <a:srgbClr val="13353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dirty="0" smtClean="0">
            <a:solidFill>
              <a:schemeClr val="bg2"/>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1_SPF_climatechange_ppt_template_V01">
  <a:themeElements>
    <a:clrScheme name="SPF-CLIMATECHANGE">
      <a:dk1>
        <a:sysClr val="windowText" lastClr="000000"/>
      </a:dk1>
      <a:lt1>
        <a:srgbClr val="438ADF"/>
      </a:lt1>
      <a:dk2>
        <a:srgbClr val="5D6A70"/>
      </a:dk2>
      <a:lt2>
        <a:srgbClr val="5B9FE3"/>
      </a:lt2>
      <a:accent1>
        <a:srgbClr val="F6A822"/>
      </a:accent1>
      <a:accent2>
        <a:srgbClr val="94A3A9"/>
      </a:accent2>
      <a:accent3>
        <a:srgbClr val="87B808"/>
      </a:accent3>
      <a:accent4>
        <a:srgbClr val="486A8E"/>
      </a:accent4>
      <a:accent5>
        <a:srgbClr val="F0F1F3"/>
      </a:accent5>
      <a:accent6>
        <a:srgbClr val="FFFFFF"/>
      </a:accent6>
      <a:hlink>
        <a:srgbClr val="F6A822"/>
      </a:hlink>
      <a:folHlink>
        <a:srgbClr val="5B9F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template_service_FR NEW.potx" id="{E30CC469-0C78-4DB1-84E2-DA5212F9534D}" vid="{36C6A48D-98AA-4D7C-9D0B-2A1B6CFD5769}"/>
    </a:ext>
  </a:extLst>
</a:theme>
</file>

<file path=ppt/theme/theme20.xml><?xml version="1.0" encoding="utf-8"?>
<a:theme xmlns:a="http://schemas.openxmlformats.org/drawingml/2006/main" name="14_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353D"/>
      </a:hlink>
      <a:folHlink>
        <a:srgbClr val="13353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dirty="0" smtClean="0">
            <a:solidFill>
              <a:schemeClr val="bg2"/>
            </a:solidFill>
            <a:latin typeface="Arial" pitchFamily="34" charset="0"/>
            <a:cs typeface="Arial" pitchFamily="34" charset="0"/>
          </a:defRPr>
        </a:defPPr>
      </a:lstStyle>
    </a:txDef>
  </a:objectDefaults>
  <a:extraClrSchemeLst/>
</a:theme>
</file>

<file path=ppt/theme/theme21.xml><?xml version="1.0" encoding="utf-8"?>
<a:theme xmlns:a="http://schemas.openxmlformats.org/drawingml/2006/main" name="15_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353D"/>
      </a:hlink>
      <a:folHlink>
        <a:srgbClr val="13353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dirty="0" smtClean="0">
            <a:solidFill>
              <a:schemeClr val="bg2"/>
            </a:solidFill>
            <a:latin typeface="Arial" pitchFamily="34" charset="0"/>
            <a:cs typeface="Arial" pitchFamily="34" charset="0"/>
          </a:defRPr>
        </a:defPPr>
      </a:lstStyle>
    </a:txDef>
  </a:objectDefaults>
  <a:extraClrSchemeLst/>
</a:theme>
</file>

<file path=ppt/theme/theme22.xml><?xml version="1.0" encoding="utf-8"?>
<a:theme xmlns:a="http://schemas.openxmlformats.org/drawingml/2006/main" name="16_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353D"/>
      </a:hlink>
      <a:folHlink>
        <a:srgbClr val="13353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dirty="0" smtClean="0">
            <a:solidFill>
              <a:schemeClr val="bg2"/>
            </a:solidFill>
            <a:latin typeface="Arial" pitchFamily="34" charset="0"/>
            <a:cs typeface="Arial" pitchFamily="34" charset="0"/>
          </a:defRPr>
        </a:defPPr>
      </a:lstStyle>
    </a:txDef>
  </a:objectDefaults>
  <a:extraClrSchemeLst/>
</a:theme>
</file>

<file path=ppt/theme/theme23.xml><?xml version="1.0" encoding="utf-8"?>
<a:theme xmlns:a="http://schemas.openxmlformats.org/drawingml/2006/main" name="17_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353D"/>
      </a:hlink>
      <a:folHlink>
        <a:srgbClr val="13353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dirty="0" smtClean="0">
            <a:solidFill>
              <a:schemeClr val="bg2"/>
            </a:solidFill>
            <a:latin typeface="Arial" pitchFamily="34" charset="0"/>
            <a:cs typeface="Arial" pitchFamily="34" charset="0"/>
          </a:defRPr>
        </a:defPPr>
      </a:lstStyle>
    </a:txDef>
  </a:objectDefaults>
  <a:extraClrSchemeLst/>
</a:theme>
</file>

<file path=ppt/theme/theme24.xml><?xml version="1.0" encoding="utf-8"?>
<a:theme xmlns:a="http://schemas.openxmlformats.org/drawingml/2006/main" name="18_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353D"/>
      </a:hlink>
      <a:folHlink>
        <a:srgbClr val="13353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dirty="0" smtClean="0">
            <a:solidFill>
              <a:schemeClr val="bg2"/>
            </a:solidFill>
            <a:latin typeface="Arial" pitchFamily="34" charset="0"/>
            <a:cs typeface="Arial" pitchFamily="34" charset="0"/>
          </a:defRPr>
        </a:defPPr>
      </a:lstStyle>
    </a:txDef>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ntercalaire">
  <a:themeElements>
    <a:clrScheme name="00_Theme_CC">
      <a:dk1>
        <a:sysClr val="windowText" lastClr="000000"/>
      </a:dk1>
      <a:lt1>
        <a:srgbClr val="438ADF"/>
      </a:lt1>
      <a:dk2>
        <a:srgbClr val="5D6A70"/>
      </a:dk2>
      <a:lt2>
        <a:srgbClr val="5B9FE3"/>
      </a:lt2>
      <a:accent1>
        <a:srgbClr val="F6A822"/>
      </a:accent1>
      <a:accent2>
        <a:srgbClr val="94A3A9"/>
      </a:accent2>
      <a:accent3>
        <a:srgbClr val="87B808"/>
      </a:accent3>
      <a:accent4>
        <a:srgbClr val="486A8E"/>
      </a:accent4>
      <a:accent5>
        <a:srgbClr val="F0F1F3"/>
      </a:accent5>
      <a:accent6>
        <a:srgbClr val="FFFFFF"/>
      </a:accent6>
      <a:hlink>
        <a:srgbClr val="F6A822"/>
      </a:hlink>
      <a:folHlink>
        <a:srgbClr val="5B9F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template_service_NL_NEW.potx" id="{5E68FE6C-6FF1-49E1-B234-8AD2ABDA086A}" vid="{346AA70C-7D53-47AB-BDDC-F7172B6CA5A0}"/>
    </a:ext>
  </a:extLst>
</a:theme>
</file>

<file path=ppt/theme/theme4.xml><?xml version="1.0" encoding="utf-8"?>
<a:theme xmlns:a="http://schemas.openxmlformats.org/drawingml/2006/main" name="1_Intercalaire">
  <a:themeElements>
    <a:clrScheme name="SPF-CLIMATECHANGE">
      <a:dk1>
        <a:sysClr val="windowText" lastClr="000000"/>
      </a:dk1>
      <a:lt1>
        <a:srgbClr val="438ADF"/>
      </a:lt1>
      <a:dk2>
        <a:srgbClr val="5D6A70"/>
      </a:dk2>
      <a:lt2>
        <a:srgbClr val="5B9FE3"/>
      </a:lt2>
      <a:accent1>
        <a:srgbClr val="F6A822"/>
      </a:accent1>
      <a:accent2>
        <a:srgbClr val="94A3A9"/>
      </a:accent2>
      <a:accent3>
        <a:srgbClr val="87B808"/>
      </a:accent3>
      <a:accent4>
        <a:srgbClr val="486A8E"/>
      </a:accent4>
      <a:accent5>
        <a:srgbClr val="F0F1F3"/>
      </a:accent5>
      <a:accent6>
        <a:srgbClr val="FFFFFF"/>
      </a:accent6>
      <a:hlink>
        <a:srgbClr val="F6A822"/>
      </a:hlink>
      <a:folHlink>
        <a:srgbClr val="5B9F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template_service_FR NEW.potx" id="{E30CC469-0C78-4DB1-84E2-DA5212F9534D}" vid="{04B59D13-1AC8-409B-9736-848C1B2ABB96}"/>
    </a:ext>
  </a:extLst>
</a:theme>
</file>

<file path=ppt/theme/theme5.xml><?xml version="1.0" encoding="utf-8"?>
<a:theme xmlns:a="http://schemas.openxmlformats.org/drawingml/2006/main" name="Custom Design">
  <a:themeElements>
    <a:clrScheme name="00_Theme_CC">
      <a:dk1>
        <a:sysClr val="windowText" lastClr="000000"/>
      </a:dk1>
      <a:lt1>
        <a:srgbClr val="438ADF"/>
      </a:lt1>
      <a:dk2>
        <a:srgbClr val="5D6A70"/>
      </a:dk2>
      <a:lt2>
        <a:srgbClr val="5B9FE3"/>
      </a:lt2>
      <a:accent1>
        <a:srgbClr val="F6A822"/>
      </a:accent1>
      <a:accent2>
        <a:srgbClr val="94A3A9"/>
      </a:accent2>
      <a:accent3>
        <a:srgbClr val="87B808"/>
      </a:accent3>
      <a:accent4>
        <a:srgbClr val="486A8E"/>
      </a:accent4>
      <a:accent5>
        <a:srgbClr val="F0F1F3"/>
      </a:accent5>
      <a:accent6>
        <a:srgbClr val="FFFFFF"/>
      </a:accent6>
      <a:hlink>
        <a:srgbClr val="F6A822"/>
      </a:hlink>
      <a:folHlink>
        <a:srgbClr val="5B9F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template_service_NL_NEW.potx" id="{5E68FE6C-6FF1-49E1-B234-8AD2ABDA086A}" vid="{035C3E18-EDD6-4026-B653-241EEC640065}"/>
    </a:ext>
  </a:extLst>
</a:theme>
</file>

<file path=ppt/theme/theme6.xml><?xml version="1.0" encoding="utf-8"?>
<a:theme xmlns:a="http://schemas.openxmlformats.org/drawingml/2006/main" name="1_Custom Design">
  <a:themeElements>
    <a:clrScheme name="SPF-CLIMATECHANGE">
      <a:dk1>
        <a:sysClr val="windowText" lastClr="000000"/>
      </a:dk1>
      <a:lt1>
        <a:srgbClr val="438ADF"/>
      </a:lt1>
      <a:dk2>
        <a:srgbClr val="5D6A70"/>
      </a:dk2>
      <a:lt2>
        <a:srgbClr val="5B9FE3"/>
      </a:lt2>
      <a:accent1>
        <a:srgbClr val="F6A822"/>
      </a:accent1>
      <a:accent2>
        <a:srgbClr val="94A3A9"/>
      </a:accent2>
      <a:accent3>
        <a:srgbClr val="87B808"/>
      </a:accent3>
      <a:accent4>
        <a:srgbClr val="486A8E"/>
      </a:accent4>
      <a:accent5>
        <a:srgbClr val="F0F1F3"/>
      </a:accent5>
      <a:accent6>
        <a:srgbClr val="FFFFFF"/>
      </a:accent6>
      <a:hlink>
        <a:srgbClr val="F6A822"/>
      </a:hlink>
      <a:folHlink>
        <a:srgbClr val="5B9F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template_service_FR NEW.potx" id="{E30CC469-0C78-4DB1-84E2-DA5212F9534D}" vid="{9FE81832-C104-42DC-9980-291A09A62BEE}"/>
    </a:ext>
  </a:extLst>
</a:theme>
</file>

<file path=ppt/theme/theme7.xml><?xml version="1.0" encoding="utf-8"?>
<a:theme xmlns:a="http://schemas.openxmlformats.org/drawingml/2006/main" name="1_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353D"/>
      </a:hlink>
      <a:folHlink>
        <a:srgbClr val="13353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dirty="0" smtClean="0">
            <a:solidFill>
              <a:schemeClr val="bg2"/>
            </a:solidFill>
            <a:latin typeface="Arial" pitchFamily="34" charset="0"/>
            <a:cs typeface="Arial" pitchFamily="34" charset="0"/>
          </a:defRPr>
        </a:defPPr>
      </a:lstStyle>
    </a:txDef>
  </a:objectDefaults>
  <a:extraClrSchemeLst/>
</a:theme>
</file>

<file path=ppt/theme/theme8.xml><?xml version="1.0" encoding="utf-8"?>
<a:theme xmlns:a="http://schemas.openxmlformats.org/drawingml/2006/main" name="2_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353D"/>
      </a:hlink>
      <a:folHlink>
        <a:srgbClr val="13353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dirty="0" smtClean="0">
            <a:solidFill>
              <a:schemeClr val="bg2"/>
            </a:solidFill>
            <a:latin typeface="Arial" pitchFamily="34" charset="0"/>
            <a:cs typeface="Arial" pitchFamily="34" charset="0"/>
          </a:defRPr>
        </a:defPPr>
      </a:lstStyle>
    </a:txDef>
  </a:objectDefaults>
  <a:extraClrSchemeLst/>
</a:theme>
</file>

<file path=ppt/theme/theme9.xml><?xml version="1.0" encoding="utf-8"?>
<a:theme xmlns:a="http://schemas.openxmlformats.org/drawingml/2006/main" name="3_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3353D"/>
      </a:hlink>
      <a:folHlink>
        <a:srgbClr val="13353D"/>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dirty="0" smtClean="0">
            <a:solidFill>
              <a:schemeClr val="bg2"/>
            </a:solidFill>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4785</Words>
  <Application>Microsoft Office PowerPoint</Application>
  <PresentationFormat>Affichage à l'écran (4:3)</PresentationFormat>
  <Paragraphs>1774</Paragraphs>
  <Slides>40</Slides>
  <Notes>30</Notes>
  <HiddenSlides>0</HiddenSlides>
  <MMClips>0</MMClips>
  <ScaleCrop>false</ScaleCrop>
  <HeadingPairs>
    <vt:vector size="8" baseType="variant">
      <vt:variant>
        <vt:lpstr>Polices utilisées</vt:lpstr>
      </vt:variant>
      <vt:variant>
        <vt:i4>9</vt:i4>
      </vt:variant>
      <vt:variant>
        <vt:lpstr>Thème</vt:lpstr>
      </vt:variant>
      <vt:variant>
        <vt:i4>24</vt:i4>
      </vt:variant>
      <vt:variant>
        <vt:lpstr>Serveurs OLE incorporés</vt:lpstr>
      </vt:variant>
      <vt:variant>
        <vt:i4>1</vt:i4>
      </vt:variant>
      <vt:variant>
        <vt:lpstr>Titres des diapositives</vt:lpstr>
      </vt:variant>
      <vt:variant>
        <vt:i4>40</vt:i4>
      </vt:variant>
    </vt:vector>
  </HeadingPairs>
  <TitlesOfParts>
    <vt:vector size="74" baseType="lpstr">
      <vt:lpstr>Arial</vt:lpstr>
      <vt:lpstr>Calibri</vt:lpstr>
      <vt:lpstr>Helvetica</vt:lpstr>
      <vt:lpstr>Montserrat-Regular</vt:lpstr>
      <vt:lpstr>Segoe UI Light</vt:lpstr>
      <vt:lpstr>Segoe UI Semilight</vt:lpstr>
      <vt:lpstr>Times New Roman</vt:lpstr>
      <vt:lpstr>Verdana</vt:lpstr>
      <vt:lpstr>Wingdings</vt:lpstr>
      <vt:lpstr>SPF_climatechange_ppt_template_V01</vt:lpstr>
      <vt:lpstr>1_SPF_climatechange_ppt_template_V01</vt:lpstr>
      <vt:lpstr>Intercalaire</vt:lpstr>
      <vt:lpstr>1_Intercalaire</vt:lpstr>
      <vt:lpstr>Custom Design</vt:lpstr>
      <vt:lpstr>1_Custom Design</vt:lpstr>
      <vt:lpstr>1_Office-thema</vt:lpstr>
      <vt:lpstr>2_Office-thema</vt:lpstr>
      <vt:lpstr>3_Office-thema</vt:lpstr>
      <vt:lpstr>4_Office-thema</vt:lpstr>
      <vt:lpstr>5_Office-thema</vt:lpstr>
      <vt:lpstr>6_Office-thema</vt:lpstr>
      <vt:lpstr>7_Office-thema</vt:lpstr>
      <vt:lpstr>8_Office-thema</vt:lpstr>
      <vt:lpstr>9_Office-thema</vt:lpstr>
      <vt:lpstr>10_Office-thema</vt:lpstr>
      <vt:lpstr>11_Office-thema</vt:lpstr>
      <vt:lpstr>12_Office-thema</vt:lpstr>
      <vt:lpstr>13_Office-thema</vt:lpstr>
      <vt:lpstr>14_Office-thema</vt:lpstr>
      <vt:lpstr>15_Office-thema</vt:lpstr>
      <vt:lpstr>16_Office-thema</vt:lpstr>
      <vt:lpstr>17_Office-thema</vt:lpstr>
      <vt:lpstr>18_Office-thema</vt:lpstr>
      <vt:lpstr>Worksheet</vt:lpstr>
      <vt:lpstr>Klimaatverandering 4de nationale peiling  Changements climatiques 4ème sondage national </vt:lpstr>
      <vt:lpstr>Présentation PowerPoint</vt:lpstr>
      <vt:lpstr>Liggen de belgen (nog) wakker van klimaatverandering?</vt:lpstr>
      <vt:lpstr>Présentation PowerPoint</vt:lpstr>
      <vt:lpstr>Présentation PowerPoint</vt:lpstr>
      <vt:lpstr>Présentation PowerPoint</vt:lpstr>
      <vt:lpstr>Présentation PowerPoint</vt:lpstr>
      <vt:lpstr>Weet de burger  waarover  hij/zij het heeft?</vt:lpstr>
      <vt:lpstr>Présentation PowerPoint</vt:lpstr>
      <vt:lpstr>Présentation PowerPoint</vt:lpstr>
      <vt:lpstr>Présentation PowerPoint</vt:lpstr>
      <vt:lpstr>Présentation PowerPoint</vt:lpstr>
      <vt:lpstr>Présentation PowerPoint</vt:lpstr>
      <vt:lpstr>Présentation PowerPoint</vt:lpstr>
      <vt:lpstr>Comment le citoyen s’informe-t-il?</vt:lpstr>
      <vt:lpstr>Présentation PowerPoint</vt:lpstr>
      <vt:lpstr>Présentation PowerPoint</vt:lpstr>
      <vt:lpstr>Présentation PowerPoint</vt:lpstr>
      <vt:lpstr>Wat willen de burgers  er zelf aan doen?</vt:lpstr>
      <vt:lpstr>Présentation PowerPoint</vt:lpstr>
      <vt:lpstr>Présentation PowerPoint</vt:lpstr>
      <vt:lpstr>Présentation PowerPoint</vt:lpstr>
      <vt:lpstr>Présentation PowerPoint</vt:lpstr>
      <vt:lpstr>wat verwacht men  van de overheid?</vt:lpstr>
      <vt:lpstr>Présentation PowerPoint</vt:lpstr>
      <vt:lpstr>Présentation PowerPoint</vt:lpstr>
      <vt:lpstr>Internationaal  en europees beleid</vt:lpstr>
      <vt:lpstr>Présentation PowerPoint</vt:lpstr>
      <vt:lpstr>Internationale solidariteit</vt:lpstr>
      <vt:lpstr>Présentation PowerPoint</vt:lpstr>
      <vt:lpstr>Présentation PowerPoint</vt:lpstr>
      <vt:lpstr>Carbon pricing</vt:lpstr>
      <vt:lpstr>Présentation PowerPoint</vt:lpstr>
      <vt:lpstr>Présentation PowerPoint</vt:lpstr>
      <vt:lpstr>Présentation PowerPoint</vt:lpstr>
      <vt:lpstr>“Governance”</vt:lpstr>
      <vt:lpstr>Présentation PowerPoint</vt:lpstr>
      <vt:lpstr>Lange termijn</vt:lpstr>
      <vt:lpstr>Présentation PowerPoint</vt:lpstr>
      <vt:lpstr> www.klimaat.be/publieksenquete www.climat.be/enquete-publique  </vt:lpstr>
    </vt:vector>
  </TitlesOfParts>
  <Company>health fgov be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Baeten Pieter</dc:creator>
  <cp:lastModifiedBy>De Clock Laurence</cp:lastModifiedBy>
  <cp:revision>230</cp:revision>
  <dcterms:created xsi:type="dcterms:W3CDTF">2017-03-06T09:03:19Z</dcterms:created>
  <dcterms:modified xsi:type="dcterms:W3CDTF">2018-02-23T12:27:04Z</dcterms:modified>
</cp:coreProperties>
</file>